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3" r:id="rId10"/>
    <p:sldId id="264" r:id="rId11"/>
    <p:sldId id="268" r:id="rId12"/>
  </p:sldIdLst>
  <p:sldSz cx="9144000" cy="6858000" type="screen4x3"/>
  <p:notesSz cx="6797675" cy="9928225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Geneva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5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REYES\Mis%20documentos\MIS%20DOCUMENTOS_reyes\F9B\Jornada%20transversalitat_2010\EscolesEAP2009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reyes.nogues\AppData\Local\Microsoft\Windows\Temporary%20Internet%20Files\Content.Outlook\C1O6230L\EscolesEAP2009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reyes.nogues\AppData\Local\Microsoft\Windows\Temporary%20Internet%20Files\Content.Outlook\C1O6230L\EscolesEAP2009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reyes.nogues\AppData\Local\Microsoft\Windows\Temporary%20Internet%20Files\Content.Outlook\C1O6230L\EscolesEAP2009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eyes.nogues\AppData\Local\Microsoft\Windows\Temporary%20Internet%20Files\Content.Outlook\C1O6230L\EscolesEAP20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3.0555555555555589E-2"/>
          <c:y val="0.14106736657917843"/>
          <c:w val="0.55352858764276058"/>
          <c:h val="0.85893263342082526"/>
        </c:manualLayout>
      </c:layout>
      <c:pie3DChart>
        <c:varyColors val="1"/>
        <c:ser>
          <c:idx val="0"/>
          <c:order val="0"/>
          <c:explosion val="12"/>
          <c:dPt>
            <c:idx val="0"/>
            <c:explosion val="4"/>
          </c:dPt>
          <c:dPt>
            <c:idx val="1"/>
            <c:explosion val="2"/>
            <c:spPr>
              <a:solidFill>
                <a:srgbClr val="FF66FF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4"/>
            <c:spPr>
              <a:solidFill>
                <a:srgbClr val="FFC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b="1"/>
                      <a:t>21,55%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 b="1"/>
                      <a:t>14,33%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400" b="1"/>
                      <a:t>3,93%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2.4652408313825643E-2"/>
                  <c:y val="-4.4634861818743654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1,06%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6.1084627935022104E-2"/>
                  <c:y val="2.4122793474345143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1,70%</a:t>
                    </a:r>
                  </a:p>
                </c:rich>
              </c:tx>
              <c:showVal val="1"/>
            </c:dLbl>
            <c:numFmt formatCode="#,##0.00" sourceLinked="0"/>
            <c:txPr>
              <a:bodyPr/>
              <a:lstStyle/>
              <a:p>
                <a:pPr>
                  <a:defRPr sz="1400" b="1"/>
                </a:pPr>
                <a:endParaRPr lang="ca-ES"/>
              </a:p>
            </c:txPr>
            <c:showVal val="1"/>
            <c:showLeaderLines val="1"/>
          </c:dLbls>
          <c:cat>
            <c:strRef>
              <c:f>Hoja1!$A$35:$A$39</c:f>
              <c:strCache>
                <c:ptCount val="5"/>
                <c:pt idx="0">
                  <c:v>EAP</c:v>
                </c:pt>
                <c:pt idx="1">
                  <c:v>Escola</c:v>
                </c:pt>
                <c:pt idx="2">
                  <c:v>EAP/Escola</c:v>
                </c:pt>
                <c:pt idx="3">
                  <c:v>Escola d'Educació Especial</c:v>
                </c:pt>
                <c:pt idx="4">
                  <c:v>Coordinacions + altres Serveis (EAIA, SSAP,logopedes…)</c:v>
                </c:pt>
              </c:strCache>
            </c:strRef>
          </c:cat>
          <c:val>
            <c:numRef>
              <c:f>Hoja1!$B$35:$B$39</c:f>
              <c:numCache>
                <c:formatCode>General</c:formatCode>
                <c:ptCount val="5"/>
                <c:pt idx="0">
                  <c:v>203</c:v>
                </c:pt>
                <c:pt idx="1">
                  <c:v>135</c:v>
                </c:pt>
                <c:pt idx="2">
                  <c:v>37</c:v>
                </c:pt>
                <c:pt idx="3">
                  <c:v>10</c:v>
                </c:pt>
                <c:pt idx="4">
                  <c:v>16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Hoja1!$A$35:$A$39</c:f>
              <c:strCache>
                <c:ptCount val="5"/>
                <c:pt idx="0">
                  <c:v>EAP</c:v>
                </c:pt>
                <c:pt idx="1">
                  <c:v>Escola</c:v>
                </c:pt>
                <c:pt idx="2">
                  <c:v>EAP/Escola</c:v>
                </c:pt>
                <c:pt idx="3">
                  <c:v>Escola d'Educació Especial</c:v>
                </c:pt>
                <c:pt idx="4">
                  <c:v>Coordinacions + altres Serveis (EAIA, SSAP,logopedes…)</c:v>
                </c:pt>
              </c:strCache>
            </c:strRef>
          </c:cat>
          <c:val>
            <c:numRef>
              <c:f>Hoja1!$C$35:$C$39</c:f>
              <c:numCache>
                <c:formatCode>0.00%</c:formatCode>
                <c:ptCount val="5"/>
                <c:pt idx="0">
                  <c:v>0.21550000000000041</c:v>
                </c:pt>
                <c:pt idx="1">
                  <c:v>0.14330000000000001</c:v>
                </c:pt>
                <c:pt idx="2">
                  <c:v>3.9300000000000002E-2</c:v>
                </c:pt>
                <c:pt idx="3">
                  <c:v>1.0600000000000024E-2</c:v>
                </c:pt>
                <c:pt idx="4">
                  <c:v>1.7000000000000008E-2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9896431864935828"/>
          <c:y val="5.9536028228457362E-2"/>
          <c:w val="0.38513123359580081"/>
          <c:h val="0.92537236576809556"/>
        </c:manualLayout>
      </c:layout>
      <c:txPr>
        <a:bodyPr/>
        <a:lstStyle/>
        <a:p>
          <a:pPr>
            <a:defRPr sz="1400"/>
          </a:pPr>
          <a:endParaRPr lang="ca-ES"/>
        </a:p>
      </c:txPr>
    </c:legend>
    <c:plotVisOnly val="1"/>
  </c:chart>
  <c:spPr>
    <a:noFill/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'altres csmij'!$G$4</c:f>
              <c:strCache>
                <c:ptCount val="1"/>
                <c:pt idx="0">
                  <c:v>%</c:v>
                </c:pt>
              </c:strCache>
            </c:strRef>
          </c:tx>
          <c:explosion val="25"/>
          <c:dPt>
            <c:idx val="0"/>
            <c:spPr>
              <a:solidFill>
                <a:srgbClr val="7030A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rgbClr val="FF66FF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19,86 %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23,79 %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18,01 %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9,47 %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27,02 %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1,85 %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ca-ES"/>
              </a:p>
            </c:txPr>
            <c:showVal val="1"/>
            <c:showLeaderLines val="1"/>
          </c:dLbls>
          <c:cat>
            <c:strRef>
              <c:f>'altres csmij'!$F$5:$F$10</c:f>
              <c:strCache>
                <c:ptCount val="6"/>
                <c:pt idx="0">
                  <c:v>EAP Les Corts</c:v>
                </c:pt>
                <c:pt idx="1">
                  <c:v>EAP Sarrià-St. Gervasi</c:v>
                </c:pt>
                <c:pt idx="2">
                  <c:v>EAP fora del sector</c:v>
                </c:pt>
                <c:pt idx="3">
                  <c:v>Mestre escolar</c:v>
                </c:pt>
                <c:pt idx="4">
                  <c:v>Psicòleg escolar</c:v>
                </c:pt>
                <c:pt idx="5">
                  <c:v>Reforç escolar</c:v>
                </c:pt>
              </c:strCache>
            </c:strRef>
          </c:cat>
          <c:val>
            <c:numRef>
              <c:f>'altres csmij'!$G$5:$G$10</c:f>
              <c:numCache>
                <c:formatCode>General</c:formatCode>
                <c:ptCount val="6"/>
                <c:pt idx="0">
                  <c:v>19.86</c:v>
                </c:pt>
                <c:pt idx="1">
                  <c:v>23.79</c:v>
                </c:pt>
                <c:pt idx="2">
                  <c:v>18.010000000000005</c:v>
                </c:pt>
                <c:pt idx="3">
                  <c:v>9.4700000000000006</c:v>
                </c:pt>
                <c:pt idx="4">
                  <c:v>27.02</c:v>
                </c:pt>
                <c:pt idx="5">
                  <c:v>1.85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'csmij 9b'!$F$3</c:f>
              <c:strCache>
                <c:ptCount val="1"/>
                <c:pt idx="0">
                  <c:v>nº casos</c:v>
                </c:pt>
              </c:strCache>
            </c:strRef>
          </c:tx>
          <c:explosion val="25"/>
          <c:dPt>
            <c:idx val="3"/>
            <c:spPr>
              <a:solidFill>
                <a:srgbClr val="FFC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/>
                      <a:t>63.24%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400"/>
                      <a:t>20.59%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1.7599300087489063E-2"/>
                  <c:y val="-1.3610746573344946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8.09%</a:t>
                    </a: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/>
                      <a:t>8.09%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ca-ES"/>
              </a:p>
            </c:txPr>
            <c:showVal val="1"/>
            <c:showLeaderLines val="1"/>
          </c:dLbls>
          <c:cat>
            <c:strRef>
              <c:f>'csmij 9b'!$E$4:$E$7</c:f>
              <c:strCache>
                <c:ptCount val="4"/>
                <c:pt idx="0">
                  <c:v>Escola Ordinària</c:v>
                </c:pt>
                <c:pt idx="1">
                  <c:v>Escola  Educació Especial (EEE)</c:v>
                </c:pt>
                <c:pt idx="2">
                  <c:v>Escolaritat compartida</c:v>
                </c:pt>
                <c:pt idx="3">
                  <c:v>no escolaritzats o no informat</c:v>
                </c:pt>
              </c:strCache>
            </c:strRef>
          </c:cat>
          <c:val>
            <c:numRef>
              <c:f>'csmij 9b'!$F$4:$F$7</c:f>
              <c:numCache>
                <c:formatCode>General</c:formatCode>
                <c:ptCount val="4"/>
                <c:pt idx="0">
                  <c:v>86</c:v>
                </c:pt>
                <c:pt idx="1">
                  <c:v>28</c:v>
                </c:pt>
                <c:pt idx="2">
                  <c:v>11</c:v>
                </c:pt>
                <c:pt idx="3">
                  <c:v>11</c:v>
                </c:pt>
              </c:numCache>
            </c:numRef>
          </c:val>
        </c:ser>
        <c:ser>
          <c:idx val="1"/>
          <c:order val="1"/>
          <c:tx>
            <c:strRef>
              <c:f>'csmij 9b'!$G$3</c:f>
              <c:strCache>
                <c:ptCount val="1"/>
                <c:pt idx="0">
                  <c:v>%</c:v>
                </c:pt>
              </c:strCache>
            </c:strRef>
          </c:tx>
          <c:explosion val="25"/>
          <c:cat>
            <c:strRef>
              <c:f>'csmij 9b'!$E$4:$E$7</c:f>
              <c:strCache>
                <c:ptCount val="4"/>
                <c:pt idx="0">
                  <c:v>Escola Ordinària</c:v>
                </c:pt>
                <c:pt idx="1">
                  <c:v>Escola  Educació Especial (EEE)</c:v>
                </c:pt>
                <c:pt idx="2">
                  <c:v>Escolaritat compartida</c:v>
                </c:pt>
                <c:pt idx="3">
                  <c:v>no escolaritzats o no informat</c:v>
                </c:pt>
              </c:strCache>
            </c:strRef>
          </c:cat>
          <c:val>
            <c:numRef>
              <c:f>'csmij 9b'!$G$4:$G$7</c:f>
              <c:numCache>
                <c:formatCode>General</c:formatCode>
                <c:ptCount val="4"/>
                <c:pt idx="0">
                  <c:v>63.24</c:v>
                </c:pt>
                <c:pt idx="1">
                  <c:v>20.59</c:v>
                </c:pt>
                <c:pt idx="2">
                  <c:v>8.09</c:v>
                </c:pt>
                <c:pt idx="3">
                  <c:v>8.09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050"/>
            </a:pPr>
            <a:endParaRPr lang="ca-ES"/>
          </a:p>
        </c:txPr>
      </c:legendEntry>
      <c:legendEntry>
        <c:idx val="1"/>
        <c:txPr>
          <a:bodyPr/>
          <a:lstStyle/>
          <a:p>
            <a:pPr>
              <a:defRPr sz="1050"/>
            </a:pPr>
            <a:endParaRPr lang="ca-ES"/>
          </a:p>
        </c:txPr>
      </c:legendEntry>
      <c:legendEntry>
        <c:idx val="2"/>
        <c:txPr>
          <a:bodyPr/>
          <a:lstStyle/>
          <a:p>
            <a:pPr>
              <a:defRPr sz="1050"/>
            </a:pPr>
            <a:endParaRPr lang="ca-ES"/>
          </a:p>
        </c:txPr>
      </c:legendEntry>
      <c:legendEntry>
        <c:idx val="3"/>
        <c:txPr>
          <a:bodyPr/>
          <a:lstStyle/>
          <a:p>
            <a:pPr>
              <a:defRPr sz="1050"/>
            </a:pPr>
            <a:endParaRPr lang="ca-ES"/>
          </a:p>
        </c:txPr>
      </c:legendEntry>
      <c:layout>
        <c:manualLayout>
          <c:xMode val="edge"/>
          <c:yMode val="edge"/>
          <c:x val="0.63333464566929165"/>
          <c:y val="0.22089494021580636"/>
          <c:w val="0.34999868766404363"/>
          <c:h val="0.61881160688247494"/>
        </c:manualLayout>
      </c:layout>
    </c:legend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'altres csmij'!$B$23</c:f>
              <c:strCache>
                <c:ptCount val="1"/>
                <c:pt idx="0">
                  <c:v>%</c:v>
                </c:pt>
              </c:strCache>
            </c:strRef>
          </c:tx>
          <c:explosion val="25"/>
          <c:dPt>
            <c:idx val="0"/>
            <c:spPr>
              <a:solidFill>
                <a:srgbClr val="00B0F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66FF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8,20 %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11,48 %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3,28 %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9,68 %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68,85 %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3,28 %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ca-ES"/>
              </a:p>
            </c:txPr>
            <c:showVal val="1"/>
            <c:showLeaderLines val="1"/>
          </c:dLbls>
          <c:cat>
            <c:strRef>
              <c:f>'altres csmij'!$A$24:$A$29</c:f>
              <c:strCache>
                <c:ptCount val="6"/>
                <c:pt idx="0">
                  <c:v>Indicació EEE</c:v>
                </c:pt>
                <c:pt idx="1">
                  <c:v>Escola d'Educació Especial</c:v>
                </c:pt>
                <c:pt idx="2">
                  <c:v>Escolaritat compartida</c:v>
                </c:pt>
                <c:pt idx="3">
                  <c:v>Ctres. de dia</c:v>
                </c:pt>
                <c:pt idx="4">
                  <c:v>Escola Ordinària amb divesros suports i ACI</c:v>
                </c:pt>
                <c:pt idx="5">
                  <c:v>no escolaritzats</c:v>
                </c:pt>
              </c:strCache>
            </c:strRef>
          </c:cat>
          <c:val>
            <c:numRef>
              <c:f>'altres csmij'!$B$24:$B$29</c:f>
              <c:numCache>
                <c:formatCode>0.00</c:formatCode>
                <c:ptCount val="6"/>
                <c:pt idx="0">
                  <c:v>8.2000000000000011</c:v>
                </c:pt>
                <c:pt idx="1">
                  <c:v>11.48</c:v>
                </c:pt>
                <c:pt idx="2">
                  <c:v>3.2800000000000002</c:v>
                </c:pt>
                <c:pt idx="3">
                  <c:v>9.68</c:v>
                </c:pt>
                <c:pt idx="4">
                  <c:v>68.849999999999994</c:v>
                </c:pt>
                <c:pt idx="5">
                  <c:v>3.2800000000000002</c:v>
                </c:pt>
              </c:numCache>
            </c:numRef>
          </c:val>
        </c:ser>
        <c:ser>
          <c:idx val="1"/>
          <c:order val="1"/>
          <c:tx>
            <c:strRef>
              <c:f>'altres csmij'!$C$23</c:f>
              <c:strCache>
                <c:ptCount val="1"/>
                <c:pt idx="0">
                  <c:v>nº pacients</c:v>
                </c:pt>
              </c:strCache>
            </c:strRef>
          </c:tx>
          <c:explosion val="25"/>
          <c:cat>
            <c:strRef>
              <c:f>'altres csmij'!$A$24:$A$29</c:f>
              <c:strCache>
                <c:ptCount val="6"/>
                <c:pt idx="0">
                  <c:v>Indicació EEE</c:v>
                </c:pt>
                <c:pt idx="1">
                  <c:v>Escola d'Educació Especial</c:v>
                </c:pt>
                <c:pt idx="2">
                  <c:v>Escolaritat compartida</c:v>
                </c:pt>
                <c:pt idx="3">
                  <c:v>Ctres. de dia</c:v>
                </c:pt>
                <c:pt idx="4">
                  <c:v>Escola Ordinària amb divesros suports i ACI</c:v>
                </c:pt>
                <c:pt idx="5">
                  <c:v>no escolaritzats</c:v>
                </c:pt>
              </c:strCache>
            </c:strRef>
          </c:cat>
          <c:val>
            <c:numRef>
              <c:f>'altres csmij'!$C$24:$C$29</c:f>
              <c:numCache>
                <c:formatCode>General</c:formatCode>
                <c:ptCount val="6"/>
                <c:pt idx="0">
                  <c:v>5</c:v>
                </c:pt>
                <c:pt idx="1">
                  <c:v>7</c:v>
                </c:pt>
                <c:pt idx="2">
                  <c:v>2</c:v>
                </c:pt>
                <c:pt idx="3">
                  <c:v>3</c:v>
                </c:pt>
                <c:pt idx="4">
                  <c:v>42</c:v>
                </c:pt>
                <c:pt idx="5">
                  <c:v>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200"/>
          </a:pPr>
          <a:endParaRPr lang="ca-ES"/>
        </a:p>
      </c:txPr>
    </c:legend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2452548118985127"/>
          <c:w val="0.58055555555555549"/>
          <c:h val="0.75474518810148916"/>
        </c:manualLayout>
      </c:layout>
      <c:pie3DChart>
        <c:varyColors val="1"/>
        <c:ser>
          <c:idx val="0"/>
          <c:order val="0"/>
          <c:tx>
            <c:strRef>
              <c:f>'altres csmij'!$B$3</c:f>
              <c:strCache>
                <c:ptCount val="1"/>
                <c:pt idx="0">
                  <c:v>%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dirty="0" smtClean="0"/>
                      <a:t>78,95 % </a:t>
                    </a:r>
                    <a:endParaRPr lang="en-US" sz="1400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18,95 %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2,10 %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ca-ES"/>
              </a:p>
            </c:txPr>
            <c:showVal val="1"/>
            <c:showLeaderLines val="1"/>
          </c:dLbls>
          <c:cat>
            <c:strRef>
              <c:f>'altres csmij'!$A$4:$A$6</c:f>
              <c:strCache>
                <c:ptCount val="3"/>
                <c:pt idx="0">
                  <c:v>Escola Ordinària</c:v>
                </c:pt>
                <c:pt idx="1">
                  <c:v>Escola d'Educació Especial</c:v>
                </c:pt>
                <c:pt idx="2">
                  <c:v>Escolaritat compartida</c:v>
                </c:pt>
              </c:strCache>
            </c:strRef>
          </c:cat>
          <c:val>
            <c:numRef>
              <c:f>'altres csmij'!$B$4:$B$6</c:f>
              <c:numCache>
                <c:formatCode>General</c:formatCode>
                <c:ptCount val="3"/>
                <c:pt idx="0">
                  <c:v>78.95</c:v>
                </c:pt>
                <c:pt idx="1">
                  <c:v>18.95</c:v>
                </c:pt>
                <c:pt idx="2" formatCode="0.00">
                  <c:v>2.1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647977040693942"/>
          <c:y val="0.30311811884309531"/>
          <c:w val="0.29240919462931647"/>
          <c:h val="0.3705752145064678"/>
        </c:manualLayout>
      </c:layout>
      <c:txPr>
        <a:bodyPr/>
        <a:lstStyle/>
        <a:p>
          <a:pPr>
            <a:defRPr sz="1200"/>
          </a:pPr>
          <a:endParaRPr lang="ca-E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2.59225E-7</cdr:y>
    </cdr:from>
    <cdr:to>
      <cdr:x>0.31579</cdr:x>
      <cdr:y>0.07407</cdr:y>
    </cdr:to>
    <cdr:sp macro="" textlink="">
      <cdr:nvSpPr>
        <cdr:cNvPr id="2" name="1 Título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0" y="1"/>
          <a:ext cx="2143140" cy="285751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</cdr:spPr>
      <cdr:txBody>
        <a:bodyPr xmlns:a="http://schemas.openxmlformats.org/drawingml/2006/main"/>
        <a:lstStyle xmlns:a="http://schemas.openxmlformats.org/drawingml/2006/main">
          <a:defPPr>
            <a:defRPr lang="es-ES_tradnl"/>
          </a:defPPr>
          <a:lvl1pPr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1pPr>
          <a:lvl2pPr marL="4572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2pPr>
          <a:lvl3pPr marL="9144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3pPr>
          <a:lvl4pPr marL="13716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4pPr>
          <a:lvl5pPr marL="18288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9pPr>
        </a:lstStyle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>
              <a:latin typeface="Calibri"/>
              <a:cs typeface="Geneva" pitchFamily="-65" charset="-128"/>
            </a:rPr>
            <a:t>% sobre 186 </a:t>
          </a:r>
          <a:r>
            <a:rPr lang="es-ES" sz="1600" dirty="0" err="1" smtClean="0">
              <a:latin typeface="Calibri"/>
              <a:cs typeface="Geneva" pitchFamily="-65" charset="-128"/>
            </a:rPr>
            <a:t>pacients</a:t>
          </a:r>
          <a:endParaRPr lang="es-ES" sz="1600" dirty="0" smtClean="0">
            <a:latin typeface="Calibri"/>
            <a:cs typeface="Geneva" pitchFamily="-65" charset="-128"/>
          </a:endParaRPr>
        </a:p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s-ES" sz="1600" b="1" dirty="0" smtClean="0">
              <a:latin typeface="Calibri"/>
              <a:cs typeface="Geneva" pitchFamily="-65" charset="-128"/>
            </a:rPr>
            <a:t> </a:t>
          </a:r>
        </a:p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endParaRPr kumimoji="0" lang="es-ES" sz="1600" b="1" i="0" u="none" strike="noStrike" kern="120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Geneva" pitchFamily="-65" charset="-128"/>
            <a:cs typeface="Geneva" pitchFamily="-65" charset="-128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0.31257</cdr:x>
      <cdr:y>0.07117</cdr:y>
    </cdr:to>
    <cdr:sp macro="" textlink="">
      <cdr:nvSpPr>
        <cdr:cNvPr id="2" name="1 Título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0" y="0"/>
          <a:ext cx="2188259" cy="285751"/>
        </a:xfrm>
        <a:prstGeom xmlns:a="http://schemas.openxmlformats.org/drawingml/2006/main" prst="rect">
          <a:avLst/>
        </a:prstGeom>
        <a:solidFill xmlns:a="http://schemas.openxmlformats.org/drawingml/2006/main">
          <a:srgbClr val="C0504D">
            <a:lumMod val="40000"/>
            <a:lumOff val="60000"/>
          </a:srgbClr>
        </a:solidFill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>
              <a:latin typeface="Calibri"/>
              <a:cs typeface="Geneva" pitchFamily="-65" charset="-128"/>
            </a:rPr>
            <a:t>% sobre 195 </a:t>
          </a:r>
          <a:r>
            <a:rPr lang="es-ES" sz="1600" dirty="0" err="1" smtClean="0">
              <a:latin typeface="Calibri"/>
              <a:cs typeface="Geneva" pitchFamily="-65" charset="-128"/>
            </a:rPr>
            <a:t>pacients</a:t>
          </a:r>
          <a:endParaRPr lang="es-ES" sz="1600" dirty="0" smtClean="0">
            <a:latin typeface="Calibri"/>
            <a:cs typeface="Geneva" pitchFamily="-65" charset="-128"/>
          </a:endParaRPr>
        </a:p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s-ES" sz="1600" b="1" dirty="0" smtClean="0">
              <a:latin typeface="Calibri"/>
              <a:cs typeface="Geneva" pitchFamily="-65" charset="-128"/>
            </a:rPr>
            <a:t> </a:t>
          </a:r>
        </a:p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endParaRPr kumimoji="0" lang="es-ES" sz="1600" b="1" i="0" u="none" strike="noStrike" kern="120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Geneva" pitchFamily="-65" charset="-128"/>
            <a:cs typeface="Geneva" pitchFamily="-65" charset="-128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0.61466</cdr:x>
      <cdr:y>0</cdr:y>
    </cdr:from>
    <cdr:to>
      <cdr:x>1</cdr:x>
      <cdr:y>0.07692</cdr:y>
    </cdr:to>
    <cdr:sp macro="" textlink="">
      <cdr:nvSpPr>
        <cdr:cNvPr id="2" name="1 Título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4672018" y="0"/>
          <a:ext cx="2928958" cy="28575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40000"/>
            <a:lumOff val="60000"/>
          </a:schemeClr>
        </a:solidFill>
      </cdr:spPr>
      <cdr:txBody>
        <a:bodyPr xmlns:a="http://schemas.openxmlformats.org/drawingml/2006/main"/>
        <a:lstStyle xmlns:a="http://schemas.openxmlformats.org/drawingml/2006/main">
          <a:defPPr>
            <a:defRPr lang="es-ES_tradnl"/>
          </a:defPPr>
          <a:lvl1pPr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1pPr>
          <a:lvl2pPr marL="4572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2pPr>
          <a:lvl3pPr marL="9144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3pPr>
          <a:lvl4pPr marL="13716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4pPr>
          <a:lvl5pPr marL="1828800" algn="l" defTabSz="457200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5pPr>
          <a:lvl6pPr marL="22860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6pPr>
          <a:lvl7pPr marL="27432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7pPr>
          <a:lvl8pPr marL="32004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8pPr>
          <a:lvl9pPr marL="3657600" algn="l" defTabSz="914400" rtl="0" eaLnBrk="1" latinLnBrk="0" hangingPunct="1">
            <a:defRPr kern="1200">
              <a:solidFill>
                <a:sysClr val="windowText" lastClr="000000"/>
              </a:solidFill>
              <a:latin typeface="Arial" charset="0"/>
              <a:ea typeface="Geneva" pitchFamily="-65" charset="-128"/>
            </a:defRPr>
          </a:lvl9pPr>
        </a:lstStyle>
        <a:p xmlns:a="http://schemas.openxmlformats.org/drawingml/2006/main">
          <a:pPr marL="0" marR="0" lvl="0" indent="0" algn="ctr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>
              <a:latin typeface="Calibri"/>
              <a:cs typeface="Geneva" pitchFamily="-65" charset="-128"/>
            </a:rPr>
            <a:t>% sobre 136 </a:t>
          </a:r>
          <a:r>
            <a:rPr lang="es-ES" sz="1600" dirty="0" err="1" smtClean="0">
              <a:latin typeface="Calibri"/>
              <a:cs typeface="Geneva" pitchFamily="-65" charset="-128"/>
            </a:rPr>
            <a:t>pacients</a:t>
          </a:r>
          <a:endParaRPr kumimoji="0" lang="es-ES" sz="1600" i="0" u="none" strike="noStrike" kern="120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Geneva" pitchFamily="-65" charset="-128"/>
            <a:cs typeface="Geneva" pitchFamily="-65" charset="-128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0.69792</cdr:x>
      <cdr:y>0</cdr:y>
    </cdr:from>
    <cdr:to>
      <cdr:x>1</cdr:x>
      <cdr:y>0.07881</cdr:y>
    </cdr:to>
    <cdr:sp macro="" textlink="">
      <cdr:nvSpPr>
        <cdr:cNvPr id="2" name="1 Título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4786346" y="0"/>
          <a:ext cx="2071702" cy="321470"/>
        </a:xfrm>
        <a:prstGeom xmlns:a="http://schemas.openxmlformats.org/drawingml/2006/main" prst="rect">
          <a:avLst/>
        </a:prstGeom>
        <a:solidFill xmlns:a="http://schemas.openxmlformats.org/drawingml/2006/main">
          <a:srgbClr val="C0504D">
            <a:lumMod val="40000"/>
            <a:lumOff val="60000"/>
          </a:srgbClr>
        </a:solidFill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marL="0" marR="0" lvl="0" indent="0" algn="l" defTabSz="4572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>
              <a:latin typeface="Calibri"/>
              <a:cs typeface="Geneva" pitchFamily="-65" charset="-128"/>
            </a:rPr>
            <a:t>% sobre 62 </a:t>
          </a:r>
          <a:r>
            <a:rPr lang="es-ES" sz="1600" dirty="0" err="1" smtClean="0">
              <a:latin typeface="Calibri"/>
              <a:cs typeface="Geneva" pitchFamily="-65" charset="-128"/>
            </a:rPr>
            <a:t>pacients</a:t>
          </a:r>
          <a:endParaRPr kumimoji="0" lang="es-ES" sz="1600" i="0" u="none" strike="noStrike" kern="120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Geneva" pitchFamily="-65" charset="-128"/>
            <a:cs typeface="Geneva" pitchFamily="-65" charset="-128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2E401C8-F9C7-4520-B3ED-A158144E40F8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C6C31D8-C26A-45ED-9D78-94C06EF84DC9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664AA73-8F28-4AFC-AAFE-55207F434946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smtClean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A5C09F7-C7E3-44DA-B9E6-5F0BA9E6837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83873AB-8464-4B3E-9386-0DA85A438692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6C58435-E056-4677-B88C-C29A5E65FC92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C01B929-3531-478F-B722-D392CA523A60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EDFA046-36D3-414D-9122-A8EEE9740D6F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FC8CBA48-1B8F-4C5D-B151-791F58F16FB2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B8B4A47-C9CA-459F-943F-7BAA38E091B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F0487503-CB98-453D-A389-6F922795E2F3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F9B5D92C-80A1-4C97-B279-38737365C892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DE346057-5332-4664-9043-EBEA66590642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4AB03B2-ACAA-409F-93CC-3D0E3F11D997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DA59F00-060C-438D-BC87-96063688B5F1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29F9CF9-6291-4AED-B50F-B53ECED93A35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C5EA807-F787-4325-9068-1E8069D14AF0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368D1E1-03FE-48BF-925B-EDBE4F4BCAC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DE5DF22-50AC-4554-AB73-A66B385AAC36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1959254-AAFD-4D9E-A889-1965EF6929F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8EA36C5-4D38-4718-A129-E4B23A205B03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7B4A570-75CB-48BE-9A95-828D873EF786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50B3726-208E-45D9-9187-305CBCF9DA49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9B7F184-12B5-4075-8CB9-03C45B2721E3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FCE26D7-4654-4200-BD5E-B4BF799D2D75}" type="datetime1">
              <a:rPr lang="es-ES_tradnl"/>
              <a:pPr/>
              <a:t>22/04/2010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45E2551-72A0-417A-83E0-1DF508F91958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3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36513" y="-19050"/>
            <a:ext cx="9217026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-65" charset="-128"/>
          <a:cs typeface="Geneva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Geneva" pitchFamily="-65" charset="-128"/>
          <a:cs typeface="Geneva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1071538" y="2357429"/>
          <a:ext cx="7215238" cy="312683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607619"/>
                <a:gridCol w="3607619"/>
              </a:tblGrid>
              <a:tr h="767958">
                <a:tc>
                  <a:txBody>
                    <a:bodyPr/>
                    <a:lstStyle/>
                    <a:p>
                      <a:endParaRPr lang="es-ES" sz="1600" b="0" dirty="0" smtClean="0"/>
                    </a:p>
                    <a:p>
                      <a:r>
                        <a:rPr lang="es-ES" sz="1600" b="0" dirty="0" smtClean="0"/>
                        <a:t>CSMIJ</a:t>
                      </a:r>
                      <a:endParaRPr lang="es-E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600" b="0" dirty="0" smtClean="0"/>
                    </a:p>
                    <a:p>
                      <a:pPr algn="ctr"/>
                      <a:r>
                        <a:rPr lang="es-ES" sz="1600" b="0" dirty="0" smtClean="0"/>
                        <a:t>12,5 %</a:t>
                      </a:r>
                      <a:endParaRPr lang="es-ES" sz="1600" b="0" dirty="0"/>
                    </a:p>
                  </a:txBody>
                  <a:tcPr/>
                </a:tc>
              </a:tr>
              <a:tr h="76795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600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CSMIJ</a:t>
                      </a:r>
                    </a:p>
                    <a:p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 smtClean="0"/>
                    </a:p>
                    <a:p>
                      <a:pPr algn="ctr"/>
                      <a:r>
                        <a:rPr lang="es-ES" sz="1600" dirty="0" smtClean="0"/>
                        <a:t>Des de </a:t>
                      </a:r>
                      <a:r>
                        <a:rPr lang="es-ES" sz="1600" dirty="0" err="1" smtClean="0"/>
                        <a:t>mitjans</a:t>
                      </a:r>
                      <a:r>
                        <a:rPr lang="es-ES" sz="1600" dirty="0" smtClean="0"/>
                        <a:t> del</a:t>
                      </a:r>
                      <a:r>
                        <a:rPr lang="es-ES" sz="1600" baseline="0" dirty="0" smtClean="0"/>
                        <a:t> 2009, les </a:t>
                      </a:r>
                      <a:r>
                        <a:rPr lang="es-ES" sz="1600" baseline="0" dirty="0" err="1" smtClean="0"/>
                        <a:t>procedències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baseline="0" dirty="0" err="1" smtClean="0"/>
                        <a:t>venen</a:t>
                      </a:r>
                      <a:r>
                        <a:rPr lang="es-ES" sz="1600" baseline="0" dirty="0" smtClean="0"/>
                        <a:t> de </a:t>
                      </a:r>
                      <a:r>
                        <a:rPr lang="es-ES" sz="1600" baseline="0" dirty="0" err="1" smtClean="0"/>
                        <a:t>pediatria</a:t>
                      </a:r>
                      <a:endParaRPr lang="es-ES" sz="1600" dirty="0"/>
                    </a:p>
                  </a:txBody>
                  <a:tcPr/>
                </a:tc>
              </a:tr>
              <a:tr h="767958">
                <a:tc>
                  <a:txBody>
                    <a:bodyPr/>
                    <a:lstStyle/>
                    <a:p>
                      <a:endParaRPr lang="es-ES" sz="1600" dirty="0" smtClean="0"/>
                    </a:p>
                    <a:p>
                      <a:r>
                        <a:rPr lang="es-ES" sz="1600" dirty="0" smtClean="0"/>
                        <a:t>CSMIJ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 smtClean="0"/>
                    </a:p>
                    <a:p>
                      <a:pPr algn="ctr"/>
                      <a:r>
                        <a:rPr lang="es-ES" sz="1600" dirty="0" smtClean="0"/>
                        <a:t>23 %</a:t>
                      </a:r>
                      <a:endParaRPr lang="es-ES" sz="1600" dirty="0"/>
                    </a:p>
                  </a:txBody>
                  <a:tcPr/>
                </a:tc>
              </a:tr>
              <a:tr h="767958">
                <a:tc>
                  <a:txBody>
                    <a:bodyPr/>
                    <a:lstStyle/>
                    <a:p>
                      <a:endParaRPr lang="es-ES" sz="1600" dirty="0" smtClean="0"/>
                    </a:p>
                    <a:p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600" dirty="0" smtClean="0"/>
                    </a:p>
                    <a:p>
                      <a:pPr algn="ctr"/>
                      <a:r>
                        <a:rPr lang="es-ES" sz="1600" dirty="0" smtClean="0"/>
                        <a:t>80 %</a:t>
                      </a:r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85800" y="1393017"/>
            <a:ext cx="7772400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PRIMERES VISITES AMB PROCEDÈNCIA ENSENYAMENT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2000240"/>
            <a:ext cx="7429552" cy="3929090"/>
          </a:xfrm>
        </p:spPr>
        <p:txBody>
          <a:bodyPr/>
          <a:lstStyle/>
          <a:p>
            <a:pPr algn="just">
              <a:spcAft>
                <a:spcPts val="250"/>
              </a:spcAft>
              <a:buFont typeface="Arial" pitchFamily="34" charset="0"/>
              <a:buChar char="•"/>
            </a:pPr>
            <a:r>
              <a:rPr lang="ca-ES" sz="1900" dirty="0" err="1" smtClean="0">
                <a:solidFill>
                  <a:schemeClr val="tx1"/>
                </a:solidFill>
              </a:rPr>
              <a:t>Referéncia</a:t>
            </a:r>
            <a:r>
              <a:rPr lang="ca-ES" sz="1900" dirty="0" smtClean="0">
                <a:solidFill>
                  <a:schemeClr val="tx1"/>
                </a:solidFill>
              </a:rPr>
              <a:t> any 2002: 1r. Congrés Català de Salut Mental del nen i de l’adolescent.</a:t>
            </a:r>
          </a:p>
          <a:p>
            <a:pPr algn="just">
              <a:spcAft>
                <a:spcPts val="500"/>
              </a:spcAft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Augment de les demandes de les escoles per l’ emergència de patologies lligades a la conducta, a la violència i al rebuig a les estructures socials (augment dels trastorns  de conducta).</a:t>
            </a:r>
          </a:p>
          <a:p>
            <a:pPr algn="just">
              <a:spcAft>
                <a:spcPts val="250"/>
              </a:spcAft>
            </a:pPr>
            <a:r>
              <a:rPr lang="ca-ES" sz="2000" b="1" dirty="0" smtClean="0">
                <a:solidFill>
                  <a:schemeClr val="tx1"/>
                </a:solidFill>
              </a:rPr>
              <a:t>Es necessari:</a:t>
            </a:r>
          </a:p>
          <a:p>
            <a:pPr algn="just">
              <a:spcAft>
                <a:spcPts val="250"/>
              </a:spcAft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Reflexió sobre les formes d’articulació i de coordinació entre les diferents “xarxes” i departaments.</a:t>
            </a:r>
          </a:p>
          <a:p>
            <a:pPr algn="just">
              <a:spcAft>
                <a:spcPts val="250"/>
              </a:spcAft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Acordar conceptes i modalitats d’intervenció així com la revisió de recursos.</a:t>
            </a:r>
          </a:p>
          <a:p>
            <a:pPr algn="just">
              <a:spcAft>
                <a:spcPts val="250"/>
              </a:spcAft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Donar una resposta eficaç, integrada i contrària a la segregació</a:t>
            </a:r>
            <a:r>
              <a:rPr lang="es-ES" sz="19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s-ES" sz="1900" dirty="0" smtClean="0">
                <a:solidFill>
                  <a:schemeClr val="tx1"/>
                </a:solidFill>
              </a:rPr>
              <a:t> Donar </a:t>
            </a:r>
            <a:r>
              <a:rPr lang="ca-ES" sz="1900" dirty="0" smtClean="0">
                <a:solidFill>
                  <a:schemeClr val="tx1"/>
                </a:solidFill>
              </a:rPr>
              <a:t>més importància a la formació continuada.</a:t>
            </a:r>
          </a:p>
          <a:p>
            <a:pPr algn="just"/>
            <a:endParaRPr lang="es-ES" sz="1900" dirty="0">
              <a:solidFill>
                <a:schemeClr val="tx1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785786" y="1393017"/>
            <a:ext cx="7429552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PROPOSTES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SERVEIS QUE HAN COL.LABORAT</a:t>
            </a:r>
          </a:p>
          <a:p>
            <a:pPr algn="ctr">
              <a:buNone/>
            </a:pPr>
            <a:endParaRPr lang="es-ES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200000"/>
              </a:lnSpc>
              <a:buNone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</a:rPr>
              <a:t>CSMIJ Les Corts i Sarrià - Sant Gervasi</a:t>
            </a:r>
          </a:p>
          <a:p>
            <a:pPr algn="ctr">
              <a:lnSpc>
                <a:spcPct val="200000"/>
              </a:lnSpc>
              <a:buNone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</a:rPr>
              <a:t>CSMIJ Calella</a:t>
            </a:r>
          </a:p>
          <a:p>
            <a:pPr algn="ctr">
              <a:lnSpc>
                <a:spcPct val="200000"/>
              </a:lnSpc>
              <a:buNone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</a:rPr>
              <a:t>Centre Terapèutic L’Alba</a:t>
            </a:r>
          </a:p>
          <a:p>
            <a:pPr algn="ctr">
              <a:lnSpc>
                <a:spcPct val="200000"/>
              </a:lnSpc>
              <a:buNone/>
            </a:pP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</a:rPr>
              <a:t>CSMIJ Nou Barris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5 Gráfico"/>
          <p:cNvGraphicFramePr/>
          <p:nvPr/>
        </p:nvGraphicFramePr>
        <p:xfrm>
          <a:off x="1214414" y="2071678"/>
          <a:ext cx="6929486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685800" y="1393017"/>
            <a:ext cx="7772400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INTERCONSULTES</a:t>
            </a:r>
            <a:r>
              <a:rPr kumimoji="0" lang="es-ES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AMB ENSENYAMENT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3 Gráfico"/>
          <p:cNvGraphicFramePr/>
          <p:nvPr/>
        </p:nvGraphicFramePr>
        <p:xfrm>
          <a:off x="1357290" y="2057400"/>
          <a:ext cx="7000924" cy="4014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2000240"/>
            <a:ext cx="7358114" cy="36385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a-ES" sz="2000" dirty="0" smtClean="0">
                <a:solidFill>
                  <a:schemeClr val="tx1"/>
                </a:solidFill>
              </a:rPr>
              <a:t>El treball entre Salut i Escola es manté en 3 nivells</a:t>
            </a:r>
            <a:r>
              <a:rPr lang="ca-ES" sz="1800" dirty="0" smtClean="0">
                <a:solidFill>
                  <a:schemeClr val="tx1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ca-ES" sz="2000" dirty="0" smtClean="0">
                <a:solidFill>
                  <a:schemeClr val="tx1"/>
                </a:solidFill>
              </a:rPr>
              <a:t>1</a:t>
            </a:r>
            <a:r>
              <a:rPr lang="ca-ES" sz="1800" dirty="0" smtClean="0">
                <a:solidFill>
                  <a:schemeClr val="tx1"/>
                </a:solidFill>
              </a:rPr>
              <a:t>- </a:t>
            </a:r>
            <a:r>
              <a:rPr lang="ca-ES" sz="2000" b="1" dirty="0" smtClean="0">
                <a:solidFill>
                  <a:schemeClr val="tx1"/>
                </a:solidFill>
              </a:rPr>
              <a:t>Protocols i reunions: </a:t>
            </a:r>
            <a:r>
              <a:rPr lang="ca-ES" sz="1800" dirty="0" smtClean="0">
                <a:solidFill>
                  <a:schemeClr val="tx1"/>
                </a:solidFill>
              </a:rPr>
              <a:t>Han complert els objectius següents: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</a:t>
            </a:r>
            <a:r>
              <a:rPr lang="ca-ES" sz="1900" dirty="0" smtClean="0">
                <a:solidFill>
                  <a:schemeClr val="tx1"/>
                </a:solidFill>
              </a:rPr>
              <a:t>Establir certs acords.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Introduir indicadors per a la detecció.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Apropar llenguatges entre professionals de diferents disciplines i camps teòrics.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ca-ES" sz="1900" dirty="0" smtClean="0">
                <a:solidFill>
                  <a:schemeClr val="tx1"/>
                </a:solidFill>
              </a:rPr>
              <a:t> Han estat una eina per treballar els casos.</a:t>
            </a:r>
            <a:endParaRPr lang="ca-ES" sz="1900" dirty="0">
              <a:solidFill>
                <a:schemeClr val="tx1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85800" y="1393017"/>
            <a:ext cx="7772400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DESCRIPTIVA DE LES </a:t>
            </a:r>
            <a:r>
              <a:rPr lang="es-ES" b="1" dirty="0" smtClean="0">
                <a:latin typeface="+mj-lt"/>
                <a:cs typeface="Geneva" pitchFamily="-65" charset="-128"/>
              </a:rPr>
              <a:t>REUNIONS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2000240"/>
            <a:ext cx="7358114" cy="392909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ca-ES" sz="2000" dirty="0" smtClean="0">
                <a:solidFill>
                  <a:schemeClr val="tx1"/>
                </a:solidFill>
              </a:rPr>
              <a:t>2</a:t>
            </a:r>
            <a:r>
              <a:rPr lang="ca-ES" sz="1800" dirty="0" smtClean="0">
                <a:solidFill>
                  <a:schemeClr val="tx1"/>
                </a:solidFill>
              </a:rPr>
              <a:t>- </a:t>
            </a:r>
            <a:r>
              <a:rPr lang="ca-ES" sz="2000" b="1" dirty="0" smtClean="0">
                <a:solidFill>
                  <a:schemeClr val="tx1"/>
                </a:solidFill>
              </a:rPr>
              <a:t>Pla d’atenció individualitzada del Programa </a:t>
            </a:r>
            <a:r>
              <a:rPr lang="ca-ES" sz="2000" b="1" dirty="0" err="1" smtClean="0">
                <a:solidFill>
                  <a:schemeClr val="tx1"/>
                </a:solidFill>
              </a:rPr>
              <a:t>TMG</a:t>
            </a:r>
            <a:r>
              <a:rPr lang="ca-ES" sz="2000" b="1" dirty="0" smtClean="0">
                <a:solidFill>
                  <a:schemeClr val="tx1"/>
                </a:solidFill>
              </a:rPr>
              <a:t>.</a:t>
            </a:r>
            <a:endParaRPr lang="ca-ES" sz="1800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Afavorir una major entesa entre els professionals implicats.</a:t>
            </a:r>
          </a:p>
          <a:p>
            <a:pPr algn="just"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Permetre actuacions consensuades i diferenciades segons les funcions de cada professional.</a:t>
            </a:r>
          </a:p>
          <a:p>
            <a:pPr algn="just"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Augment de les demandes fruit del treball conjunt.</a:t>
            </a:r>
          </a:p>
          <a:p>
            <a:pPr algn="just">
              <a:lnSpc>
                <a:spcPct val="150000"/>
              </a:lnSpc>
            </a:pPr>
            <a:r>
              <a:rPr lang="ca-ES" sz="2000" dirty="0" smtClean="0">
                <a:solidFill>
                  <a:schemeClr val="tx1"/>
                </a:solidFill>
              </a:rPr>
              <a:t>3</a:t>
            </a:r>
            <a:r>
              <a:rPr lang="ca-ES" sz="1800" dirty="0" smtClean="0">
                <a:solidFill>
                  <a:schemeClr val="tx1"/>
                </a:solidFill>
              </a:rPr>
              <a:t>- </a:t>
            </a:r>
            <a:r>
              <a:rPr lang="ca-ES" sz="2000" b="1" dirty="0" smtClean="0">
                <a:solidFill>
                  <a:schemeClr val="tx1"/>
                </a:solidFill>
              </a:rPr>
              <a:t>Transversalitat</a:t>
            </a:r>
            <a:endParaRPr lang="ca-ES" sz="1800" b="1" dirty="0" smtClean="0">
              <a:solidFill>
                <a:schemeClr val="tx1"/>
              </a:solidFill>
            </a:endParaRPr>
          </a:p>
          <a:p>
            <a:pPr algn="just"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Els camps retòrics de referència no es complementen.</a:t>
            </a:r>
          </a:p>
          <a:p>
            <a:pPr algn="just"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No hi ha jerarquia</a:t>
            </a:r>
            <a:r>
              <a:rPr lang="ca-ES" sz="18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b="1" dirty="0" smtClean="0">
                <a:solidFill>
                  <a:schemeClr val="tx1"/>
                </a:solidFill>
              </a:rPr>
              <a:t> </a:t>
            </a:r>
            <a:r>
              <a:rPr lang="ca-ES" sz="1800" dirty="0" smtClean="0">
                <a:solidFill>
                  <a:schemeClr val="tx1"/>
                </a:solidFill>
              </a:rPr>
              <a:t>La comunicació s’ha de donar en els diferents nivells i sentits.</a:t>
            </a:r>
          </a:p>
          <a:p>
            <a:pPr algn="just">
              <a:spcAft>
                <a:spcPts val="200"/>
              </a:spcAft>
              <a:buFont typeface="Arial" pitchFamily="34" charset="0"/>
              <a:buChar char="•"/>
            </a:pPr>
            <a:r>
              <a:rPr lang="ca-ES" sz="1800" dirty="0" smtClean="0">
                <a:solidFill>
                  <a:schemeClr val="tx1"/>
                </a:solidFill>
              </a:rPr>
              <a:t> Es tracta de construir casos.</a:t>
            </a:r>
          </a:p>
          <a:p>
            <a:pPr algn="just">
              <a:lnSpc>
                <a:spcPct val="150000"/>
              </a:lnSpc>
            </a:pPr>
            <a:endParaRPr lang="ca-ES" sz="1600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ca-ES" sz="1900" dirty="0" smtClean="0">
              <a:solidFill>
                <a:schemeClr val="tx1"/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85800" y="1393017"/>
            <a:ext cx="7772400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DESCRIPTIVA DE LES </a:t>
            </a:r>
            <a:r>
              <a:rPr lang="es-ES" b="1" dirty="0" smtClean="0">
                <a:latin typeface="+mj-lt"/>
                <a:cs typeface="Geneva" pitchFamily="-65" charset="-128"/>
              </a:rPr>
              <a:t>REUNIONS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85800" y="1571612"/>
            <a:ext cx="7772400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% ESCOLARITAT PACIENTS AMB TMG</a:t>
            </a:r>
            <a:endParaRPr kumimoji="0" lang="es-E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graphicFrame>
        <p:nvGraphicFramePr>
          <p:cNvPr id="5" name="3 Gráfico"/>
          <p:cNvGraphicFramePr/>
          <p:nvPr/>
        </p:nvGraphicFramePr>
        <p:xfrm>
          <a:off x="857224" y="2285992"/>
          <a:ext cx="7600976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Gráfico"/>
          <p:cNvGraphicFramePr/>
          <p:nvPr/>
        </p:nvGraphicFramePr>
        <p:xfrm>
          <a:off x="1357290" y="1821645"/>
          <a:ext cx="6858048" cy="4079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/>
          <p:nvPr/>
        </p:nvGraphicFramePr>
        <p:xfrm>
          <a:off x="1071538" y="1500174"/>
          <a:ext cx="7429552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1928803"/>
            <a:ext cx="8001000" cy="4071966"/>
          </a:xfrm>
        </p:spPr>
        <p:txBody>
          <a:bodyPr bIns="72000"/>
          <a:lstStyle/>
          <a:p>
            <a:pPr algn="just">
              <a:spcBef>
                <a:spcPts val="600"/>
              </a:spcBef>
              <a:spcAft>
                <a:spcPts val="200"/>
              </a:spcAft>
            </a:pPr>
            <a:r>
              <a:rPr lang="ca-ES" sz="1900" dirty="0" smtClean="0"/>
              <a:t>La relació d’aquests nens i adolescents amb la realitat és diferent, el que fa que no tots els nens puguin seguir a l’escola ordinària.</a:t>
            </a:r>
          </a:p>
          <a:p>
            <a:pPr algn="just">
              <a:spcAft>
                <a:spcPts val="200"/>
              </a:spcAft>
            </a:pPr>
            <a:r>
              <a:rPr lang="ca-ES" sz="1900" dirty="0" smtClean="0"/>
              <a:t>L’estigmatització i l’exclusió no pot aparèixer quan es força una indicació d’escolaritat.</a:t>
            </a:r>
          </a:p>
          <a:p>
            <a:pPr algn="just">
              <a:spcAft>
                <a:spcPts val="200"/>
              </a:spcAft>
            </a:pPr>
            <a:r>
              <a:rPr lang="ca-ES" sz="1900" dirty="0" smtClean="0"/>
              <a:t>Treballar des de la diferència pot alleujar tant el malestar que pateixen els nens, els adolescents i les famílies com els professionals que busquen donar respostes.</a:t>
            </a:r>
          </a:p>
          <a:p>
            <a:pPr algn="just">
              <a:spcAft>
                <a:spcPts val="200"/>
              </a:spcAft>
            </a:pPr>
            <a:r>
              <a:rPr lang="ca-ES" sz="1900" dirty="0" smtClean="0"/>
              <a:t>Els casos  ens plantegen límits.</a:t>
            </a:r>
          </a:p>
          <a:p>
            <a:pPr algn="just">
              <a:spcAft>
                <a:spcPts val="200"/>
              </a:spcAft>
            </a:pPr>
            <a:r>
              <a:rPr lang="ca-ES" sz="1900" dirty="0" smtClean="0"/>
              <a:t>El treball conjunt pot ajudar també a l’elaboració de respostes des de cada àmbit d’actuació.</a:t>
            </a:r>
          </a:p>
          <a:p>
            <a:pPr algn="just"/>
            <a:r>
              <a:rPr lang="ca-ES" sz="1900" dirty="0" smtClean="0"/>
              <a:t>La funció del clínic es fonamental per acompanyar i assessorar en els processos i en la compressió del que passa</a:t>
            </a:r>
            <a:r>
              <a:rPr lang="es-ES" sz="1800" dirty="0" smtClean="0"/>
              <a:t>.</a:t>
            </a:r>
            <a:endParaRPr lang="es-ES" sz="1800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85800" y="1393017"/>
            <a:ext cx="8001000" cy="3571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b="1" dirty="0" smtClean="0">
                <a:latin typeface="+mj-lt"/>
                <a:cs typeface="Geneva" pitchFamily="-65" charset="-128"/>
              </a:rPr>
              <a:t>ESCOLARITAT AMB PACIENTS TMG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2643174" y="6215082"/>
            <a:ext cx="4500594" cy="357189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just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Presentació</a:t>
            </a:r>
            <a:r>
              <a:rPr kumimoji="0" lang="es-ES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: </a:t>
            </a:r>
            <a:r>
              <a:rPr kumimoji="0" lang="es-ES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Carme Grifoll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.  Directora </a:t>
            </a:r>
            <a:r>
              <a:rPr kumimoji="0" lang="es-ES" sz="1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Fundació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No</a:t>
            </a:r>
            <a:r>
              <a:rPr lang="es-ES" sz="1000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Geneva" pitchFamily="-65" charset="-128"/>
              </a:rPr>
              <a:t>u 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Barris. 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Fòrum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r>
              <a:rPr kumimoji="0" lang="es-ES" sz="100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Salut</a:t>
            </a:r>
            <a:r>
              <a:rPr kumimoji="0" lang="es-ES" sz="10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Mental</a:t>
            </a:r>
            <a:r>
              <a:rPr kumimoji="0" lang="es-ES" sz="1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Geneva" pitchFamily="-65" charset="-128"/>
                <a:cs typeface="Geneva" pitchFamily="-65" charset="-128"/>
              </a:rPr>
              <a:t> 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j-lt"/>
              <a:ea typeface="Geneva" pitchFamily="-65" charset="-128"/>
              <a:cs typeface="Geneva" pitchFamily="-65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620</Words>
  <Application>Microsoft Office PowerPoint</Application>
  <PresentationFormat>Presentación en pantalla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>€€€€€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 000000</dc:creator>
  <cp:lastModifiedBy>caragues</cp:lastModifiedBy>
  <cp:revision>35</cp:revision>
  <dcterms:created xsi:type="dcterms:W3CDTF">2010-01-27T20:35:29Z</dcterms:created>
  <dcterms:modified xsi:type="dcterms:W3CDTF">2010-04-22T09:40:46Z</dcterms:modified>
</cp:coreProperties>
</file>