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9" r:id="rId2"/>
    <p:sldId id="287" r:id="rId3"/>
    <p:sldId id="260" r:id="rId4"/>
    <p:sldId id="261" r:id="rId5"/>
    <p:sldId id="262" r:id="rId6"/>
    <p:sldId id="263" r:id="rId7"/>
    <p:sldId id="264" r:id="rId8"/>
    <p:sldId id="265" r:id="rId9"/>
    <p:sldId id="266" r:id="rId10"/>
    <p:sldId id="288" r:id="rId11"/>
    <p:sldId id="267" r:id="rId12"/>
    <p:sldId id="268" r:id="rId13"/>
    <p:sldId id="289" r:id="rId14"/>
    <p:sldId id="269" r:id="rId15"/>
    <p:sldId id="290" r:id="rId16"/>
    <p:sldId id="291" r:id="rId17"/>
    <p:sldId id="273" r:id="rId18"/>
    <p:sldId id="274" r:id="rId19"/>
    <p:sldId id="292" r:id="rId20"/>
    <p:sldId id="275" r:id="rId21"/>
    <p:sldId id="271" r:id="rId22"/>
    <p:sldId id="293" r:id="rId23"/>
    <p:sldId id="276" r:id="rId24"/>
    <p:sldId id="294" r:id="rId25"/>
    <p:sldId id="277" r:id="rId26"/>
    <p:sldId id="304" r:id="rId27"/>
    <p:sldId id="305" r:id="rId28"/>
    <p:sldId id="295" r:id="rId29"/>
    <p:sldId id="280" r:id="rId30"/>
    <p:sldId id="297" r:id="rId31"/>
    <p:sldId id="282" r:id="rId32"/>
    <p:sldId id="298" r:id="rId33"/>
    <p:sldId id="281" r:id="rId34"/>
    <p:sldId id="283" r:id="rId35"/>
    <p:sldId id="302" r:id="rId36"/>
    <p:sldId id="284" r:id="rId37"/>
    <p:sldId id="303" r:id="rId38"/>
    <p:sldId id="300" r:id="rId39"/>
    <p:sldId id="301" r:id="rId4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A5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158" autoAdjust="0"/>
  </p:normalViewPr>
  <p:slideViewPr>
    <p:cSldViewPr>
      <p:cViewPr>
        <p:scale>
          <a:sx n="80" d="100"/>
          <a:sy n="80" d="100"/>
        </p:scale>
        <p:origin x="-1086" y="354"/>
      </p:cViewPr>
      <p:guideLst>
        <p:guide orient="horz" pos="2160"/>
        <p:guide pos="2880"/>
      </p:guideLst>
    </p:cSldViewPr>
  </p:slideViewPr>
  <p:notesTextViewPr>
    <p:cViewPr>
      <p:scale>
        <a:sx n="1" d="1"/>
        <a:sy n="1" d="1"/>
      </p:scale>
      <p:origin x="0" y="0"/>
    </p:cViewPr>
  </p:notesTextViewPr>
  <p:sorterViewPr>
    <p:cViewPr>
      <p:scale>
        <a:sx n="100" d="100"/>
        <a:sy n="100" d="100"/>
      </p:scale>
      <p:origin x="0" y="704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8B2064-B81C-4040-BC49-6294AE3F5FAB}" type="datetimeFigureOut">
              <a:rPr lang="es-ES" smtClean="0"/>
              <a:t>01/12/2011</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993A28-6B6A-4BB7-AD6F-CA425ED29D03}" type="slidenum">
              <a:rPr lang="es-ES" smtClean="0"/>
              <a:t>‹Nº›</a:t>
            </a:fld>
            <a:endParaRPr lang="es-ES"/>
          </a:p>
        </p:txBody>
      </p:sp>
    </p:spTree>
    <p:extLst>
      <p:ext uri="{BB962C8B-B14F-4D97-AF65-F5344CB8AC3E}">
        <p14:creationId xmlns:p14="http://schemas.microsoft.com/office/powerpoint/2010/main" val="3335603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Muy buenas tardes a todos.</a:t>
            </a:r>
            <a:r>
              <a:rPr lang="es-ES" baseline="0" dirty="0" smtClean="0"/>
              <a:t> Muchas gracias a vosotros los socios por quedaros a la presentación, gracias a los que todavía no sois socios por haber un hueco en vuestra agenda para venir a ver esta presentación. Esperamos que a través de estas actividades nos conozcáis mejor y encontréis un foro donde poder compartir y </a:t>
            </a:r>
            <a:r>
              <a:rPr lang="es-ES" baseline="0" dirty="0" err="1" smtClean="0"/>
              <a:t>aprender.En</a:t>
            </a:r>
            <a:r>
              <a:rPr lang="es-ES" baseline="0" dirty="0" smtClean="0"/>
              <a:t> todo caso, amigos, comunidad de RSE. </a:t>
            </a:r>
          </a:p>
          <a:p>
            <a:endParaRPr lang="es-ES" baseline="0" dirty="0" smtClean="0"/>
          </a:p>
          <a:p>
            <a:r>
              <a:rPr lang="es-ES" baseline="0" dirty="0" smtClean="0"/>
              <a:t>Vengo a presentar este informe con una sensación agridulce. Por un lado por el contexto </a:t>
            </a:r>
            <a:r>
              <a:rPr lang="es-ES" baseline="0" dirty="0" err="1" smtClean="0"/>
              <a:t>acutal</a:t>
            </a:r>
            <a:r>
              <a:rPr lang="es-ES" baseline="0" dirty="0" smtClean="0"/>
              <a:t>. Es muy duro es ver cómo está la situación en nuestras empresas y las familias y la sociedad por la severidad de la crisis. Pero por otro lado, como estudiosos del contexto socio-económico este informe ha sido una ventana de observación única y que esperemos que irrepetible donde hemos puesto a prueba la fortaleza de la RSE  y </a:t>
            </a:r>
            <a:r>
              <a:rPr lang="es-ES" baseline="0" dirty="0" err="1" smtClean="0"/>
              <a:t>creeemos</a:t>
            </a:r>
            <a:r>
              <a:rPr lang="es-ES" baseline="0" dirty="0" smtClean="0"/>
              <a:t> que muchos de los datos serán asíntotas, máximos y mínimos en la curva de evolución de la RSE. </a:t>
            </a:r>
          </a:p>
          <a:p>
            <a:endParaRPr lang="es-ES" baseline="0" dirty="0" smtClean="0"/>
          </a:p>
          <a:p>
            <a:r>
              <a:rPr lang="es-ES" baseline="0" dirty="0" err="1" smtClean="0"/>
              <a:t>Permitanme</a:t>
            </a:r>
            <a:r>
              <a:rPr lang="es-ES" baseline="0" dirty="0" smtClean="0"/>
              <a:t> que empiece por las conclusiones. La RSE ha superado la prueba del algodón., en la que hemos visto cómo ha evolucionado en una de las etapas más turbulentas en lo económico de nuestra historia reciente. El primer mensaje es de profundo optimismo por la fortaleza y lo </a:t>
            </a:r>
            <a:r>
              <a:rPr lang="es-ES" baseline="0" dirty="0" err="1" smtClean="0"/>
              <a:t>robuste</a:t>
            </a:r>
            <a:r>
              <a:rPr lang="es-ES" baseline="0" dirty="0" smtClean="0"/>
              <a:t> del fenómeno de la RSE que no tiene </a:t>
            </a:r>
            <a:r>
              <a:rPr lang="es-ES" baseline="0" dirty="0" err="1" smtClean="0"/>
              <a:t>precedenetes</a:t>
            </a:r>
            <a:r>
              <a:rPr lang="es-ES" baseline="0" dirty="0" smtClean="0"/>
              <a:t> en el mundo de la gestión empresarial. El segundo mensaje es de profunda preocupación por la situación de la pequeña empresa en España, no solamente por su contexto económico si no por su profunda aversión al cambio que no solo se produce a la hora de innovar nuestro tejido productivo sino-ya que venimos a hablar de RSE- a la hora de incorporar y acoger fenómenos que son una exigencia. El consumidor, como veremos se resiente, pero no tira la toalla, </a:t>
            </a:r>
            <a:r>
              <a:rPr lang="es-ES" baseline="0" dirty="0" err="1" smtClean="0"/>
              <a:t>especialemente</a:t>
            </a:r>
            <a:r>
              <a:rPr lang="es-ES" baseline="0" dirty="0" smtClean="0"/>
              <a:t> aquellos que ya están implicados en la RSE.</a:t>
            </a:r>
            <a:endParaRPr lang="es-ES" dirty="0"/>
          </a:p>
        </p:txBody>
      </p:sp>
      <p:sp>
        <p:nvSpPr>
          <p:cNvPr id="4" name="3 Marcador de número de diapositiva"/>
          <p:cNvSpPr>
            <a:spLocks noGrp="1"/>
          </p:cNvSpPr>
          <p:nvPr>
            <p:ph type="sldNum" sz="quarter" idx="10"/>
          </p:nvPr>
        </p:nvSpPr>
        <p:spPr/>
        <p:txBody>
          <a:bodyPr/>
          <a:lstStyle/>
          <a:p>
            <a:fld id="{DAFAFCBF-30D3-43D9-AEC5-60DEECB2B4DC}" type="slidenum">
              <a:rPr lang="es-ES" smtClean="0"/>
              <a:t>1</a:t>
            </a:fld>
            <a:endParaRPr lang="es-ES"/>
          </a:p>
        </p:txBody>
      </p:sp>
    </p:spTree>
    <p:extLst>
      <p:ext uri="{BB962C8B-B14F-4D97-AF65-F5344CB8AC3E}">
        <p14:creationId xmlns:p14="http://schemas.microsoft.com/office/powerpoint/2010/main" val="2701453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Muy rápidamente comentarles las </a:t>
            </a:r>
            <a:r>
              <a:rPr lang="es-ES" dirty="0" err="1" smtClean="0"/>
              <a:t>carácteristicas</a:t>
            </a:r>
            <a:r>
              <a:rPr lang="es-ES" baseline="0" dirty="0" smtClean="0"/>
              <a:t> técnicas del estudio. No quiero perder </a:t>
            </a:r>
            <a:r>
              <a:rPr lang="es-ES" baseline="0" dirty="0" err="1" smtClean="0"/>
              <a:t>mcuho</a:t>
            </a:r>
            <a:r>
              <a:rPr lang="es-ES" baseline="0" dirty="0" smtClean="0"/>
              <a:t> tiempo en esto, simplemente decirles que el informe refleja muestras tanto de población como de empresas estadísticamente representativos de la población y del tejido empresarial en España. La parte de ciudadanos es más fácil. Como reza el art 14 de la </a:t>
            </a:r>
            <a:r>
              <a:rPr lang="es-ES" baseline="0" dirty="0" err="1" smtClean="0"/>
              <a:t>Constituación</a:t>
            </a:r>
            <a:r>
              <a:rPr lang="es-ES" baseline="0" dirty="0" smtClean="0"/>
              <a:t> todos los españoles somos iguales ante la ley y ninguno pesa más que otro. El problema quizá es en la empresa</a:t>
            </a:r>
            <a:endParaRPr lang="es-ES" dirty="0"/>
          </a:p>
        </p:txBody>
      </p:sp>
      <p:sp>
        <p:nvSpPr>
          <p:cNvPr id="4" name="3 Marcador de número de diapositiva"/>
          <p:cNvSpPr>
            <a:spLocks noGrp="1"/>
          </p:cNvSpPr>
          <p:nvPr>
            <p:ph type="sldNum" sz="quarter" idx="10"/>
          </p:nvPr>
        </p:nvSpPr>
        <p:spPr/>
        <p:txBody>
          <a:bodyPr/>
          <a:lstStyle/>
          <a:p>
            <a:fld id="{DAFAFCBF-30D3-43D9-AEC5-60DEECB2B4DC}" type="slidenum">
              <a:rPr lang="es-ES" smtClean="0"/>
              <a:t>4</a:t>
            </a:fld>
            <a:endParaRPr lang="es-ES"/>
          </a:p>
        </p:txBody>
      </p:sp>
    </p:spTree>
    <p:extLst>
      <p:ext uri="{BB962C8B-B14F-4D97-AF65-F5344CB8AC3E}">
        <p14:creationId xmlns:p14="http://schemas.microsoft.com/office/powerpoint/2010/main" val="3841213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¿Qué es una empresa representativa en</a:t>
            </a:r>
            <a:r>
              <a:rPr lang="es-ES" baseline="0" dirty="0" smtClean="0"/>
              <a:t> España? Hemos hecho 1031 entrevistas tratando de poder hacer zoom a las empresas de mayor tamaño por su capacidad de gestión e influencia en el mercado.</a:t>
            </a:r>
            <a:endParaRPr lang="es-ES" dirty="0"/>
          </a:p>
        </p:txBody>
      </p:sp>
      <p:sp>
        <p:nvSpPr>
          <p:cNvPr id="4" name="3 Marcador de número de diapositiva"/>
          <p:cNvSpPr>
            <a:spLocks noGrp="1"/>
          </p:cNvSpPr>
          <p:nvPr>
            <p:ph type="sldNum" sz="quarter" idx="10"/>
          </p:nvPr>
        </p:nvSpPr>
        <p:spPr/>
        <p:txBody>
          <a:bodyPr/>
          <a:lstStyle/>
          <a:p>
            <a:fld id="{DAFAFCBF-30D3-43D9-AEC5-60DEECB2B4DC}" type="slidenum">
              <a:rPr lang="es-ES" smtClean="0"/>
              <a:t>5</a:t>
            </a:fld>
            <a:endParaRPr lang="es-ES"/>
          </a:p>
        </p:txBody>
      </p:sp>
    </p:spTree>
    <p:extLst>
      <p:ext uri="{BB962C8B-B14F-4D97-AF65-F5344CB8AC3E}">
        <p14:creationId xmlns:p14="http://schemas.microsoft.com/office/powerpoint/2010/main" val="2441306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Saber. Todos hemos</a:t>
            </a:r>
            <a:r>
              <a:rPr lang="es-ES" baseline="0" dirty="0" smtClean="0"/>
              <a:t> oído hablar de la fisión del átomo. Nos recuerda a energía, </a:t>
            </a:r>
            <a:r>
              <a:rPr lang="es-ES" baseline="0" dirty="0" err="1" smtClean="0"/>
              <a:t>resíduos</a:t>
            </a:r>
            <a:r>
              <a:rPr lang="es-ES" baseline="0" dirty="0" smtClean="0"/>
              <a:t> radio-activos, a bombas nucleares. Ahora bien, pocos sabemos cómo opera una central nuclear, de cómo se </a:t>
            </a:r>
            <a:r>
              <a:rPr lang="es-ES" baseline="0" smtClean="0"/>
              <a:t>romp</a:t>
            </a:r>
            <a:endParaRPr lang="es-ES" dirty="0"/>
          </a:p>
        </p:txBody>
      </p:sp>
      <p:sp>
        <p:nvSpPr>
          <p:cNvPr id="4" name="3 Marcador de número de diapositiva"/>
          <p:cNvSpPr>
            <a:spLocks noGrp="1"/>
          </p:cNvSpPr>
          <p:nvPr>
            <p:ph type="sldNum" sz="quarter" idx="10"/>
          </p:nvPr>
        </p:nvSpPr>
        <p:spPr/>
        <p:txBody>
          <a:bodyPr/>
          <a:lstStyle/>
          <a:p>
            <a:fld id="{DAFAFCBF-30D3-43D9-AEC5-60DEECB2B4DC}" type="slidenum">
              <a:rPr lang="es-ES" smtClean="0"/>
              <a:t>8</a:t>
            </a:fld>
            <a:endParaRPr lang="es-ES"/>
          </a:p>
        </p:txBody>
      </p:sp>
    </p:spTree>
    <p:extLst>
      <p:ext uri="{BB962C8B-B14F-4D97-AF65-F5344CB8AC3E}">
        <p14:creationId xmlns:p14="http://schemas.microsoft.com/office/powerpoint/2010/main" val="1391255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No podemos hablar de la RSE en el vacío,</a:t>
            </a:r>
            <a:r>
              <a:rPr lang="es-ES" baseline="0" dirty="0" smtClean="0"/>
              <a:t> en la abstracto. Tenemos que ponernos en el contexto. Destrucción de empleo, empresas, crisis de liquidez, pánico bancario. Pensar que la crisis no va a afectar a la RSE, es como pensar que el hecho de que llueva este fin de semana no va a afectar al número de desplazamientos por carretera este fin de semana. Se trata de aislar y ver.</a:t>
            </a:r>
            <a:endParaRPr lang="es-ES" dirty="0"/>
          </a:p>
        </p:txBody>
      </p:sp>
      <p:sp>
        <p:nvSpPr>
          <p:cNvPr id="4" name="3 Marcador de número de diapositiva"/>
          <p:cNvSpPr>
            <a:spLocks noGrp="1"/>
          </p:cNvSpPr>
          <p:nvPr>
            <p:ph type="sldNum" sz="quarter" idx="10"/>
          </p:nvPr>
        </p:nvSpPr>
        <p:spPr/>
        <p:txBody>
          <a:bodyPr/>
          <a:lstStyle/>
          <a:p>
            <a:fld id="{DAFAFCBF-30D3-43D9-AEC5-60DEECB2B4DC}" type="slidenum">
              <a:rPr lang="es-ES" smtClean="0"/>
              <a:t>9</a:t>
            </a:fld>
            <a:endParaRPr lang="es-ES"/>
          </a:p>
        </p:txBody>
      </p:sp>
    </p:spTree>
    <p:extLst>
      <p:ext uri="{BB962C8B-B14F-4D97-AF65-F5344CB8AC3E}">
        <p14:creationId xmlns:p14="http://schemas.microsoft.com/office/powerpoint/2010/main" val="4081652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Es una cuestión imagen para grandes + 17%</a:t>
            </a:r>
          </a:p>
          <a:p>
            <a:r>
              <a:rPr lang="es-ES" dirty="0" smtClean="0"/>
              <a:t>Es una moda 7,36%</a:t>
            </a:r>
          </a:p>
          <a:p>
            <a:r>
              <a:rPr lang="es-ES" dirty="0" smtClean="0"/>
              <a:t>Crecimiento: un 56%</a:t>
            </a:r>
            <a:r>
              <a:rPr lang="es-ES" baseline="0" dirty="0" smtClean="0"/>
              <a:t> será mayor y un 84% mayor o igual</a:t>
            </a:r>
            <a:r>
              <a:rPr lang="es-ES" dirty="0" smtClean="0"/>
              <a:t> </a:t>
            </a:r>
            <a:endParaRPr lang="es-ES" dirty="0"/>
          </a:p>
        </p:txBody>
      </p:sp>
      <p:sp>
        <p:nvSpPr>
          <p:cNvPr id="4" name="3 Marcador de número de diapositiva"/>
          <p:cNvSpPr>
            <a:spLocks noGrp="1"/>
          </p:cNvSpPr>
          <p:nvPr>
            <p:ph type="sldNum" sz="quarter" idx="10"/>
          </p:nvPr>
        </p:nvSpPr>
        <p:spPr/>
        <p:txBody>
          <a:bodyPr/>
          <a:lstStyle/>
          <a:p>
            <a:fld id="{07993A28-6B6A-4BB7-AD6F-CA425ED29D03}" type="slidenum">
              <a:rPr lang="es-ES" smtClean="0"/>
              <a:t>14</a:t>
            </a:fld>
            <a:endParaRPr lang="es-ES"/>
          </a:p>
        </p:txBody>
      </p:sp>
    </p:spTree>
    <p:extLst>
      <p:ext uri="{BB962C8B-B14F-4D97-AF65-F5344CB8AC3E}">
        <p14:creationId xmlns:p14="http://schemas.microsoft.com/office/powerpoint/2010/main" val="3205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07993A28-6B6A-4BB7-AD6F-CA425ED29D03}" type="slidenum">
              <a:rPr lang="es-ES" smtClean="0"/>
              <a:t>26</a:t>
            </a:fld>
            <a:endParaRPr lang="es-ES"/>
          </a:p>
        </p:txBody>
      </p:sp>
    </p:spTree>
    <p:extLst>
      <p:ext uri="{BB962C8B-B14F-4D97-AF65-F5344CB8AC3E}">
        <p14:creationId xmlns:p14="http://schemas.microsoft.com/office/powerpoint/2010/main" val="2941071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07993A28-6B6A-4BB7-AD6F-CA425ED29D03}" type="slidenum">
              <a:rPr lang="es-ES" smtClean="0"/>
              <a:t>27</a:t>
            </a:fld>
            <a:endParaRPr lang="es-ES"/>
          </a:p>
        </p:txBody>
      </p:sp>
    </p:spTree>
    <p:extLst>
      <p:ext uri="{BB962C8B-B14F-4D97-AF65-F5344CB8AC3E}">
        <p14:creationId xmlns:p14="http://schemas.microsoft.com/office/powerpoint/2010/main" val="29410712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A48AA9B4-216C-4758-A750-74C411B4B55A}" type="datetimeFigureOut">
              <a:rPr lang="es-ES" smtClean="0"/>
              <a:t>01/12/2011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E8C8FA6-575A-4440-8A34-C49BA5EC742F}" type="slidenum">
              <a:rPr lang="es-ES" smtClean="0"/>
              <a:t>‹Nº›</a:t>
            </a:fld>
            <a:endParaRPr lang="es-ES"/>
          </a:p>
        </p:txBody>
      </p:sp>
      <p:pic>
        <p:nvPicPr>
          <p:cNvPr id="7" name="Picture 2" descr="C:\Users\Jaime\Documents\jaime\documentos jaime A\Jaime\entrada de proyectos\Proyectos IV\Estudio RSC\Informe 2010\int ppt ajustado correg vers_3.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93" y="0"/>
            <a:ext cx="913441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8938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48AA9B4-216C-4758-A750-74C411B4B55A}" type="datetimeFigureOut">
              <a:rPr lang="es-ES" smtClean="0"/>
              <a:t>01/12/2011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E8C8FA6-575A-4440-8A34-C49BA5EC742F}" type="slidenum">
              <a:rPr lang="es-ES" smtClean="0"/>
              <a:t>‹Nº›</a:t>
            </a:fld>
            <a:endParaRPr lang="es-ES"/>
          </a:p>
        </p:txBody>
      </p:sp>
    </p:spTree>
    <p:extLst>
      <p:ext uri="{BB962C8B-B14F-4D97-AF65-F5344CB8AC3E}">
        <p14:creationId xmlns:p14="http://schemas.microsoft.com/office/powerpoint/2010/main" val="562028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48AA9B4-216C-4758-A750-74C411B4B55A}" type="datetimeFigureOut">
              <a:rPr lang="es-ES" smtClean="0"/>
              <a:t>01/12/2011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E8C8FA6-575A-4440-8A34-C49BA5EC742F}" type="slidenum">
              <a:rPr lang="es-ES" smtClean="0"/>
              <a:t>‹Nº›</a:t>
            </a:fld>
            <a:endParaRPr lang="es-ES"/>
          </a:p>
        </p:txBody>
      </p:sp>
    </p:spTree>
    <p:extLst>
      <p:ext uri="{BB962C8B-B14F-4D97-AF65-F5344CB8AC3E}">
        <p14:creationId xmlns:p14="http://schemas.microsoft.com/office/powerpoint/2010/main" val="1540497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48AA9B4-216C-4758-A750-74C411B4B55A}" type="datetimeFigureOut">
              <a:rPr lang="es-ES" smtClean="0"/>
              <a:t>01/12/2011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E8C8FA6-575A-4440-8A34-C49BA5EC742F}" type="slidenum">
              <a:rPr lang="es-ES" smtClean="0"/>
              <a:t>‹Nº›</a:t>
            </a:fld>
            <a:endParaRPr lang="es-ES"/>
          </a:p>
        </p:txBody>
      </p:sp>
    </p:spTree>
    <p:extLst>
      <p:ext uri="{BB962C8B-B14F-4D97-AF65-F5344CB8AC3E}">
        <p14:creationId xmlns:p14="http://schemas.microsoft.com/office/powerpoint/2010/main" val="2467570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pic>
        <p:nvPicPr>
          <p:cNvPr id="7" name="Picture 2" descr="C:\Users\Jaime\Documents\jaime\documentos jaime A\Jaime\entrada de proyectos\Proyectos IV\Estudio RSC\Informe 2010\int ppt ajustado correg vers_3.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93" y="0"/>
            <a:ext cx="913441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9466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ítulo y objetos">
    <p:spTree>
      <p:nvGrpSpPr>
        <p:cNvPr id="1" name=""/>
        <p:cNvGrpSpPr/>
        <p:nvPr/>
      </p:nvGrpSpPr>
      <p:grpSpPr>
        <a:xfrm>
          <a:off x="0" y="0"/>
          <a:ext cx="0" cy="0"/>
          <a:chOff x="0" y="0"/>
          <a:chExt cx="0" cy="0"/>
        </a:xfrm>
      </p:grpSpPr>
      <p:pic>
        <p:nvPicPr>
          <p:cNvPr id="7" name="Picture 2" descr="C:\Users\Jaime\AppData\Local\Microsoft\Windows\Temporary Internet Files\Content.Outlook\SI5JGP86\portadilla ppt.jpg"/>
          <p:cNvPicPr>
            <a:picLocks noChangeAspect="1" noChangeArrowheads="1"/>
          </p:cNvPicPr>
          <p:nvPr userDrawn="1"/>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27384"/>
            <a:ext cx="9144000" cy="6310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5281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48AA9B4-216C-4758-A750-74C411B4B55A}" type="datetimeFigureOut">
              <a:rPr lang="es-ES" smtClean="0"/>
              <a:t>01/12/2011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E8C8FA6-575A-4440-8A34-C49BA5EC742F}" type="slidenum">
              <a:rPr lang="es-ES" smtClean="0"/>
              <a:t>‹Nº›</a:t>
            </a:fld>
            <a:endParaRPr lang="es-ES"/>
          </a:p>
        </p:txBody>
      </p:sp>
    </p:spTree>
    <p:extLst>
      <p:ext uri="{BB962C8B-B14F-4D97-AF65-F5344CB8AC3E}">
        <p14:creationId xmlns:p14="http://schemas.microsoft.com/office/powerpoint/2010/main" val="180621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pic>
        <p:nvPicPr>
          <p:cNvPr id="7" name="Picture 2" descr="C:\Users\Jaime\AppData\Local\Microsoft\Windows\Temporary Internet Files\Content.Outlook\SI5JGP86\portadilla ppt.jpg"/>
          <p:cNvPicPr>
            <a:picLocks noChangeAspect="1" noChangeArrowheads="1"/>
          </p:cNvPicPr>
          <p:nvPr userDrawn="1"/>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27384"/>
            <a:ext cx="9144000" cy="6310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738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48AA9B4-216C-4758-A750-74C411B4B55A}" type="datetimeFigureOut">
              <a:rPr lang="es-ES" smtClean="0"/>
              <a:t>01/12/2011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E8C8FA6-575A-4440-8A34-C49BA5EC742F}" type="slidenum">
              <a:rPr lang="es-ES" smtClean="0"/>
              <a:t>‹Nº›</a:t>
            </a:fld>
            <a:endParaRPr lang="es-ES"/>
          </a:p>
        </p:txBody>
      </p:sp>
    </p:spTree>
    <p:extLst>
      <p:ext uri="{BB962C8B-B14F-4D97-AF65-F5344CB8AC3E}">
        <p14:creationId xmlns:p14="http://schemas.microsoft.com/office/powerpoint/2010/main" val="737004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A48AA9B4-216C-4758-A750-74C411B4B55A}" type="datetimeFigureOut">
              <a:rPr lang="es-ES" smtClean="0"/>
              <a:t>01/12/2011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E8C8FA6-575A-4440-8A34-C49BA5EC742F}" type="slidenum">
              <a:rPr lang="es-ES" smtClean="0"/>
              <a:t>‹Nº›</a:t>
            </a:fld>
            <a:endParaRPr lang="es-ES"/>
          </a:p>
        </p:txBody>
      </p:sp>
    </p:spTree>
    <p:extLst>
      <p:ext uri="{BB962C8B-B14F-4D97-AF65-F5344CB8AC3E}">
        <p14:creationId xmlns:p14="http://schemas.microsoft.com/office/powerpoint/2010/main" val="1087991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A48AA9B4-216C-4758-A750-74C411B4B55A}" type="datetimeFigureOut">
              <a:rPr lang="es-ES" smtClean="0"/>
              <a:t>01/12/2011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BE8C8FA6-575A-4440-8A34-C49BA5EC742F}" type="slidenum">
              <a:rPr lang="es-ES" smtClean="0"/>
              <a:t>‹Nº›</a:t>
            </a:fld>
            <a:endParaRPr lang="es-ES"/>
          </a:p>
        </p:txBody>
      </p:sp>
    </p:spTree>
    <p:extLst>
      <p:ext uri="{BB962C8B-B14F-4D97-AF65-F5344CB8AC3E}">
        <p14:creationId xmlns:p14="http://schemas.microsoft.com/office/powerpoint/2010/main" val="661946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A48AA9B4-216C-4758-A750-74C411B4B55A}" type="datetimeFigureOut">
              <a:rPr lang="es-ES" smtClean="0"/>
              <a:t>01/12/2011</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BE8C8FA6-575A-4440-8A34-C49BA5EC742F}" type="slidenum">
              <a:rPr lang="es-ES" smtClean="0"/>
              <a:t>‹Nº›</a:t>
            </a:fld>
            <a:endParaRPr lang="es-ES"/>
          </a:p>
        </p:txBody>
      </p:sp>
    </p:spTree>
    <p:extLst>
      <p:ext uri="{BB962C8B-B14F-4D97-AF65-F5344CB8AC3E}">
        <p14:creationId xmlns:p14="http://schemas.microsoft.com/office/powerpoint/2010/main" val="4291120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48AA9B4-216C-4758-A750-74C411B4B55A}" type="datetimeFigureOut">
              <a:rPr lang="es-ES" smtClean="0"/>
              <a:t>01/12/2011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BE8C8FA6-575A-4440-8A34-C49BA5EC742F}" type="slidenum">
              <a:rPr lang="es-ES" smtClean="0"/>
              <a:t>‹Nº›</a:t>
            </a:fld>
            <a:endParaRPr lang="es-ES"/>
          </a:p>
        </p:txBody>
      </p:sp>
    </p:spTree>
    <p:extLst>
      <p:ext uri="{BB962C8B-B14F-4D97-AF65-F5344CB8AC3E}">
        <p14:creationId xmlns:p14="http://schemas.microsoft.com/office/powerpoint/2010/main" val="3028808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48AA9B4-216C-4758-A750-74C411B4B55A}" type="datetimeFigureOut">
              <a:rPr lang="es-ES" smtClean="0"/>
              <a:t>01/12/2011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E8C8FA6-575A-4440-8A34-C49BA5EC742F}" type="slidenum">
              <a:rPr lang="es-ES" smtClean="0"/>
              <a:t>‹Nº›</a:t>
            </a:fld>
            <a:endParaRPr lang="es-ES"/>
          </a:p>
        </p:txBody>
      </p:sp>
    </p:spTree>
    <p:extLst>
      <p:ext uri="{BB962C8B-B14F-4D97-AF65-F5344CB8AC3E}">
        <p14:creationId xmlns:p14="http://schemas.microsoft.com/office/powerpoint/2010/main" val="3133504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8AA9B4-216C-4758-A750-74C411B4B55A}" type="datetimeFigureOut">
              <a:rPr lang="es-ES" smtClean="0"/>
              <a:t>01/12/2011</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8C8FA6-575A-4440-8A34-C49BA5EC742F}" type="slidenum">
              <a:rPr lang="es-ES" smtClean="0"/>
              <a:t>‹Nº›</a:t>
            </a:fld>
            <a:endParaRPr lang="es-ES"/>
          </a:p>
        </p:txBody>
      </p:sp>
    </p:spTree>
    <p:extLst>
      <p:ext uri="{BB962C8B-B14F-4D97-AF65-F5344CB8AC3E}">
        <p14:creationId xmlns:p14="http://schemas.microsoft.com/office/powerpoint/2010/main" val="1170902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1.jpg"/><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jpg"/><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g"/><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jpg"/><Relationship Id="rId1" Type="http://schemas.openxmlformats.org/officeDocument/2006/relationships/slideLayout" Target="../slideLayouts/slideLayout13.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1.jpg"/><Relationship Id="rId1" Type="http://schemas.openxmlformats.org/officeDocument/2006/relationships/slideLayout" Target="../slideLayouts/slideLayout13.xml"/><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emf"/><Relationship Id="rId4" Type="http://schemas.openxmlformats.org/officeDocument/2006/relationships/image" Target="../media/image4.jpg"/></Relationships>
</file>

<file path=ppt/slides/_rels/slide2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jpg"/><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1.jpg"/><Relationship Id="rId1" Type="http://schemas.openxmlformats.org/officeDocument/2006/relationships/slideLayout" Target="../slideLayouts/slideLayout13.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6552" y="5931722"/>
            <a:ext cx="9540552" cy="1224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074" name="Picture 2" descr="C:\Users\Jaime\AppData\Local\Microsoft\Windows\Temporary Internet Files\Content.Outlook\SI5JGP86\portada ppt con logo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9144000" cy="6571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7978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611560" y="1484784"/>
            <a:ext cx="9001000" cy="523220"/>
          </a:xfrm>
          <a:prstGeom prst="rect">
            <a:avLst/>
          </a:prstGeom>
          <a:noFill/>
        </p:spPr>
        <p:txBody>
          <a:bodyPr wrap="square" rtlCol="0">
            <a:spAutoFit/>
          </a:bodyPr>
          <a:lstStyle>
            <a:defPPr>
              <a:defRPr lang="es-ES"/>
            </a:defPPr>
            <a:lvl1pPr marL="285750" indent="-285750">
              <a:buBlip>
                <a:blip r:embed="rId2"/>
              </a:buBlip>
              <a:defRPr sz="2800">
                <a:solidFill>
                  <a:schemeClr val="bg2">
                    <a:lumMod val="90000"/>
                  </a:schemeClr>
                </a:solidFill>
                <a:latin typeface="Cambria" pitchFamily="18" charset="0"/>
                <a:cs typeface="Aharoni" pitchFamily="2" charset="-79"/>
              </a:defRPr>
            </a:lvl1pPr>
          </a:lstStyle>
          <a:p>
            <a:r>
              <a:rPr lang="es-ES" dirty="0">
                <a:solidFill>
                  <a:schemeClr val="bg1">
                    <a:lumMod val="95000"/>
                  </a:schemeClr>
                </a:solidFill>
              </a:rPr>
              <a:t>1. Metodología, </a:t>
            </a:r>
            <a:r>
              <a:rPr lang="es-ES" dirty="0" smtClean="0">
                <a:solidFill>
                  <a:schemeClr val="bg1">
                    <a:lumMod val="95000"/>
                  </a:schemeClr>
                </a:solidFill>
              </a:rPr>
              <a:t>alcance </a:t>
            </a:r>
            <a:r>
              <a:rPr lang="es-ES" dirty="0">
                <a:solidFill>
                  <a:schemeClr val="bg1">
                    <a:lumMod val="95000"/>
                  </a:schemeClr>
                </a:solidFill>
              </a:rPr>
              <a:t>y contexto</a:t>
            </a:r>
          </a:p>
        </p:txBody>
      </p:sp>
      <p:sp>
        <p:nvSpPr>
          <p:cNvPr id="7" name="6 CuadroTexto"/>
          <p:cNvSpPr txBox="1"/>
          <p:nvPr/>
        </p:nvSpPr>
        <p:spPr>
          <a:xfrm>
            <a:off x="611560" y="2524834"/>
            <a:ext cx="9001000" cy="523220"/>
          </a:xfrm>
          <a:prstGeom prst="rect">
            <a:avLst/>
          </a:prstGeom>
          <a:noFill/>
        </p:spPr>
        <p:txBody>
          <a:bodyPr wrap="square" rtlCol="0">
            <a:spAutoFit/>
          </a:bodyPr>
          <a:lstStyle>
            <a:defPPr>
              <a:defRPr lang="es-ES"/>
            </a:defPPr>
            <a:lvl1pPr marL="285750" indent="-285750">
              <a:buBlip>
                <a:blip r:embed="rId2"/>
              </a:buBlip>
              <a:defRPr sz="2800">
                <a:solidFill>
                  <a:schemeClr val="accent1">
                    <a:lumMod val="75000"/>
                  </a:schemeClr>
                </a:solidFill>
                <a:latin typeface="Cambria" pitchFamily="18" charset="0"/>
                <a:cs typeface="Aharoni" pitchFamily="2" charset="-79"/>
              </a:defRPr>
            </a:lvl1pPr>
          </a:lstStyle>
          <a:p>
            <a:r>
              <a:rPr lang="es-ES" dirty="0"/>
              <a:t>2. La RSE en la empresa en España</a:t>
            </a:r>
          </a:p>
        </p:txBody>
      </p:sp>
      <p:sp>
        <p:nvSpPr>
          <p:cNvPr id="8" name="7 CuadroTexto"/>
          <p:cNvSpPr txBox="1"/>
          <p:nvPr/>
        </p:nvSpPr>
        <p:spPr>
          <a:xfrm>
            <a:off x="611560" y="3481844"/>
            <a:ext cx="9001000" cy="523220"/>
          </a:xfrm>
          <a:prstGeom prst="rect">
            <a:avLst/>
          </a:prstGeom>
          <a:noFill/>
        </p:spPr>
        <p:txBody>
          <a:bodyPr wrap="square" rtlCol="0">
            <a:spAutoFit/>
          </a:bodyPr>
          <a:lstStyle/>
          <a:p>
            <a:pPr marL="285750" indent="-285750">
              <a:buBlip>
                <a:blip r:embed="rId2"/>
              </a:buBlip>
            </a:pPr>
            <a:r>
              <a:rPr lang="es-ES" sz="2800" dirty="0" smtClean="0">
                <a:solidFill>
                  <a:schemeClr val="bg1">
                    <a:lumMod val="95000"/>
                  </a:schemeClr>
                </a:solidFill>
                <a:latin typeface="Cambria" pitchFamily="18" charset="0"/>
                <a:cs typeface="Aharoni" pitchFamily="2" charset="-79"/>
              </a:rPr>
              <a:t>3. La RSE desde la perspectiva ciudadana</a:t>
            </a:r>
            <a:endParaRPr lang="es-ES" sz="2800" dirty="0">
              <a:solidFill>
                <a:schemeClr val="bg1">
                  <a:lumMod val="95000"/>
                </a:schemeClr>
              </a:solidFill>
              <a:latin typeface="Cambria" pitchFamily="18" charset="0"/>
              <a:cs typeface="Aharoni" pitchFamily="2" charset="-79"/>
            </a:endParaRPr>
          </a:p>
        </p:txBody>
      </p:sp>
      <p:sp>
        <p:nvSpPr>
          <p:cNvPr id="9" name="8 CuadroTexto"/>
          <p:cNvSpPr txBox="1"/>
          <p:nvPr/>
        </p:nvSpPr>
        <p:spPr>
          <a:xfrm>
            <a:off x="611560" y="4489956"/>
            <a:ext cx="9001000" cy="523220"/>
          </a:xfrm>
          <a:prstGeom prst="rect">
            <a:avLst/>
          </a:prstGeom>
          <a:noFill/>
        </p:spPr>
        <p:txBody>
          <a:bodyPr wrap="square" rtlCol="0">
            <a:spAutoFit/>
          </a:bodyPr>
          <a:lstStyle/>
          <a:p>
            <a:pPr marL="285750" indent="-285750">
              <a:buBlip>
                <a:blip r:embed="rId2"/>
              </a:buBlip>
            </a:pPr>
            <a:r>
              <a:rPr lang="es-ES" sz="2800" dirty="0" smtClean="0">
                <a:solidFill>
                  <a:schemeClr val="bg1">
                    <a:lumMod val="95000"/>
                  </a:schemeClr>
                </a:solidFill>
                <a:latin typeface="Cambria" pitchFamily="18" charset="0"/>
                <a:cs typeface="Aharoni" pitchFamily="2" charset="-79"/>
              </a:rPr>
              <a:t>4. Conclusiones</a:t>
            </a:r>
            <a:endParaRPr lang="es-ES" sz="2800" dirty="0">
              <a:solidFill>
                <a:schemeClr val="bg1">
                  <a:lumMod val="95000"/>
                </a:schemeClr>
              </a:solidFill>
              <a:latin typeface="Cambria" pitchFamily="18" charset="0"/>
              <a:cs typeface="Aharoni" pitchFamily="2" charset="-79"/>
            </a:endParaRPr>
          </a:p>
        </p:txBody>
      </p:sp>
      <p:sp>
        <p:nvSpPr>
          <p:cNvPr id="10" name="9 CuadroTexto"/>
          <p:cNvSpPr txBox="1"/>
          <p:nvPr/>
        </p:nvSpPr>
        <p:spPr>
          <a:xfrm>
            <a:off x="-36512" y="169476"/>
            <a:ext cx="9001000" cy="523220"/>
          </a:xfrm>
          <a:prstGeom prst="rect">
            <a:avLst/>
          </a:prstGeom>
          <a:noFill/>
        </p:spPr>
        <p:txBody>
          <a:bodyPr wrap="square" rtlCol="0">
            <a:spAutoFit/>
          </a:bodyPr>
          <a:lstStyle/>
          <a:p>
            <a:pPr marL="285750" indent="-285750">
              <a:buBlip>
                <a:blip r:embed="rId2"/>
              </a:buBlip>
            </a:pPr>
            <a:r>
              <a:rPr lang="es-ES" sz="2800" dirty="0" smtClean="0">
                <a:latin typeface="Cambria" pitchFamily="18" charset="0"/>
                <a:cs typeface="Aharoni" pitchFamily="2" charset="-79"/>
              </a:rPr>
              <a:t>Agenda</a:t>
            </a:r>
            <a:endParaRPr lang="es-ES" sz="2800" dirty="0">
              <a:latin typeface="Cambria" pitchFamily="18" charset="0"/>
              <a:cs typeface="Aharoni" pitchFamily="2" charset="-79"/>
            </a:endParaRPr>
          </a:p>
        </p:txBody>
      </p:sp>
      <p:sp>
        <p:nvSpPr>
          <p:cNvPr id="11" name="10 CuadroTexto"/>
          <p:cNvSpPr txBox="1"/>
          <p:nvPr/>
        </p:nvSpPr>
        <p:spPr>
          <a:xfrm>
            <a:off x="6300192" y="1484784"/>
            <a:ext cx="3096344" cy="4154984"/>
          </a:xfrm>
          <a:prstGeom prst="rect">
            <a:avLst/>
          </a:prstGeom>
          <a:noFill/>
        </p:spPr>
        <p:txBody>
          <a:bodyPr wrap="square" rtlCol="0">
            <a:spAutoFit/>
          </a:bodyPr>
          <a:lstStyle>
            <a:defPPr>
              <a:defRPr lang="es-ES"/>
            </a:defPPr>
            <a:lvl1pPr marL="285750" indent="-285750">
              <a:buBlip>
                <a:blip r:embed="rId2"/>
              </a:buBlip>
              <a:defRPr sz="2800">
                <a:solidFill>
                  <a:schemeClr val="accent1">
                    <a:lumMod val="75000"/>
                  </a:schemeClr>
                </a:solidFill>
                <a:latin typeface="Cambria" pitchFamily="18" charset="0"/>
                <a:cs typeface="Aharoni" pitchFamily="2" charset="-79"/>
              </a:defRPr>
            </a:lvl1pPr>
          </a:lstStyle>
          <a:p>
            <a:pPr>
              <a:lnSpc>
                <a:spcPct val="200000"/>
              </a:lnSpc>
              <a:buBlip>
                <a:blip r:embed="rId3"/>
              </a:buBlip>
            </a:pPr>
            <a:r>
              <a:rPr lang="es-ES" sz="2200" dirty="0" smtClean="0"/>
              <a:t>Notoriedad </a:t>
            </a:r>
          </a:p>
          <a:p>
            <a:pPr>
              <a:lnSpc>
                <a:spcPct val="200000"/>
              </a:lnSpc>
              <a:buBlip>
                <a:blip r:embed="rId3"/>
              </a:buBlip>
            </a:pPr>
            <a:r>
              <a:rPr lang="es-ES" sz="2200" dirty="0" smtClean="0"/>
              <a:t>Actitud</a:t>
            </a:r>
          </a:p>
          <a:p>
            <a:pPr>
              <a:lnSpc>
                <a:spcPct val="200000"/>
              </a:lnSpc>
              <a:buBlip>
                <a:blip r:embed="rId3"/>
              </a:buBlip>
            </a:pPr>
            <a:r>
              <a:rPr lang="es-ES" sz="2200" dirty="0" smtClean="0"/>
              <a:t>Gestión</a:t>
            </a:r>
          </a:p>
          <a:p>
            <a:pPr>
              <a:lnSpc>
                <a:spcPct val="200000"/>
              </a:lnSpc>
              <a:buBlip>
                <a:blip r:embed="rId3"/>
              </a:buBlip>
            </a:pPr>
            <a:r>
              <a:rPr lang="es-ES" sz="2200" dirty="0" smtClean="0"/>
              <a:t>RSE &amp; Crisis</a:t>
            </a:r>
          </a:p>
          <a:p>
            <a:pPr>
              <a:lnSpc>
                <a:spcPct val="200000"/>
              </a:lnSpc>
              <a:buBlip>
                <a:blip r:embed="rId3"/>
              </a:buBlip>
            </a:pPr>
            <a:r>
              <a:rPr lang="es-ES" sz="2200" dirty="0" smtClean="0"/>
              <a:t>Segmentación</a:t>
            </a:r>
          </a:p>
          <a:p>
            <a:pPr marL="0" indent="0">
              <a:lnSpc>
                <a:spcPct val="200000"/>
              </a:lnSpc>
              <a:buNone/>
            </a:pPr>
            <a:endParaRPr lang="es-ES" sz="2200" dirty="0"/>
          </a:p>
        </p:txBody>
      </p:sp>
    </p:spTree>
    <p:extLst>
      <p:ext uri="{BB962C8B-B14F-4D97-AF65-F5344CB8AC3E}">
        <p14:creationId xmlns:p14="http://schemas.microsoft.com/office/powerpoint/2010/main" val="22135427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868144" y="1538210"/>
            <a:ext cx="3312368" cy="1569660"/>
          </a:xfrm>
          <a:prstGeom prst="rect">
            <a:avLst/>
          </a:prstGeom>
          <a:noFill/>
        </p:spPr>
        <p:txBody>
          <a:bodyPr wrap="square" rtlCol="0">
            <a:spAutoFit/>
          </a:bodyPr>
          <a:lstStyle/>
          <a:p>
            <a:pPr marL="342900" indent="-342900">
              <a:buBlip>
                <a:blip r:embed="rId2"/>
              </a:buBlip>
            </a:pPr>
            <a:r>
              <a:rPr lang="es-ES" sz="2400" dirty="0" smtClean="0"/>
              <a:t>Un 60% de las empresas en España ha oído hablar del término RSE.</a:t>
            </a:r>
            <a:endParaRPr lang="es-ES" sz="2400" dirty="0"/>
          </a:p>
        </p:txBody>
      </p:sp>
      <p:sp>
        <p:nvSpPr>
          <p:cNvPr id="5" name="4 CuadroTexto"/>
          <p:cNvSpPr txBox="1"/>
          <p:nvPr/>
        </p:nvSpPr>
        <p:spPr>
          <a:xfrm>
            <a:off x="5868144" y="3092767"/>
            <a:ext cx="3312368" cy="1938992"/>
          </a:xfrm>
          <a:prstGeom prst="rect">
            <a:avLst/>
          </a:prstGeom>
          <a:noFill/>
        </p:spPr>
        <p:txBody>
          <a:bodyPr wrap="square" rtlCol="0">
            <a:spAutoFit/>
          </a:bodyPr>
          <a:lstStyle/>
          <a:p>
            <a:pPr marL="342900" indent="-342900">
              <a:buBlip>
                <a:blip r:embed="rId2"/>
              </a:buBlip>
            </a:pPr>
            <a:r>
              <a:rPr lang="es-ES" sz="2400" dirty="0" smtClean="0"/>
              <a:t>En la mediana y gran empresa el grado de notoriedad alcanza el 96% frente al 52% de la pequeña empresa.</a:t>
            </a:r>
            <a:endParaRPr lang="es-ES" sz="2400" dirty="0"/>
          </a:p>
        </p:txBody>
      </p:sp>
      <p:sp>
        <p:nvSpPr>
          <p:cNvPr id="7" name="6 CuadroTexto"/>
          <p:cNvSpPr txBox="1"/>
          <p:nvPr/>
        </p:nvSpPr>
        <p:spPr>
          <a:xfrm>
            <a:off x="3563888" y="25460"/>
            <a:ext cx="9001000" cy="523220"/>
          </a:xfrm>
          <a:prstGeom prst="rect">
            <a:avLst/>
          </a:prstGeom>
          <a:noFill/>
        </p:spPr>
        <p:txBody>
          <a:bodyPr wrap="square" rtlCol="0">
            <a:spAutoFit/>
          </a:bodyPr>
          <a:lstStyle/>
          <a:p>
            <a:pPr marL="285750" indent="-285750">
              <a:buBlip>
                <a:blip r:embed="rId3"/>
              </a:buBlip>
            </a:pPr>
            <a:r>
              <a:rPr lang="es-ES" sz="2800" dirty="0" smtClean="0">
                <a:solidFill>
                  <a:schemeClr val="accent1">
                    <a:lumMod val="75000"/>
                  </a:schemeClr>
                </a:solidFill>
                <a:latin typeface="Cambria" pitchFamily="18" charset="0"/>
                <a:cs typeface="Aharoni" pitchFamily="2" charset="-79"/>
              </a:rPr>
              <a:t>Notoriedad &amp; Nitidez</a:t>
            </a:r>
            <a:endParaRPr lang="es-ES" sz="2800" dirty="0">
              <a:solidFill>
                <a:schemeClr val="accent1">
                  <a:lumMod val="75000"/>
                </a:schemeClr>
              </a:solidFill>
              <a:latin typeface="Cambria" pitchFamily="18" charset="0"/>
              <a:cs typeface="Aharoni" pitchFamily="2" charset="-79"/>
            </a:endParaRPr>
          </a:p>
        </p:txBody>
      </p:sp>
      <p:pic>
        <p:nvPicPr>
          <p:cNvPr id="2050" name="Picture 2" descr="C:\Users\Jaime\Documents\jaime\documentos jaime A\Jaime\entrada de proyectos\Proyectos IV\Estudio RSC\Informe 2010\graficos\conocimiento RS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050" y="1484784"/>
            <a:ext cx="5417521" cy="4267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4708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5004048" y="908720"/>
            <a:ext cx="4032448" cy="23925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Arial" pitchFamily="34" charset="0"/>
              <a:buChar char="•"/>
            </a:pPr>
            <a:r>
              <a:rPr lang="es-ES" dirty="0"/>
              <a:t>Calidad del producto</a:t>
            </a:r>
          </a:p>
          <a:p>
            <a:pPr marL="285750" indent="-285750">
              <a:lnSpc>
                <a:spcPct val="150000"/>
              </a:lnSpc>
              <a:buFont typeface="Arial" pitchFamily="34" charset="0"/>
              <a:buChar char="•"/>
            </a:pPr>
            <a:r>
              <a:rPr lang="es-ES" dirty="0" smtClean="0"/>
              <a:t>Responsabilidad </a:t>
            </a:r>
            <a:r>
              <a:rPr lang="es-ES" dirty="0"/>
              <a:t>con los clientes</a:t>
            </a:r>
          </a:p>
          <a:p>
            <a:pPr marL="285750" indent="-285750">
              <a:lnSpc>
                <a:spcPct val="150000"/>
              </a:lnSpc>
              <a:buFont typeface="Arial" pitchFamily="34" charset="0"/>
              <a:buChar char="•"/>
            </a:pPr>
            <a:r>
              <a:rPr lang="es-ES" dirty="0" smtClean="0"/>
              <a:t>Dar </a:t>
            </a:r>
            <a:r>
              <a:rPr lang="es-ES" dirty="0"/>
              <a:t>beneficios / responder </a:t>
            </a:r>
            <a:r>
              <a:rPr lang="es-ES" dirty="0" smtClean="0"/>
              <a:t> de deudas</a:t>
            </a:r>
            <a:endParaRPr lang="es-ES" dirty="0"/>
          </a:p>
          <a:p>
            <a:pPr marL="285750" indent="-285750">
              <a:lnSpc>
                <a:spcPct val="150000"/>
              </a:lnSpc>
              <a:buFont typeface="Arial" pitchFamily="34" charset="0"/>
              <a:buChar char="•"/>
            </a:pPr>
            <a:r>
              <a:rPr lang="es-ES" dirty="0"/>
              <a:t>Responsabilidad frente a terceros</a:t>
            </a:r>
          </a:p>
        </p:txBody>
      </p:sp>
      <p:sp>
        <p:nvSpPr>
          <p:cNvPr id="10" name="9 Rectángulo"/>
          <p:cNvSpPr/>
          <p:nvPr/>
        </p:nvSpPr>
        <p:spPr>
          <a:xfrm>
            <a:off x="5004048" y="3068960"/>
            <a:ext cx="4032448" cy="273630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Arial" pitchFamily="34" charset="0"/>
              <a:buChar char="•"/>
            </a:pPr>
            <a:r>
              <a:rPr lang="es-ES" dirty="0">
                <a:solidFill>
                  <a:schemeClr val="accent1">
                    <a:lumMod val="50000"/>
                  </a:schemeClr>
                </a:solidFill>
              </a:rPr>
              <a:t>Compromiso ante la sociedad</a:t>
            </a:r>
          </a:p>
          <a:p>
            <a:pPr marL="285750" indent="-285750">
              <a:lnSpc>
                <a:spcPct val="150000"/>
              </a:lnSpc>
              <a:buFont typeface="Arial" pitchFamily="34" charset="0"/>
              <a:buChar char="•"/>
            </a:pPr>
            <a:r>
              <a:rPr lang="es-ES" dirty="0">
                <a:solidFill>
                  <a:schemeClr val="accent1">
                    <a:lumMod val="50000"/>
                  </a:schemeClr>
                </a:solidFill>
              </a:rPr>
              <a:t>Responsabilidad con los trabajadores</a:t>
            </a:r>
          </a:p>
          <a:p>
            <a:pPr marL="285750" indent="-285750">
              <a:lnSpc>
                <a:spcPct val="150000"/>
              </a:lnSpc>
              <a:buFont typeface="Arial" pitchFamily="34" charset="0"/>
              <a:buChar char="•"/>
            </a:pPr>
            <a:r>
              <a:rPr lang="es-ES" dirty="0">
                <a:solidFill>
                  <a:schemeClr val="accent1">
                    <a:lumMod val="50000"/>
                  </a:schemeClr>
                </a:solidFill>
              </a:rPr>
              <a:t>Ética</a:t>
            </a:r>
          </a:p>
          <a:p>
            <a:pPr marL="285750" indent="-285750">
              <a:lnSpc>
                <a:spcPct val="150000"/>
              </a:lnSpc>
              <a:buFont typeface="Arial" pitchFamily="34" charset="0"/>
              <a:buChar char="•"/>
            </a:pPr>
            <a:r>
              <a:rPr lang="es-ES" dirty="0">
                <a:solidFill>
                  <a:schemeClr val="accent1">
                    <a:lumMod val="50000"/>
                  </a:schemeClr>
                </a:solidFill>
              </a:rPr>
              <a:t>Medio ambiente</a:t>
            </a:r>
          </a:p>
          <a:p>
            <a:pPr marL="285750" indent="-285750">
              <a:lnSpc>
                <a:spcPct val="150000"/>
              </a:lnSpc>
              <a:buFont typeface="Arial" pitchFamily="34" charset="0"/>
              <a:buChar char="•"/>
            </a:pPr>
            <a:r>
              <a:rPr lang="es-ES" dirty="0">
                <a:solidFill>
                  <a:schemeClr val="accent1">
                    <a:lumMod val="50000"/>
                  </a:schemeClr>
                </a:solidFill>
              </a:rPr>
              <a:t>Integración de culturas</a:t>
            </a:r>
          </a:p>
        </p:txBody>
      </p:sp>
      <p:sp>
        <p:nvSpPr>
          <p:cNvPr id="6" name="5 Rectángulo"/>
          <p:cNvSpPr/>
          <p:nvPr/>
        </p:nvSpPr>
        <p:spPr>
          <a:xfrm>
            <a:off x="5004048" y="908720"/>
            <a:ext cx="4032448" cy="4320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lumMod val="75000"/>
                    <a:lumOff val="25000"/>
                  </a:schemeClr>
                </a:solidFill>
              </a:rPr>
              <a:t>Atributos de mercado</a:t>
            </a:r>
            <a:endParaRPr lang="es-ES" b="1" dirty="0">
              <a:solidFill>
                <a:schemeClr val="tx1">
                  <a:lumMod val="75000"/>
                  <a:lumOff val="25000"/>
                </a:schemeClr>
              </a:solidFill>
            </a:endParaRPr>
          </a:p>
        </p:txBody>
      </p:sp>
      <p:sp>
        <p:nvSpPr>
          <p:cNvPr id="12" name="11 Rectángulo"/>
          <p:cNvSpPr/>
          <p:nvPr/>
        </p:nvSpPr>
        <p:spPr>
          <a:xfrm>
            <a:off x="5004048" y="2996952"/>
            <a:ext cx="4032448" cy="4320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2">
                    <a:lumMod val="50000"/>
                  </a:schemeClr>
                </a:solidFill>
              </a:rPr>
              <a:t>Atributos de </a:t>
            </a:r>
            <a:r>
              <a:rPr lang="es-ES" b="1" dirty="0" smtClean="0">
                <a:solidFill>
                  <a:schemeClr val="tx2">
                    <a:lumMod val="50000"/>
                  </a:schemeClr>
                </a:solidFill>
              </a:rPr>
              <a:t>RSE</a:t>
            </a:r>
            <a:endParaRPr lang="es-ES" b="1" dirty="0">
              <a:solidFill>
                <a:schemeClr val="tx2">
                  <a:lumMod val="50000"/>
                </a:schemeClr>
              </a:solidFill>
            </a:endParaRPr>
          </a:p>
        </p:txBody>
      </p:sp>
      <p:sp>
        <p:nvSpPr>
          <p:cNvPr id="9" name="8 CuadroTexto"/>
          <p:cNvSpPr txBox="1"/>
          <p:nvPr/>
        </p:nvSpPr>
        <p:spPr>
          <a:xfrm>
            <a:off x="3563888" y="25460"/>
            <a:ext cx="9001000" cy="523220"/>
          </a:xfrm>
          <a:prstGeom prst="rect">
            <a:avLst/>
          </a:prstGeom>
          <a:noFill/>
        </p:spPr>
        <p:txBody>
          <a:bodyPr wrap="square" rtlCol="0">
            <a:spAutoFit/>
          </a:bodyPr>
          <a:lstStyle/>
          <a:p>
            <a:pPr marL="285750" indent="-285750">
              <a:buBlip>
                <a:blip r:embed="rId2"/>
              </a:buBlip>
            </a:pPr>
            <a:r>
              <a:rPr lang="es-ES" sz="2800" dirty="0" smtClean="0">
                <a:solidFill>
                  <a:schemeClr val="accent1">
                    <a:lumMod val="75000"/>
                  </a:schemeClr>
                </a:solidFill>
                <a:latin typeface="Cambria" pitchFamily="18" charset="0"/>
                <a:cs typeface="Aharoni" pitchFamily="2" charset="-79"/>
              </a:rPr>
              <a:t>Notoriedad &amp; Nitidez</a:t>
            </a:r>
            <a:endParaRPr lang="es-ES" sz="2800" dirty="0">
              <a:solidFill>
                <a:schemeClr val="accent1">
                  <a:lumMod val="75000"/>
                </a:schemeClr>
              </a:solidFill>
              <a:latin typeface="Cambria" pitchFamily="18" charset="0"/>
              <a:cs typeface="Aharoni" pitchFamily="2" charset="-79"/>
            </a:endParaRPr>
          </a:p>
        </p:txBody>
      </p:sp>
      <p:pic>
        <p:nvPicPr>
          <p:cNvPr id="3074" name="Picture 2" descr="C:\Users\Jaime\Documents\jaime\documentos jaime A\Jaime\entrada de proyectos\Proyectos IV\Estudio RSC\Informe 2010\graficos\conocimiento RSE 20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196752"/>
            <a:ext cx="4407066"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9284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611560" y="1484784"/>
            <a:ext cx="9001000" cy="523220"/>
          </a:xfrm>
          <a:prstGeom prst="rect">
            <a:avLst/>
          </a:prstGeom>
          <a:noFill/>
        </p:spPr>
        <p:txBody>
          <a:bodyPr wrap="square" rtlCol="0">
            <a:spAutoFit/>
          </a:bodyPr>
          <a:lstStyle>
            <a:defPPr>
              <a:defRPr lang="es-ES"/>
            </a:defPPr>
            <a:lvl1pPr marL="285750" indent="-285750">
              <a:buBlip>
                <a:blip r:embed="rId2"/>
              </a:buBlip>
              <a:defRPr sz="2800">
                <a:solidFill>
                  <a:schemeClr val="bg2">
                    <a:lumMod val="90000"/>
                  </a:schemeClr>
                </a:solidFill>
                <a:latin typeface="Cambria" pitchFamily="18" charset="0"/>
                <a:cs typeface="Aharoni" pitchFamily="2" charset="-79"/>
              </a:defRPr>
            </a:lvl1pPr>
          </a:lstStyle>
          <a:p>
            <a:r>
              <a:rPr lang="es-ES" dirty="0">
                <a:solidFill>
                  <a:schemeClr val="bg1">
                    <a:lumMod val="95000"/>
                  </a:schemeClr>
                </a:solidFill>
              </a:rPr>
              <a:t>1. Metodología, </a:t>
            </a:r>
            <a:r>
              <a:rPr lang="es-ES" dirty="0" smtClean="0">
                <a:solidFill>
                  <a:schemeClr val="bg1">
                    <a:lumMod val="95000"/>
                  </a:schemeClr>
                </a:solidFill>
              </a:rPr>
              <a:t>alcance </a:t>
            </a:r>
            <a:r>
              <a:rPr lang="es-ES" dirty="0">
                <a:solidFill>
                  <a:schemeClr val="bg1">
                    <a:lumMod val="95000"/>
                  </a:schemeClr>
                </a:solidFill>
              </a:rPr>
              <a:t>y contexto</a:t>
            </a:r>
          </a:p>
        </p:txBody>
      </p:sp>
      <p:sp>
        <p:nvSpPr>
          <p:cNvPr id="7" name="6 CuadroTexto"/>
          <p:cNvSpPr txBox="1"/>
          <p:nvPr/>
        </p:nvSpPr>
        <p:spPr>
          <a:xfrm>
            <a:off x="611560" y="2524834"/>
            <a:ext cx="9001000" cy="523220"/>
          </a:xfrm>
          <a:prstGeom prst="rect">
            <a:avLst/>
          </a:prstGeom>
          <a:noFill/>
        </p:spPr>
        <p:txBody>
          <a:bodyPr wrap="square" rtlCol="0">
            <a:spAutoFit/>
          </a:bodyPr>
          <a:lstStyle>
            <a:defPPr>
              <a:defRPr lang="es-ES"/>
            </a:defPPr>
            <a:lvl1pPr marL="285750" indent="-285750">
              <a:buBlip>
                <a:blip r:embed="rId2"/>
              </a:buBlip>
              <a:defRPr sz="2800">
                <a:solidFill>
                  <a:schemeClr val="accent1">
                    <a:lumMod val="75000"/>
                  </a:schemeClr>
                </a:solidFill>
                <a:latin typeface="Cambria" pitchFamily="18" charset="0"/>
                <a:cs typeface="Aharoni" pitchFamily="2" charset="-79"/>
              </a:defRPr>
            </a:lvl1pPr>
          </a:lstStyle>
          <a:p>
            <a:r>
              <a:rPr lang="es-ES" dirty="0"/>
              <a:t>2. La RSE en la empresa en España</a:t>
            </a:r>
          </a:p>
        </p:txBody>
      </p:sp>
      <p:sp>
        <p:nvSpPr>
          <p:cNvPr id="8" name="7 CuadroTexto"/>
          <p:cNvSpPr txBox="1"/>
          <p:nvPr/>
        </p:nvSpPr>
        <p:spPr>
          <a:xfrm>
            <a:off x="611560" y="3481844"/>
            <a:ext cx="9001000" cy="523220"/>
          </a:xfrm>
          <a:prstGeom prst="rect">
            <a:avLst/>
          </a:prstGeom>
          <a:noFill/>
        </p:spPr>
        <p:txBody>
          <a:bodyPr wrap="square" rtlCol="0">
            <a:spAutoFit/>
          </a:bodyPr>
          <a:lstStyle/>
          <a:p>
            <a:pPr marL="285750" indent="-285750">
              <a:buBlip>
                <a:blip r:embed="rId2"/>
              </a:buBlip>
            </a:pPr>
            <a:r>
              <a:rPr lang="es-ES" sz="2800" dirty="0" smtClean="0">
                <a:solidFill>
                  <a:schemeClr val="bg1">
                    <a:lumMod val="95000"/>
                  </a:schemeClr>
                </a:solidFill>
                <a:latin typeface="Cambria" pitchFamily="18" charset="0"/>
                <a:cs typeface="Aharoni" pitchFamily="2" charset="-79"/>
              </a:rPr>
              <a:t>3. La RSE desde la perspectiva ciudadana</a:t>
            </a:r>
            <a:endParaRPr lang="es-ES" sz="2800" dirty="0">
              <a:solidFill>
                <a:schemeClr val="bg1">
                  <a:lumMod val="95000"/>
                </a:schemeClr>
              </a:solidFill>
              <a:latin typeface="Cambria" pitchFamily="18" charset="0"/>
              <a:cs typeface="Aharoni" pitchFamily="2" charset="-79"/>
            </a:endParaRPr>
          </a:p>
        </p:txBody>
      </p:sp>
      <p:sp>
        <p:nvSpPr>
          <p:cNvPr id="9" name="8 CuadroTexto"/>
          <p:cNvSpPr txBox="1"/>
          <p:nvPr/>
        </p:nvSpPr>
        <p:spPr>
          <a:xfrm>
            <a:off x="611560" y="4489956"/>
            <a:ext cx="9001000" cy="523220"/>
          </a:xfrm>
          <a:prstGeom prst="rect">
            <a:avLst/>
          </a:prstGeom>
          <a:noFill/>
        </p:spPr>
        <p:txBody>
          <a:bodyPr wrap="square" rtlCol="0">
            <a:spAutoFit/>
          </a:bodyPr>
          <a:lstStyle/>
          <a:p>
            <a:pPr marL="285750" indent="-285750">
              <a:buBlip>
                <a:blip r:embed="rId2"/>
              </a:buBlip>
            </a:pPr>
            <a:r>
              <a:rPr lang="es-ES" sz="2800" dirty="0" smtClean="0">
                <a:solidFill>
                  <a:schemeClr val="bg1">
                    <a:lumMod val="95000"/>
                  </a:schemeClr>
                </a:solidFill>
                <a:latin typeface="Cambria" pitchFamily="18" charset="0"/>
                <a:cs typeface="Aharoni" pitchFamily="2" charset="-79"/>
              </a:rPr>
              <a:t>4. Conclusiones</a:t>
            </a:r>
            <a:endParaRPr lang="es-ES" sz="2800" dirty="0">
              <a:solidFill>
                <a:schemeClr val="bg1">
                  <a:lumMod val="95000"/>
                </a:schemeClr>
              </a:solidFill>
              <a:latin typeface="Cambria" pitchFamily="18" charset="0"/>
              <a:cs typeface="Aharoni" pitchFamily="2" charset="-79"/>
            </a:endParaRPr>
          </a:p>
        </p:txBody>
      </p:sp>
      <p:sp>
        <p:nvSpPr>
          <p:cNvPr id="10" name="9 CuadroTexto"/>
          <p:cNvSpPr txBox="1"/>
          <p:nvPr/>
        </p:nvSpPr>
        <p:spPr>
          <a:xfrm>
            <a:off x="-36512" y="169476"/>
            <a:ext cx="9001000" cy="523220"/>
          </a:xfrm>
          <a:prstGeom prst="rect">
            <a:avLst/>
          </a:prstGeom>
          <a:noFill/>
        </p:spPr>
        <p:txBody>
          <a:bodyPr wrap="square" rtlCol="0">
            <a:spAutoFit/>
          </a:bodyPr>
          <a:lstStyle/>
          <a:p>
            <a:pPr marL="285750" indent="-285750">
              <a:buBlip>
                <a:blip r:embed="rId2"/>
              </a:buBlip>
            </a:pPr>
            <a:r>
              <a:rPr lang="es-ES" sz="2800" dirty="0" smtClean="0">
                <a:latin typeface="Cambria" pitchFamily="18" charset="0"/>
                <a:cs typeface="Aharoni" pitchFamily="2" charset="-79"/>
              </a:rPr>
              <a:t>Agenda</a:t>
            </a:r>
            <a:endParaRPr lang="es-ES" sz="2800" dirty="0">
              <a:latin typeface="Cambria" pitchFamily="18" charset="0"/>
              <a:cs typeface="Aharoni" pitchFamily="2" charset="-79"/>
            </a:endParaRPr>
          </a:p>
        </p:txBody>
      </p:sp>
      <p:sp>
        <p:nvSpPr>
          <p:cNvPr id="11" name="10 CuadroTexto"/>
          <p:cNvSpPr txBox="1"/>
          <p:nvPr/>
        </p:nvSpPr>
        <p:spPr>
          <a:xfrm>
            <a:off x="6300192" y="1484784"/>
            <a:ext cx="3096344" cy="4154984"/>
          </a:xfrm>
          <a:prstGeom prst="rect">
            <a:avLst/>
          </a:prstGeom>
          <a:noFill/>
        </p:spPr>
        <p:txBody>
          <a:bodyPr wrap="square" rtlCol="0">
            <a:spAutoFit/>
          </a:bodyPr>
          <a:lstStyle>
            <a:defPPr>
              <a:defRPr lang="es-ES"/>
            </a:defPPr>
            <a:lvl1pPr marL="285750" indent="-285750">
              <a:buBlip>
                <a:blip r:embed="rId2"/>
              </a:buBlip>
              <a:defRPr sz="2800">
                <a:solidFill>
                  <a:schemeClr val="accent1">
                    <a:lumMod val="75000"/>
                  </a:schemeClr>
                </a:solidFill>
                <a:latin typeface="Cambria" pitchFamily="18" charset="0"/>
                <a:cs typeface="Aharoni" pitchFamily="2" charset="-79"/>
              </a:defRPr>
            </a:lvl1pPr>
          </a:lstStyle>
          <a:p>
            <a:pPr>
              <a:lnSpc>
                <a:spcPct val="200000"/>
              </a:lnSpc>
              <a:buBlip>
                <a:blip r:embed="rId3"/>
              </a:buBlip>
            </a:pPr>
            <a:r>
              <a:rPr lang="es-ES" sz="2200" dirty="0" smtClean="0">
                <a:solidFill>
                  <a:schemeClr val="bg1">
                    <a:lumMod val="75000"/>
                  </a:schemeClr>
                </a:solidFill>
              </a:rPr>
              <a:t>Notoriedad </a:t>
            </a:r>
          </a:p>
          <a:p>
            <a:pPr>
              <a:lnSpc>
                <a:spcPct val="200000"/>
              </a:lnSpc>
              <a:buBlip>
                <a:blip r:embed="rId3"/>
              </a:buBlip>
            </a:pPr>
            <a:r>
              <a:rPr lang="es-ES" sz="2200" dirty="0" smtClean="0"/>
              <a:t>Actitud</a:t>
            </a:r>
          </a:p>
          <a:p>
            <a:pPr>
              <a:lnSpc>
                <a:spcPct val="200000"/>
              </a:lnSpc>
              <a:buBlip>
                <a:blip r:embed="rId3"/>
              </a:buBlip>
            </a:pPr>
            <a:r>
              <a:rPr lang="es-ES" sz="2200" dirty="0" smtClean="0">
                <a:solidFill>
                  <a:schemeClr val="bg1">
                    <a:lumMod val="75000"/>
                  </a:schemeClr>
                </a:solidFill>
              </a:rPr>
              <a:t>Gestión</a:t>
            </a:r>
          </a:p>
          <a:p>
            <a:pPr>
              <a:lnSpc>
                <a:spcPct val="200000"/>
              </a:lnSpc>
              <a:buBlip>
                <a:blip r:embed="rId3"/>
              </a:buBlip>
            </a:pPr>
            <a:r>
              <a:rPr lang="es-ES" sz="2200" dirty="0" smtClean="0">
                <a:solidFill>
                  <a:schemeClr val="bg1">
                    <a:lumMod val="75000"/>
                  </a:schemeClr>
                </a:solidFill>
              </a:rPr>
              <a:t>RSE &amp; Crisis</a:t>
            </a:r>
          </a:p>
          <a:p>
            <a:pPr>
              <a:lnSpc>
                <a:spcPct val="200000"/>
              </a:lnSpc>
              <a:buBlip>
                <a:blip r:embed="rId3"/>
              </a:buBlip>
            </a:pPr>
            <a:r>
              <a:rPr lang="es-ES" sz="2200" dirty="0" smtClean="0">
                <a:solidFill>
                  <a:schemeClr val="bg1">
                    <a:lumMod val="75000"/>
                  </a:schemeClr>
                </a:solidFill>
              </a:rPr>
              <a:t>Segmentación</a:t>
            </a:r>
          </a:p>
          <a:p>
            <a:pPr marL="0" indent="0">
              <a:lnSpc>
                <a:spcPct val="200000"/>
              </a:lnSpc>
              <a:buNone/>
            </a:pPr>
            <a:endParaRPr lang="es-ES" sz="2200" dirty="0"/>
          </a:p>
        </p:txBody>
      </p:sp>
    </p:spTree>
    <p:extLst>
      <p:ext uri="{BB962C8B-B14F-4D97-AF65-F5344CB8AC3E}">
        <p14:creationId xmlns:p14="http://schemas.microsoft.com/office/powerpoint/2010/main" val="15624099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Jaime\Documents\jaime\documentos jaime A\Jaime\entrada de proyectos\Proyectos IV\Estudio RSC\Informe 2010\graficos\actitudes empr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484783"/>
            <a:ext cx="8989859" cy="4824537"/>
          </a:xfrm>
          <a:prstGeom prst="rect">
            <a:avLst/>
          </a:prstGeom>
          <a:noFill/>
          <a:extLst>
            <a:ext uri="{909E8E84-426E-40DD-AFC4-6F175D3DCCD1}">
              <a14:hiddenFill xmlns:a14="http://schemas.microsoft.com/office/drawing/2010/main">
                <a:solidFill>
                  <a:srgbClr val="FFFFFF"/>
                </a:solidFill>
              </a14:hiddenFill>
            </a:ext>
          </a:extLst>
        </p:spPr>
      </p:pic>
      <p:sp>
        <p:nvSpPr>
          <p:cNvPr id="10" name="9 CuadroTexto"/>
          <p:cNvSpPr txBox="1"/>
          <p:nvPr/>
        </p:nvSpPr>
        <p:spPr>
          <a:xfrm>
            <a:off x="2699792" y="25460"/>
            <a:ext cx="9001000" cy="523220"/>
          </a:xfrm>
          <a:prstGeom prst="rect">
            <a:avLst/>
          </a:prstGeom>
          <a:noFill/>
        </p:spPr>
        <p:txBody>
          <a:bodyPr wrap="square" rtlCol="0">
            <a:spAutoFit/>
          </a:bodyPr>
          <a:lstStyle/>
          <a:p>
            <a:pPr marL="285750" indent="-285750">
              <a:buBlip>
                <a:blip r:embed="rId4"/>
              </a:buBlip>
            </a:pPr>
            <a:r>
              <a:rPr lang="es-ES" sz="2800" dirty="0" smtClean="0">
                <a:solidFill>
                  <a:schemeClr val="accent1">
                    <a:lumMod val="75000"/>
                  </a:schemeClr>
                </a:solidFill>
                <a:latin typeface="Cambria" pitchFamily="18" charset="0"/>
                <a:cs typeface="Aharoni" pitchFamily="2" charset="-79"/>
              </a:rPr>
              <a:t>Actitudes empresariales  pro-RSE</a:t>
            </a:r>
            <a:endParaRPr lang="es-ES" sz="2800" dirty="0">
              <a:solidFill>
                <a:schemeClr val="accent1">
                  <a:lumMod val="75000"/>
                </a:schemeClr>
              </a:solidFill>
              <a:latin typeface="Cambria" pitchFamily="18" charset="0"/>
              <a:cs typeface="Aharoni" pitchFamily="2" charset="-79"/>
            </a:endParaRPr>
          </a:p>
        </p:txBody>
      </p:sp>
    </p:spTree>
    <p:extLst>
      <p:ext uri="{BB962C8B-B14F-4D97-AF65-F5344CB8AC3E}">
        <p14:creationId xmlns:p14="http://schemas.microsoft.com/office/powerpoint/2010/main" val="5779804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796136" y="836712"/>
            <a:ext cx="3347864" cy="3416320"/>
          </a:xfrm>
          <a:prstGeom prst="rect">
            <a:avLst/>
          </a:prstGeom>
          <a:noFill/>
        </p:spPr>
        <p:txBody>
          <a:bodyPr wrap="square" rtlCol="0">
            <a:spAutoFit/>
          </a:bodyPr>
          <a:lstStyle/>
          <a:p>
            <a:pPr marL="342900" indent="-342900">
              <a:buBlip>
                <a:blip r:embed="rId2"/>
              </a:buBlip>
            </a:pPr>
            <a:r>
              <a:rPr lang="es-ES" sz="2400" dirty="0" smtClean="0"/>
              <a:t>La RSE es percibida como palanca de creación de valor.</a:t>
            </a:r>
          </a:p>
          <a:p>
            <a:pPr marL="342900" indent="-342900">
              <a:buBlip>
                <a:blip r:embed="rId2"/>
              </a:buBlip>
            </a:pPr>
            <a:r>
              <a:rPr lang="es-ES" sz="2400" dirty="0"/>
              <a:t>Reducción de costes e incremento de productividad se configuran como las principales aportaciones</a:t>
            </a:r>
            <a:r>
              <a:rPr lang="es-ES" sz="2400" dirty="0" smtClean="0"/>
              <a:t>.</a:t>
            </a:r>
            <a:endParaRPr lang="es-ES" sz="2400" dirty="0"/>
          </a:p>
        </p:txBody>
      </p:sp>
      <p:sp>
        <p:nvSpPr>
          <p:cNvPr id="4" name="3 Rectángulo"/>
          <p:cNvSpPr/>
          <p:nvPr/>
        </p:nvSpPr>
        <p:spPr>
          <a:xfrm>
            <a:off x="0" y="6381328"/>
            <a:ext cx="9468544" cy="476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122" name="Picture 2" descr="C:\Users\Jaime\Documents\jaime\documentos jaime A\Jaime\entrada de proyectos\Proyectos IV\Estudio RSC\Informe 2010\graficos\fetiche_discriminacion consum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0"/>
            <a:ext cx="5612096" cy="6644064"/>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p:cNvSpPr/>
          <p:nvPr/>
        </p:nvSpPr>
        <p:spPr>
          <a:xfrm>
            <a:off x="-36512" y="4392488"/>
            <a:ext cx="5976664" cy="2465512"/>
          </a:xfrm>
          <a:prstGeom prst="rect">
            <a:avLst/>
          </a:prstGeom>
          <a:solidFill>
            <a:srgbClr val="82A5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2 CuadroTexto"/>
          <p:cNvSpPr txBox="1"/>
          <p:nvPr/>
        </p:nvSpPr>
        <p:spPr>
          <a:xfrm>
            <a:off x="5868144" y="4577060"/>
            <a:ext cx="3275856" cy="2308324"/>
          </a:xfrm>
          <a:prstGeom prst="rect">
            <a:avLst/>
          </a:prstGeom>
          <a:noFill/>
        </p:spPr>
        <p:txBody>
          <a:bodyPr wrap="square" rtlCol="0">
            <a:spAutoFit/>
          </a:bodyPr>
          <a:lstStyle>
            <a:defPPr>
              <a:defRPr lang="es-ES"/>
            </a:defPPr>
            <a:lvl1pPr marL="342900" indent="-342900">
              <a:buBlip>
                <a:blip r:embed="rId2"/>
              </a:buBlip>
              <a:defRPr sz="2400"/>
            </a:lvl1pPr>
          </a:lstStyle>
          <a:p>
            <a:r>
              <a:rPr lang="es-ES" dirty="0"/>
              <a:t>No hay una percepción tan clara sobre la gestión de riesgos y el coste del capital.</a:t>
            </a:r>
          </a:p>
          <a:p>
            <a:endParaRPr lang="es-ES" dirty="0"/>
          </a:p>
        </p:txBody>
      </p:sp>
      <p:sp>
        <p:nvSpPr>
          <p:cNvPr id="10" name="9 Rectángulo"/>
          <p:cNvSpPr/>
          <p:nvPr/>
        </p:nvSpPr>
        <p:spPr>
          <a:xfrm>
            <a:off x="-180528" y="0"/>
            <a:ext cx="5976664" cy="3068960"/>
          </a:xfrm>
          <a:prstGeom prst="rect">
            <a:avLst/>
          </a:prstGeom>
          <a:solidFill>
            <a:srgbClr val="82A5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Rectángulo"/>
          <p:cNvSpPr/>
          <p:nvPr/>
        </p:nvSpPr>
        <p:spPr>
          <a:xfrm>
            <a:off x="5796136" y="78"/>
            <a:ext cx="3672408" cy="6885306"/>
          </a:xfrm>
          <a:prstGeom prst="rect">
            <a:avLst/>
          </a:prstGeom>
          <a:solidFill>
            <a:srgbClr val="82A5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Rectángulo"/>
          <p:cNvSpPr/>
          <p:nvPr/>
        </p:nvSpPr>
        <p:spPr>
          <a:xfrm>
            <a:off x="5791608" y="3068960"/>
            <a:ext cx="3892960" cy="1323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CuadroTexto"/>
          <p:cNvSpPr txBox="1"/>
          <p:nvPr/>
        </p:nvSpPr>
        <p:spPr>
          <a:xfrm>
            <a:off x="5508104" y="3212976"/>
            <a:ext cx="3779912" cy="954107"/>
          </a:xfrm>
          <a:prstGeom prst="rect">
            <a:avLst/>
          </a:prstGeom>
          <a:noFill/>
        </p:spPr>
        <p:txBody>
          <a:bodyPr wrap="square" rtlCol="0">
            <a:spAutoFit/>
          </a:bodyPr>
          <a:lstStyle/>
          <a:p>
            <a:pPr algn="ctr"/>
            <a:r>
              <a:rPr lang="es-ES" sz="2800" b="1" dirty="0" smtClean="0">
                <a:solidFill>
                  <a:schemeClr val="tx2">
                    <a:lumMod val="50000"/>
                  </a:schemeClr>
                </a:solidFill>
              </a:rPr>
              <a:t>RSE &amp; </a:t>
            </a:r>
          </a:p>
          <a:p>
            <a:pPr algn="ctr"/>
            <a:r>
              <a:rPr lang="es-ES" sz="2800" b="1" dirty="0" smtClean="0">
                <a:solidFill>
                  <a:schemeClr val="tx2">
                    <a:lumMod val="50000"/>
                  </a:schemeClr>
                </a:solidFill>
              </a:rPr>
              <a:t>Creación de valor</a:t>
            </a:r>
            <a:endParaRPr lang="es-ES" sz="2800" b="1" dirty="0">
              <a:solidFill>
                <a:schemeClr val="tx2">
                  <a:lumMod val="50000"/>
                </a:schemeClr>
              </a:solidFill>
            </a:endParaRPr>
          </a:p>
        </p:txBody>
      </p:sp>
    </p:spTree>
    <p:extLst>
      <p:ext uri="{BB962C8B-B14F-4D97-AF65-F5344CB8AC3E}">
        <p14:creationId xmlns:p14="http://schemas.microsoft.com/office/powerpoint/2010/main" val="2182515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xit" presetSubtype="0" fill="hold" grpId="0" nodeType="with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8"/>
                                        </p:tgtEl>
                                      </p:cBhvr>
                                    </p:animEffect>
                                    <p:set>
                                      <p:cBhvr>
                                        <p:cTn id="24" dur="1" fill="hold">
                                          <p:stCondLst>
                                            <p:cond delay="499"/>
                                          </p:stCondLst>
                                        </p:cTn>
                                        <p:tgtEl>
                                          <p:spTgt spid="8"/>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3" grpId="0"/>
      <p:bldP spid="10" grpId="0" animBg="1"/>
      <p:bldP spid="9" grpId="0" animBg="1"/>
      <p:bldP spid="6"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611560" y="1484784"/>
            <a:ext cx="9001000" cy="523220"/>
          </a:xfrm>
          <a:prstGeom prst="rect">
            <a:avLst/>
          </a:prstGeom>
          <a:noFill/>
        </p:spPr>
        <p:txBody>
          <a:bodyPr wrap="square" rtlCol="0">
            <a:spAutoFit/>
          </a:bodyPr>
          <a:lstStyle>
            <a:defPPr>
              <a:defRPr lang="es-ES"/>
            </a:defPPr>
            <a:lvl1pPr marL="285750" indent="-285750">
              <a:buBlip>
                <a:blip r:embed="rId2"/>
              </a:buBlip>
              <a:defRPr sz="2800">
                <a:solidFill>
                  <a:schemeClr val="bg2">
                    <a:lumMod val="90000"/>
                  </a:schemeClr>
                </a:solidFill>
                <a:latin typeface="Cambria" pitchFamily="18" charset="0"/>
                <a:cs typeface="Aharoni" pitchFamily="2" charset="-79"/>
              </a:defRPr>
            </a:lvl1pPr>
          </a:lstStyle>
          <a:p>
            <a:r>
              <a:rPr lang="es-ES" dirty="0">
                <a:solidFill>
                  <a:schemeClr val="bg1">
                    <a:lumMod val="95000"/>
                  </a:schemeClr>
                </a:solidFill>
              </a:rPr>
              <a:t>1. Metodología, </a:t>
            </a:r>
            <a:r>
              <a:rPr lang="es-ES" dirty="0" smtClean="0">
                <a:solidFill>
                  <a:schemeClr val="bg1">
                    <a:lumMod val="95000"/>
                  </a:schemeClr>
                </a:solidFill>
              </a:rPr>
              <a:t>alcance </a:t>
            </a:r>
            <a:r>
              <a:rPr lang="es-ES" dirty="0">
                <a:solidFill>
                  <a:schemeClr val="bg1">
                    <a:lumMod val="95000"/>
                  </a:schemeClr>
                </a:solidFill>
              </a:rPr>
              <a:t>y contexto</a:t>
            </a:r>
          </a:p>
        </p:txBody>
      </p:sp>
      <p:sp>
        <p:nvSpPr>
          <p:cNvPr id="7" name="6 CuadroTexto"/>
          <p:cNvSpPr txBox="1"/>
          <p:nvPr/>
        </p:nvSpPr>
        <p:spPr>
          <a:xfrm>
            <a:off x="611560" y="2524834"/>
            <a:ext cx="9001000" cy="523220"/>
          </a:xfrm>
          <a:prstGeom prst="rect">
            <a:avLst/>
          </a:prstGeom>
          <a:noFill/>
        </p:spPr>
        <p:txBody>
          <a:bodyPr wrap="square" rtlCol="0">
            <a:spAutoFit/>
          </a:bodyPr>
          <a:lstStyle>
            <a:defPPr>
              <a:defRPr lang="es-ES"/>
            </a:defPPr>
            <a:lvl1pPr marL="285750" indent="-285750">
              <a:buBlip>
                <a:blip r:embed="rId2"/>
              </a:buBlip>
              <a:defRPr sz="2800">
                <a:solidFill>
                  <a:schemeClr val="accent1">
                    <a:lumMod val="75000"/>
                  </a:schemeClr>
                </a:solidFill>
                <a:latin typeface="Cambria" pitchFamily="18" charset="0"/>
                <a:cs typeface="Aharoni" pitchFamily="2" charset="-79"/>
              </a:defRPr>
            </a:lvl1pPr>
          </a:lstStyle>
          <a:p>
            <a:r>
              <a:rPr lang="es-ES" dirty="0"/>
              <a:t>2. La RSE en la empresa en España</a:t>
            </a:r>
          </a:p>
        </p:txBody>
      </p:sp>
      <p:sp>
        <p:nvSpPr>
          <p:cNvPr id="8" name="7 CuadroTexto"/>
          <p:cNvSpPr txBox="1"/>
          <p:nvPr/>
        </p:nvSpPr>
        <p:spPr>
          <a:xfrm>
            <a:off x="611560" y="3481844"/>
            <a:ext cx="9001000" cy="523220"/>
          </a:xfrm>
          <a:prstGeom prst="rect">
            <a:avLst/>
          </a:prstGeom>
          <a:noFill/>
        </p:spPr>
        <p:txBody>
          <a:bodyPr wrap="square" rtlCol="0">
            <a:spAutoFit/>
          </a:bodyPr>
          <a:lstStyle/>
          <a:p>
            <a:pPr marL="285750" indent="-285750">
              <a:buBlip>
                <a:blip r:embed="rId2"/>
              </a:buBlip>
            </a:pPr>
            <a:r>
              <a:rPr lang="es-ES" sz="2800" dirty="0" smtClean="0">
                <a:solidFill>
                  <a:schemeClr val="bg1">
                    <a:lumMod val="95000"/>
                  </a:schemeClr>
                </a:solidFill>
                <a:latin typeface="Cambria" pitchFamily="18" charset="0"/>
                <a:cs typeface="Aharoni" pitchFamily="2" charset="-79"/>
              </a:rPr>
              <a:t>3. La RSE desde la perspectiva ciudadana</a:t>
            </a:r>
            <a:endParaRPr lang="es-ES" sz="2800" dirty="0">
              <a:solidFill>
                <a:schemeClr val="bg1">
                  <a:lumMod val="95000"/>
                </a:schemeClr>
              </a:solidFill>
              <a:latin typeface="Cambria" pitchFamily="18" charset="0"/>
              <a:cs typeface="Aharoni" pitchFamily="2" charset="-79"/>
            </a:endParaRPr>
          </a:p>
        </p:txBody>
      </p:sp>
      <p:sp>
        <p:nvSpPr>
          <p:cNvPr id="9" name="8 CuadroTexto"/>
          <p:cNvSpPr txBox="1"/>
          <p:nvPr/>
        </p:nvSpPr>
        <p:spPr>
          <a:xfrm>
            <a:off x="611560" y="4489956"/>
            <a:ext cx="9001000" cy="523220"/>
          </a:xfrm>
          <a:prstGeom prst="rect">
            <a:avLst/>
          </a:prstGeom>
          <a:noFill/>
        </p:spPr>
        <p:txBody>
          <a:bodyPr wrap="square" rtlCol="0">
            <a:spAutoFit/>
          </a:bodyPr>
          <a:lstStyle/>
          <a:p>
            <a:pPr marL="285750" indent="-285750">
              <a:buBlip>
                <a:blip r:embed="rId2"/>
              </a:buBlip>
            </a:pPr>
            <a:r>
              <a:rPr lang="es-ES" sz="2800" dirty="0" smtClean="0">
                <a:solidFill>
                  <a:schemeClr val="bg1">
                    <a:lumMod val="95000"/>
                  </a:schemeClr>
                </a:solidFill>
                <a:latin typeface="Cambria" pitchFamily="18" charset="0"/>
                <a:cs typeface="Aharoni" pitchFamily="2" charset="-79"/>
              </a:rPr>
              <a:t>4. Conclusiones</a:t>
            </a:r>
            <a:endParaRPr lang="es-ES" sz="2800" dirty="0">
              <a:solidFill>
                <a:schemeClr val="bg1">
                  <a:lumMod val="95000"/>
                </a:schemeClr>
              </a:solidFill>
              <a:latin typeface="Cambria" pitchFamily="18" charset="0"/>
              <a:cs typeface="Aharoni" pitchFamily="2" charset="-79"/>
            </a:endParaRPr>
          </a:p>
        </p:txBody>
      </p:sp>
      <p:sp>
        <p:nvSpPr>
          <p:cNvPr id="10" name="9 CuadroTexto"/>
          <p:cNvSpPr txBox="1"/>
          <p:nvPr/>
        </p:nvSpPr>
        <p:spPr>
          <a:xfrm>
            <a:off x="-36512" y="169476"/>
            <a:ext cx="9001000" cy="523220"/>
          </a:xfrm>
          <a:prstGeom prst="rect">
            <a:avLst/>
          </a:prstGeom>
          <a:noFill/>
        </p:spPr>
        <p:txBody>
          <a:bodyPr wrap="square" rtlCol="0">
            <a:spAutoFit/>
          </a:bodyPr>
          <a:lstStyle/>
          <a:p>
            <a:pPr marL="285750" indent="-285750">
              <a:buBlip>
                <a:blip r:embed="rId2"/>
              </a:buBlip>
            </a:pPr>
            <a:r>
              <a:rPr lang="es-ES" sz="2800" dirty="0" smtClean="0">
                <a:latin typeface="Cambria" pitchFamily="18" charset="0"/>
                <a:cs typeface="Aharoni" pitchFamily="2" charset="-79"/>
              </a:rPr>
              <a:t>Agenda</a:t>
            </a:r>
            <a:endParaRPr lang="es-ES" sz="2800" dirty="0">
              <a:latin typeface="Cambria" pitchFamily="18" charset="0"/>
              <a:cs typeface="Aharoni" pitchFamily="2" charset="-79"/>
            </a:endParaRPr>
          </a:p>
        </p:txBody>
      </p:sp>
      <p:sp>
        <p:nvSpPr>
          <p:cNvPr id="11" name="10 CuadroTexto"/>
          <p:cNvSpPr txBox="1"/>
          <p:nvPr/>
        </p:nvSpPr>
        <p:spPr>
          <a:xfrm>
            <a:off x="6300192" y="1484784"/>
            <a:ext cx="3096344" cy="4154984"/>
          </a:xfrm>
          <a:prstGeom prst="rect">
            <a:avLst/>
          </a:prstGeom>
          <a:noFill/>
        </p:spPr>
        <p:txBody>
          <a:bodyPr wrap="square" rtlCol="0">
            <a:spAutoFit/>
          </a:bodyPr>
          <a:lstStyle>
            <a:defPPr>
              <a:defRPr lang="es-ES"/>
            </a:defPPr>
            <a:lvl1pPr marL="285750" indent="-285750">
              <a:buBlip>
                <a:blip r:embed="rId2"/>
              </a:buBlip>
              <a:defRPr sz="2800">
                <a:solidFill>
                  <a:schemeClr val="accent1">
                    <a:lumMod val="75000"/>
                  </a:schemeClr>
                </a:solidFill>
                <a:latin typeface="Cambria" pitchFamily="18" charset="0"/>
                <a:cs typeface="Aharoni" pitchFamily="2" charset="-79"/>
              </a:defRPr>
            </a:lvl1pPr>
          </a:lstStyle>
          <a:p>
            <a:pPr>
              <a:lnSpc>
                <a:spcPct val="200000"/>
              </a:lnSpc>
              <a:buBlip>
                <a:blip r:embed="rId3"/>
              </a:buBlip>
            </a:pPr>
            <a:r>
              <a:rPr lang="es-ES" sz="2200" dirty="0" smtClean="0">
                <a:solidFill>
                  <a:schemeClr val="bg1">
                    <a:lumMod val="75000"/>
                  </a:schemeClr>
                </a:solidFill>
              </a:rPr>
              <a:t>Notoriedad </a:t>
            </a:r>
          </a:p>
          <a:p>
            <a:pPr>
              <a:lnSpc>
                <a:spcPct val="200000"/>
              </a:lnSpc>
              <a:buBlip>
                <a:blip r:embed="rId3"/>
              </a:buBlip>
            </a:pPr>
            <a:r>
              <a:rPr lang="es-ES" sz="2200" dirty="0">
                <a:solidFill>
                  <a:schemeClr val="bg1">
                    <a:lumMod val="75000"/>
                  </a:schemeClr>
                </a:solidFill>
              </a:rPr>
              <a:t>Actitud</a:t>
            </a:r>
          </a:p>
          <a:p>
            <a:pPr>
              <a:lnSpc>
                <a:spcPct val="200000"/>
              </a:lnSpc>
              <a:buBlip>
                <a:blip r:embed="rId3"/>
              </a:buBlip>
            </a:pPr>
            <a:r>
              <a:rPr lang="es-ES" sz="2200" dirty="0"/>
              <a:t>Gestión</a:t>
            </a:r>
          </a:p>
          <a:p>
            <a:pPr>
              <a:lnSpc>
                <a:spcPct val="200000"/>
              </a:lnSpc>
              <a:buBlip>
                <a:blip r:embed="rId3"/>
              </a:buBlip>
            </a:pPr>
            <a:r>
              <a:rPr lang="es-ES" sz="2200" dirty="0" smtClean="0">
                <a:solidFill>
                  <a:schemeClr val="bg1">
                    <a:lumMod val="75000"/>
                  </a:schemeClr>
                </a:solidFill>
              </a:rPr>
              <a:t>RSE &amp; Crisis</a:t>
            </a:r>
          </a:p>
          <a:p>
            <a:pPr>
              <a:lnSpc>
                <a:spcPct val="200000"/>
              </a:lnSpc>
              <a:buBlip>
                <a:blip r:embed="rId3"/>
              </a:buBlip>
            </a:pPr>
            <a:r>
              <a:rPr lang="es-ES" sz="2200" dirty="0" smtClean="0">
                <a:solidFill>
                  <a:schemeClr val="bg1">
                    <a:lumMod val="75000"/>
                  </a:schemeClr>
                </a:solidFill>
              </a:rPr>
              <a:t>Segmentación</a:t>
            </a:r>
          </a:p>
          <a:p>
            <a:pPr marL="0" indent="0">
              <a:lnSpc>
                <a:spcPct val="200000"/>
              </a:lnSpc>
              <a:buNone/>
            </a:pPr>
            <a:endParaRPr lang="es-ES" sz="2200" dirty="0"/>
          </a:p>
        </p:txBody>
      </p:sp>
    </p:spTree>
    <p:extLst>
      <p:ext uri="{BB962C8B-B14F-4D97-AF65-F5344CB8AC3E}">
        <p14:creationId xmlns:p14="http://schemas.microsoft.com/office/powerpoint/2010/main" val="37498521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Jaime\Documents\jaime\documentos jaime A\Jaime\entrada de proyectos\Proyectos IV\Estudio RSC\Informe 2010\graficos\grafico tarta arbo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908720"/>
            <a:ext cx="7543675" cy="549287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3347864" y="25460"/>
            <a:ext cx="9001000" cy="523220"/>
          </a:xfrm>
          <a:prstGeom prst="rect">
            <a:avLst/>
          </a:prstGeom>
          <a:noFill/>
        </p:spPr>
        <p:txBody>
          <a:bodyPr wrap="square" rtlCol="0">
            <a:spAutoFit/>
          </a:bodyPr>
          <a:lstStyle/>
          <a:p>
            <a:pPr marL="285750" indent="-285750">
              <a:buBlip>
                <a:blip r:embed="rId3"/>
              </a:buBlip>
            </a:pPr>
            <a:r>
              <a:rPr lang="es-ES" sz="2800" dirty="0" smtClean="0">
                <a:solidFill>
                  <a:schemeClr val="accent1">
                    <a:lumMod val="75000"/>
                  </a:schemeClr>
                </a:solidFill>
                <a:latin typeface="Cambria" pitchFamily="18" charset="0"/>
                <a:cs typeface="Aharoni" pitchFamily="2" charset="-79"/>
              </a:rPr>
              <a:t>Arquitectura de gestión</a:t>
            </a:r>
            <a:endParaRPr lang="es-ES" sz="2800" dirty="0">
              <a:solidFill>
                <a:schemeClr val="accent1">
                  <a:lumMod val="75000"/>
                </a:schemeClr>
              </a:solidFill>
              <a:latin typeface="Cambria" pitchFamily="18" charset="0"/>
              <a:cs typeface="Aharoni" pitchFamily="2" charset="-79"/>
            </a:endParaRPr>
          </a:p>
        </p:txBody>
      </p:sp>
      <p:cxnSp>
        <p:nvCxnSpPr>
          <p:cNvPr id="3" name="2 Conector recto"/>
          <p:cNvCxnSpPr/>
          <p:nvPr/>
        </p:nvCxnSpPr>
        <p:spPr>
          <a:xfrm flipV="1">
            <a:off x="1763688" y="5157192"/>
            <a:ext cx="1224136" cy="1008112"/>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flipV="1">
            <a:off x="3419872" y="3140968"/>
            <a:ext cx="1800200" cy="1584176"/>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
        <p:nvSpPr>
          <p:cNvPr id="14" name="13 Rectángulo redondeado"/>
          <p:cNvSpPr/>
          <p:nvPr/>
        </p:nvSpPr>
        <p:spPr>
          <a:xfrm>
            <a:off x="144016" y="1754814"/>
            <a:ext cx="1619672" cy="46805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Estrategia</a:t>
            </a:r>
            <a:endParaRPr lang="es-ES" dirty="0"/>
          </a:p>
        </p:txBody>
      </p:sp>
      <p:sp>
        <p:nvSpPr>
          <p:cNvPr id="18" name="17 Rectángulo redondeado"/>
          <p:cNvSpPr/>
          <p:nvPr/>
        </p:nvSpPr>
        <p:spPr>
          <a:xfrm>
            <a:off x="7200800" y="1772816"/>
            <a:ext cx="1619672" cy="468052"/>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Ejecución</a:t>
            </a:r>
            <a:endParaRPr lang="es-ES" dirty="0"/>
          </a:p>
        </p:txBody>
      </p:sp>
      <p:cxnSp>
        <p:nvCxnSpPr>
          <p:cNvPr id="19" name="18 Conector recto"/>
          <p:cNvCxnSpPr/>
          <p:nvPr/>
        </p:nvCxnSpPr>
        <p:spPr>
          <a:xfrm flipV="1">
            <a:off x="6372200" y="908720"/>
            <a:ext cx="1440160" cy="1314146"/>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3729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3707904" y="25460"/>
            <a:ext cx="9001000" cy="523220"/>
          </a:xfrm>
          <a:prstGeom prst="rect">
            <a:avLst/>
          </a:prstGeom>
          <a:noFill/>
        </p:spPr>
        <p:txBody>
          <a:bodyPr wrap="square" rtlCol="0">
            <a:spAutoFit/>
          </a:bodyPr>
          <a:lstStyle/>
          <a:p>
            <a:pPr marL="285750" indent="-285750">
              <a:buBlip>
                <a:blip r:embed="rId2"/>
              </a:buBlip>
            </a:pPr>
            <a:r>
              <a:rPr lang="es-ES" sz="2800" dirty="0" smtClean="0">
                <a:solidFill>
                  <a:schemeClr val="accent1">
                    <a:lumMod val="75000"/>
                  </a:schemeClr>
                </a:solidFill>
                <a:latin typeface="Cambria" pitchFamily="18" charset="0"/>
                <a:cs typeface="Aharoni" pitchFamily="2" charset="-79"/>
              </a:rPr>
              <a:t>Programas de RSE</a:t>
            </a:r>
            <a:endParaRPr lang="es-ES" sz="2800" dirty="0">
              <a:solidFill>
                <a:schemeClr val="accent1">
                  <a:lumMod val="75000"/>
                </a:schemeClr>
              </a:solidFill>
              <a:latin typeface="Cambria" pitchFamily="18" charset="0"/>
              <a:cs typeface="Aharoni" pitchFamily="2" charset="-79"/>
            </a:endParaRPr>
          </a:p>
        </p:txBody>
      </p:sp>
      <p:pic>
        <p:nvPicPr>
          <p:cNvPr id="7170" name="Picture 2" descr="C:\Users\Jaime\Documents\jaime\documentos jaime A\Jaime\entrada de proyectos\Proyectos IV\Estudio RSC\Informe 2010\graficos\implantacion program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980728"/>
            <a:ext cx="5703519" cy="5215161"/>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36512" y="2714144"/>
            <a:ext cx="3609553" cy="1938992"/>
          </a:xfrm>
          <a:prstGeom prst="rect">
            <a:avLst/>
          </a:prstGeom>
          <a:noFill/>
        </p:spPr>
        <p:txBody>
          <a:bodyPr wrap="square" rtlCol="0">
            <a:spAutoFit/>
          </a:bodyPr>
          <a:lstStyle/>
          <a:p>
            <a:pPr marL="342900" indent="-342900">
              <a:buBlip>
                <a:blip r:embed="rId4"/>
              </a:buBlip>
            </a:pPr>
            <a:r>
              <a:rPr lang="es-ES" sz="2400" dirty="0"/>
              <a:t>Los procesos verticales dominan </a:t>
            </a:r>
            <a:r>
              <a:rPr lang="es-ES" sz="2400" dirty="0" smtClean="0"/>
              <a:t>la gestión</a:t>
            </a:r>
            <a:r>
              <a:rPr lang="es-ES" sz="2400" dirty="0"/>
              <a:t>, mostrando deficiencias en </a:t>
            </a:r>
            <a:r>
              <a:rPr lang="es-ES" sz="2400" dirty="0" smtClean="0"/>
              <a:t>la transversalidad </a:t>
            </a:r>
            <a:r>
              <a:rPr lang="es-ES" sz="2400" dirty="0"/>
              <a:t>de la RSE</a:t>
            </a:r>
            <a:r>
              <a:rPr lang="es-ES" sz="2400" dirty="0" smtClean="0"/>
              <a:t>.</a:t>
            </a:r>
            <a:endParaRPr lang="es-ES" sz="2400" dirty="0"/>
          </a:p>
        </p:txBody>
      </p:sp>
    </p:spTree>
    <p:extLst>
      <p:ext uri="{BB962C8B-B14F-4D97-AF65-F5344CB8AC3E}">
        <p14:creationId xmlns:p14="http://schemas.microsoft.com/office/powerpoint/2010/main" val="38387989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611560" y="1484784"/>
            <a:ext cx="9001000" cy="523220"/>
          </a:xfrm>
          <a:prstGeom prst="rect">
            <a:avLst/>
          </a:prstGeom>
          <a:noFill/>
        </p:spPr>
        <p:txBody>
          <a:bodyPr wrap="square" rtlCol="0">
            <a:spAutoFit/>
          </a:bodyPr>
          <a:lstStyle>
            <a:defPPr>
              <a:defRPr lang="es-ES"/>
            </a:defPPr>
            <a:lvl1pPr marL="285750" indent="-285750">
              <a:buBlip>
                <a:blip r:embed="rId2"/>
              </a:buBlip>
              <a:defRPr sz="2800">
                <a:solidFill>
                  <a:schemeClr val="bg2">
                    <a:lumMod val="90000"/>
                  </a:schemeClr>
                </a:solidFill>
                <a:latin typeface="Cambria" pitchFamily="18" charset="0"/>
                <a:cs typeface="Aharoni" pitchFamily="2" charset="-79"/>
              </a:defRPr>
            </a:lvl1pPr>
          </a:lstStyle>
          <a:p>
            <a:r>
              <a:rPr lang="es-ES" dirty="0">
                <a:solidFill>
                  <a:schemeClr val="bg1">
                    <a:lumMod val="95000"/>
                  </a:schemeClr>
                </a:solidFill>
              </a:rPr>
              <a:t>1. Metodología, </a:t>
            </a:r>
            <a:r>
              <a:rPr lang="es-ES" dirty="0" smtClean="0">
                <a:solidFill>
                  <a:schemeClr val="bg1">
                    <a:lumMod val="95000"/>
                  </a:schemeClr>
                </a:solidFill>
              </a:rPr>
              <a:t>alcance </a:t>
            </a:r>
            <a:r>
              <a:rPr lang="es-ES" dirty="0">
                <a:solidFill>
                  <a:schemeClr val="bg1">
                    <a:lumMod val="95000"/>
                  </a:schemeClr>
                </a:solidFill>
              </a:rPr>
              <a:t>y contexto</a:t>
            </a:r>
          </a:p>
        </p:txBody>
      </p:sp>
      <p:sp>
        <p:nvSpPr>
          <p:cNvPr id="7" name="6 CuadroTexto"/>
          <p:cNvSpPr txBox="1"/>
          <p:nvPr/>
        </p:nvSpPr>
        <p:spPr>
          <a:xfrm>
            <a:off x="611560" y="2524834"/>
            <a:ext cx="9001000" cy="523220"/>
          </a:xfrm>
          <a:prstGeom prst="rect">
            <a:avLst/>
          </a:prstGeom>
          <a:noFill/>
        </p:spPr>
        <p:txBody>
          <a:bodyPr wrap="square" rtlCol="0">
            <a:spAutoFit/>
          </a:bodyPr>
          <a:lstStyle>
            <a:defPPr>
              <a:defRPr lang="es-ES"/>
            </a:defPPr>
            <a:lvl1pPr marL="285750" indent="-285750">
              <a:buBlip>
                <a:blip r:embed="rId2"/>
              </a:buBlip>
              <a:defRPr sz="2800">
                <a:solidFill>
                  <a:schemeClr val="accent1">
                    <a:lumMod val="75000"/>
                  </a:schemeClr>
                </a:solidFill>
                <a:latin typeface="Cambria" pitchFamily="18" charset="0"/>
                <a:cs typeface="Aharoni" pitchFamily="2" charset="-79"/>
              </a:defRPr>
            </a:lvl1pPr>
          </a:lstStyle>
          <a:p>
            <a:r>
              <a:rPr lang="es-ES" dirty="0"/>
              <a:t>2. La RSE en la empresa en España</a:t>
            </a:r>
          </a:p>
        </p:txBody>
      </p:sp>
      <p:sp>
        <p:nvSpPr>
          <p:cNvPr id="8" name="7 CuadroTexto"/>
          <p:cNvSpPr txBox="1"/>
          <p:nvPr/>
        </p:nvSpPr>
        <p:spPr>
          <a:xfrm>
            <a:off x="611560" y="3481844"/>
            <a:ext cx="9001000" cy="523220"/>
          </a:xfrm>
          <a:prstGeom prst="rect">
            <a:avLst/>
          </a:prstGeom>
          <a:noFill/>
        </p:spPr>
        <p:txBody>
          <a:bodyPr wrap="square" rtlCol="0">
            <a:spAutoFit/>
          </a:bodyPr>
          <a:lstStyle/>
          <a:p>
            <a:pPr marL="285750" indent="-285750">
              <a:buBlip>
                <a:blip r:embed="rId2"/>
              </a:buBlip>
            </a:pPr>
            <a:r>
              <a:rPr lang="es-ES" sz="2800" dirty="0" smtClean="0">
                <a:solidFill>
                  <a:schemeClr val="bg1">
                    <a:lumMod val="95000"/>
                  </a:schemeClr>
                </a:solidFill>
                <a:latin typeface="Cambria" pitchFamily="18" charset="0"/>
                <a:cs typeface="Aharoni" pitchFamily="2" charset="-79"/>
              </a:rPr>
              <a:t>3. La RSE desde la perspectiva ciudadana</a:t>
            </a:r>
            <a:endParaRPr lang="es-ES" sz="2800" dirty="0">
              <a:solidFill>
                <a:schemeClr val="bg1">
                  <a:lumMod val="95000"/>
                </a:schemeClr>
              </a:solidFill>
              <a:latin typeface="Cambria" pitchFamily="18" charset="0"/>
              <a:cs typeface="Aharoni" pitchFamily="2" charset="-79"/>
            </a:endParaRPr>
          </a:p>
        </p:txBody>
      </p:sp>
      <p:sp>
        <p:nvSpPr>
          <p:cNvPr id="9" name="8 CuadroTexto"/>
          <p:cNvSpPr txBox="1"/>
          <p:nvPr/>
        </p:nvSpPr>
        <p:spPr>
          <a:xfrm>
            <a:off x="611560" y="4489956"/>
            <a:ext cx="9001000" cy="523220"/>
          </a:xfrm>
          <a:prstGeom prst="rect">
            <a:avLst/>
          </a:prstGeom>
          <a:noFill/>
        </p:spPr>
        <p:txBody>
          <a:bodyPr wrap="square" rtlCol="0">
            <a:spAutoFit/>
          </a:bodyPr>
          <a:lstStyle/>
          <a:p>
            <a:pPr marL="285750" indent="-285750">
              <a:buBlip>
                <a:blip r:embed="rId2"/>
              </a:buBlip>
            </a:pPr>
            <a:r>
              <a:rPr lang="es-ES" sz="2800" dirty="0" smtClean="0">
                <a:solidFill>
                  <a:schemeClr val="bg1">
                    <a:lumMod val="95000"/>
                  </a:schemeClr>
                </a:solidFill>
                <a:latin typeface="Cambria" pitchFamily="18" charset="0"/>
                <a:cs typeface="Aharoni" pitchFamily="2" charset="-79"/>
              </a:rPr>
              <a:t>4. Conclusiones</a:t>
            </a:r>
            <a:endParaRPr lang="es-ES" sz="2800" dirty="0">
              <a:solidFill>
                <a:schemeClr val="bg1">
                  <a:lumMod val="95000"/>
                </a:schemeClr>
              </a:solidFill>
              <a:latin typeface="Cambria" pitchFamily="18" charset="0"/>
              <a:cs typeface="Aharoni" pitchFamily="2" charset="-79"/>
            </a:endParaRPr>
          </a:p>
        </p:txBody>
      </p:sp>
      <p:sp>
        <p:nvSpPr>
          <p:cNvPr id="10" name="9 CuadroTexto"/>
          <p:cNvSpPr txBox="1"/>
          <p:nvPr/>
        </p:nvSpPr>
        <p:spPr>
          <a:xfrm>
            <a:off x="-36512" y="169476"/>
            <a:ext cx="9001000" cy="523220"/>
          </a:xfrm>
          <a:prstGeom prst="rect">
            <a:avLst/>
          </a:prstGeom>
          <a:noFill/>
        </p:spPr>
        <p:txBody>
          <a:bodyPr wrap="square" rtlCol="0">
            <a:spAutoFit/>
          </a:bodyPr>
          <a:lstStyle/>
          <a:p>
            <a:pPr marL="285750" indent="-285750">
              <a:buBlip>
                <a:blip r:embed="rId2"/>
              </a:buBlip>
            </a:pPr>
            <a:r>
              <a:rPr lang="es-ES" sz="2800" dirty="0" smtClean="0">
                <a:latin typeface="Cambria" pitchFamily="18" charset="0"/>
                <a:cs typeface="Aharoni" pitchFamily="2" charset="-79"/>
              </a:rPr>
              <a:t>Agenda</a:t>
            </a:r>
            <a:endParaRPr lang="es-ES" sz="2800" dirty="0">
              <a:latin typeface="Cambria" pitchFamily="18" charset="0"/>
              <a:cs typeface="Aharoni" pitchFamily="2" charset="-79"/>
            </a:endParaRPr>
          </a:p>
        </p:txBody>
      </p:sp>
      <p:sp>
        <p:nvSpPr>
          <p:cNvPr id="11" name="10 CuadroTexto"/>
          <p:cNvSpPr txBox="1"/>
          <p:nvPr/>
        </p:nvSpPr>
        <p:spPr>
          <a:xfrm>
            <a:off x="6300192" y="1484784"/>
            <a:ext cx="3096344" cy="4154984"/>
          </a:xfrm>
          <a:prstGeom prst="rect">
            <a:avLst/>
          </a:prstGeom>
          <a:noFill/>
        </p:spPr>
        <p:txBody>
          <a:bodyPr wrap="square" rtlCol="0">
            <a:spAutoFit/>
          </a:bodyPr>
          <a:lstStyle>
            <a:defPPr>
              <a:defRPr lang="es-ES"/>
            </a:defPPr>
            <a:lvl1pPr marL="285750" indent="-285750">
              <a:buBlip>
                <a:blip r:embed="rId2"/>
              </a:buBlip>
              <a:defRPr sz="2800">
                <a:solidFill>
                  <a:schemeClr val="accent1">
                    <a:lumMod val="75000"/>
                  </a:schemeClr>
                </a:solidFill>
                <a:latin typeface="Cambria" pitchFamily="18" charset="0"/>
                <a:cs typeface="Aharoni" pitchFamily="2" charset="-79"/>
              </a:defRPr>
            </a:lvl1pPr>
          </a:lstStyle>
          <a:p>
            <a:pPr>
              <a:lnSpc>
                <a:spcPct val="200000"/>
              </a:lnSpc>
              <a:buBlip>
                <a:blip r:embed="rId3"/>
              </a:buBlip>
            </a:pPr>
            <a:r>
              <a:rPr lang="es-ES" sz="2200" dirty="0" smtClean="0">
                <a:solidFill>
                  <a:schemeClr val="bg1">
                    <a:lumMod val="75000"/>
                  </a:schemeClr>
                </a:solidFill>
              </a:rPr>
              <a:t>Notoriedad </a:t>
            </a:r>
          </a:p>
          <a:p>
            <a:pPr>
              <a:lnSpc>
                <a:spcPct val="200000"/>
              </a:lnSpc>
              <a:buBlip>
                <a:blip r:embed="rId3"/>
              </a:buBlip>
            </a:pPr>
            <a:r>
              <a:rPr lang="es-ES" sz="2200" dirty="0">
                <a:solidFill>
                  <a:schemeClr val="bg1">
                    <a:lumMod val="75000"/>
                  </a:schemeClr>
                </a:solidFill>
              </a:rPr>
              <a:t>Actitud</a:t>
            </a:r>
          </a:p>
          <a:p>
            <a:pPr>
              <a:lnSpc>
                <a:spcPct val="200000"/>
              </a:lnSpc>
              <a:buBlip>
                <a:blip r:embed="rId3"/>
              </a:buBlip>
            </a:pPr>
            <a:r>
              <a:rPr lang="es-ES" sz="2200" dirty="0">
                <a:solidFill>
                  <a:schemeClr val="bg1">
                    <a:lumMod val="75000"/>
                  </a:schemeClr>
                </a:solidFill>
              </a:rPr>
              <a:t>Gestión</a:t>
            </a:r>
          </a:p>
          <a:p>
            <a:pPr>
              <a:lnSpc>
                <a:spcPct val="200000"/>
              </a:lnSpc>
              <a:buBlip>
                <a:blip r:embed="rId3"/>
              </a:buBlip>
            </a:pPr>
            <a:r>
              <a:rPr lang="es-ES" sz="2200" dirty="0"/>
              <a:t>RSE &amp; Crisis</a:t>
            </a:r>
          </a:p>
          <a:p>
            <a:pPr>
              <a:lnSpc>
                <a:spcPct val="200000"/>
              </a:lnSpc>
              <a:buBlip>
                <a:blip r:embed="rId3"/>
              </a:buBlip>
            </a:pPr>
            <a:r>
              <a:rPr lang="es-ES" sz="2200" dirty="0" smtClean="0">
                <a:solidFill>
                  <a:schemeClr val="bg1">
                    <a:lumMod val="75000"/>
                  </a:schemeClr>
                </a:solidFill>
              </a:rPr>
              <a:t>Segmentación</a:t>
            </a:r>
          </a:p>
          <a:p>
            <a:pPr marL="0" indent="0">
              <a:lnSpc>
                <a:spcPct val="200000"/>
              </a:lnSpc>
              <a:buNone/>
            </a:pPr>
            <a:endParaRPr lang="es-ES" sz="2200" dirty="0"/>
          </a:p>
        </p:txBody>
      </p:sp>
    </p:spTree>
    <p:extLst>
      <p:ext uri="{BB962C8B-B14F-4D97-AF65-F5344CB8AC3E}">
        <p14:creationId xmlns:p14="http://schemas.microsoft.com/office/powerpoint/2010/main" val="20604363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611560" y="1484784"/>
            <a:ext cx="9001000" cy="523220"/>
          </a:xfrm>
          <a:prstGeom prst="rect">
            <a:avLst/>
          </a:prstGeom>
          <a:noFill/>
        </p:spPr>
        <p:txBody>
          <a:bodyPr wrap="square" rtlCol="0">
            <a:spAutoFit/>
          </a:bodyPr>
          <a:lstStyle/>
          <a:p>
            <a:pPr marL="285750" indent="-285750">
              <a:buBlip>
                <a:blip r:embed="rId2"/>
              </a:buBlip>
            </a:pPr>
            <a:r>
              <a:rPr lang="es-ES" sz="2800" dirty="0" smtClean="0">
                <a:solidFill>
                  <a:schemeClr val="accent1">
                    <a:lumMod val="75000"/>
                  </a:schemeClr>
                </a:solidFill>
                <a:latin typeface="Cambria" pitchFamily="18" charset="0"/>
                <a:cs typeface="Aharoni" pitchFamily="2" charset="-79"/>
              </a:rPr>
              <a:t>1. Metodología, alcance y contexto</a:t>
            </a:r>
            <a:endParaRPr lang="es-ES" sz="2800" dirty="0">
              <a:solidFill>
                <a:schemeClr val="accent1">
                  <a:lumMod val="75000"/>
                </a:schemeClr>
              </a:solidFill>
              <a:latin typeface="Cambria" pitchFamily="18" charset="0"/>
              <a:cs typeface="Aharoni" pitchFamily="2" charset="-79"/>
            </a:endParaRPr>
          </a:p>
        </p:txBody>
      </p:sp>
      <p:sp>
        <p:nvSpPr>
          <p:cNvPr id="7" name="6 CuadroTexto"/>
          <p:cNvSpPr txBox="1"/>
          <p:nvPr/>
        </p:nvSpPr>
        <p:spPr>
          <a:xfrm>
            <a:off x="611560" y="2524834"/>
            <a:ext cx="9001000" cy="523220"/>
          </a:xfrm>
          <a:prstGeom prst="rect">
            <a:avLst/>
          </a:prstGeom>
          <a:noFill/>
        </p:spPr>
        <p:txBody>
          <a:bodyPr wrap="square" rtlCol="0">
            <a:spAutoFit/>
          </a:bodyPr>
          <a:lstStyle/>
          <a:p>
            <a:pPr marL="285750" indent="-285750">
              <a:buBlip>
                <a:blip r:embed="rId2"/>
              </a:buBlip>
            </a:pPr>
            <a:r>
              <a:rPr lang="es-ES" sz="2800" dirty="0" smtClean="0">
                <a:solidFill>
                  <a:schemeClr val="accent1">
                    <a:lumMod val="75000"/>
                  </a:schemeClr>
                </a:solidFill>
                <a:latin typeface="Cambria" pitchFamily="18" charset="0"/>
                <a:cs typeface="Aharoni" pitchFamily="2" charset="-79"/>
              </a:rPr>
              <a:t>2. La RSE en la empresa en España</a:t>
            </a:r>
            <a:endParaRPr lang="es-ES" sz="2800" dirty="0">
              <a:solidFill>
                <a:schemeClr val="accent1">
                  <a:lumMod val="75000"/>
                </a:schemeClr>
              </a:solidFill>
              <a:latin typeface="Cambria" pitchFamily="18" charset="0"/>
              <a:cs typeface="Aharoni" pitchFamily="2" charset="-79"/>
            </a:endParaRPr>
          </a:p>
        </p:txBody>
      </p:sp>
      <p:sp>
        <p:nvSpPr>
          <p:cNvPr id="8" name="7 CuadroTexto"/>
          <p:cNvSpPr txBox="1"/>
          <p:nvPr/>
        </p:nvSpPr>
        <p:spPr>
          <a:xfrm>
            <a:off x="611560" y="3481844"/>
            <a:ext cx="9001000" cy="523220"/>
          </a:xfrm>
          <a:prstGeom prst="rect">
            <a:avLst/>
          </a:prstGeom>
          <a:noFill/>
        </p:spPr>
        <p:txBody>
          <a:bodyPr wrap="square" rtlCol="0">
            <a:spAutoFit/>
          </a:bodyPr>
          <a:lstStyle/>
          <a:p>
            <a:pPr marL="285750" indent="-285750">
              <a:buBlip>
                <a:blip r:embed="rId2"/>
              </a:buBlip>
            </a:pPr>
            <a:r>
              <a:rPr lang="es-ES" sz="2800" dirty="0" smtClean="0">
                <a:solidFill>
                  <a:schemeClr val="accent1">
                    <a:lumMod val="75000"/>
                  </a:schemeClr>
                </a:solidFill>
                <a:latin typeface="Cambria" pitchFamily="18" charset="0"/>
                <a:cs typeface="Aharoni" pitchFamily="2" charset="-79"/>
              </a:rPr>
              <a:t>3. La RSE desde la perspectiva ciudadana</a:t>
            </a:r>
            <a:endParaRPr lang="es-ES" sz="2800" dirty="0">
              <a:solidFill>
                <a:schemeClr val="accent1">
                  <a:lumMod val="75000"/>
                </a:schemeClr>
              </a:solidFill>
              <a:latin typeface="Cambria" pitchFamily="18" charset="0"/>
              <a:cs typeface="Aharoni" pitchFamily="2" charset="-79"/>
            </a:endParaRPr>
          </a:p>
        </p:txBody>
      </p:sp>
      <p:sp>
        <p:nvSpPr>
          <p:cNvPr id="9" name="8 CuadroTexto"/>
          <p:cNvSpPr txBox="1"/>
          <p:nvPr/>
        </p:nvSpPr>
        <p:spPr>
          <a:xfrm>
            <a:off x="611560" y="4489956"/>
            <a:ext cx="9001000" cy="523220"/>
          </a:xfrm>
          <a:prstGeom prst="rect">
            <a:avLst/>
          </a:prstGeom>
          <a:noFill/>
        </p:spPr>
        <p:txBody>
          <a:bodyPr wrap="square" rtlCol="0">
            <a:spAutoFit/>
          </a:bodyPr>
          <a:lstStyle/>
          <a:p>
            <a:pPr marL="285750" indent="-285750">
              <a:buBlip>
                <a:blip r:embed="rId2"/>
              </a:buBlip>
            </a:pPr>
            <a:r>
              <a:rPr lang="es-ES" sz="2800" dirty="0" smtClean="0">
                <a:solidFill>
                  <a:schemeClr val="accent1">
                    <a:lumMod val="75000"/>
                  </a:schemeClr>
                </a:solidFill>
                <a:latin typeface="Cambria" pitchFamily="18" charset="0"/>
                <a:cs typeface="Aharoni" pitchFamily="2" charset="-79"/>
              </a:rPr>
              <a:t>4. Conclusiones</a:t>
            </a:r>
            <a:endParaRPr lang="es-ES" sz="2800" dirty="0">
              <a:solidFill>
                <a:schemeClr val="accent1">
                  <a:lumMod val="75000"/>
                </a:schemeClr>
              </a:solidFill>
              <a:latin typeface="Cambria" pitchFamily="18" charset="0"/>
              <a:cs typeface="Aharoni" pitchFamily="2" charset="-79"/>
            </a:endParaRPr>
          </a:p>
        </p:txBody>
      </p:sp>
      <p:sp>
        <p:nvSpPr>
          <p:cNvPr id="10" name="9 CuadroTexto"/>
          <p:cNvSpPr txBox="1"/>
          <p:nvPr/>
        </p:nvSpPr>
        <p:spPr>
          <a:xfrm>
            <a:off x="-36512" y="169476"/>
            <a:ext cx="9001000" cy="523220"/>
          </a:xfrm>
          <a:prstGeom prst="rect">
            <a:avLst/>
          </a:prstGeom>
          <a:noFill/>
        </p:spPr>
        <p:txBody>
          <a:bodyPr wrap="square" rtlCol="0">
            <a:spAutoFit/>
          </a:bodyPr>
          <a:lstStyle/>
          <a:p>
            <a:pPr marL="285750" indent="-285750">
              <a:buBlip>
                <a:blip r:embed="rId2"/>
              </a:buBlip>
            </a:pPr>
            <a:r>
              <a:rPr lang="es-ES" sz="2800" dirty="0" smtClean="0">
                <a:latin typeface="Cambria" pitchFamily="18" charset="0"/>
                <a:cs typeface="Aharoni" pitchFamily="2" charset="-79"/>
              </a:rPr>
              <a:t>Agenda</a:t>
            </a:r>
            <a:endParaRPr lang="es-ES" sz="2800" dirty="0">
              <a:latin typeface="Cambria" pitchFamily="18" charset="0"/>
              <a:cs typeface="Aharoni" pitchFamily="2" charset="-79"/>
            </a:endParaRPr>
          </a:p>
        </p:txBody>
      </p:sp>
    </p:spTree>
    <p:extLst>
      <p:ext uri="{BB962C8B-B14F-4D97-AF65-F5344CB8AC3E}">
        <p14:creationId xmlns:p14="http://schemas.microsoft.com/office/powerpoint/2010/main" val="21017215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032" y="1723239"/>
            <a:ext cx="8748464" cy="228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3707904" y="25460"/>
            <a:ext cx="9001000" cy="523220"/>
          </a:xfrm>
          <a:prstGeom prst="rect">
            <a:avLst/>
          </a:prstGeom>
          <a:noFill/>
        </p:spPr>
        <p:txBody>
          <a:bodyPr wrap="square" rtlCol="0">
            <a:spAutoFit/>
          </a:bodyPr>
          <a:lstStyle/>
          <a:p>
            <a:pPr marL="285750" indent="-285750">
              <a:buBlip>
                <a:blip r:embed="rId3"/>
              </a:buBlip>
            </a:pPr>
            <a:r>
              <a:rPr lang="es-ES" sz="2800" dirty="0" smtClean="0">
                <a:solidFill>
                  <a:schemeClr val="accent1">
                    <a:lumMod val="75000"/>
                  </a:schemeClr>
                </a:solidFill>
                <a:latin typeface="Cambria" pitchFamily="18" charset="0"/>
                <a:cs typeface="Aharoni" pitchFamily="2" charset="-79"/>
              </a:rPr>
              <a:t>Adaptación a la coyuntura</a:t>
            </a:r>
            <a:endParaRPr lang="es-ES" sz="2800" dirty="0">
              <a:solidFill>
                <a:schemeClr val="accent1">
                  <a:lumMod val="75000"/>
                </a:schemeClr>
              </a:solidFill>
              <a:latin typeface="Cambria" pitchFamily="18" charset="0"/>
              <a:cs typeface="Aharoni" pitchFamily="2" charset="-79"/>
            </a:endParaRPr>
          </a:p>
        </p:txBody>
      </p:sp>
      <p:sp>
        <p:nvSpPr>
          <p:cNvPr id="7" name="6 CuadroTexto"/>
          <p:cNvSpPr txBox="1"/>
          <p:nvPr/>
        </p:nvSpPr>
        <p:spPr>
          <a:xfrm>
            <a:off x="827584" y="4293096"/>
            <a:ext cx="8208912" cy="830997"/>
          </a:xfrm>
          <a:prstGeom prst="rect">
            <a:avLst/>
          </a:prstGeom>
          <a:noFill/>
        </p:spPr>
        <p:txBody>
          <a:bodyPr wrap="square" rtlCol="0">
            <a:spAutoFit/>
          </a:bodyPr>
          <a:lstStyle/>
          <a:p>
            <a:pPr marL="342900" indent="-342900">
              <a:buBlip>
                <a:blip r:embed="rId4"/>
              </a:buBlip>
            </a:pPr>
            <a:r>
              <a:rPr lang="es-ES" sz="2400" dirty="0"/>
              <a:t>Las compañías adaptan sus prioridades a la coyuntura económica y </a:t>
            </a:r>
            <a:r>
              <a:rPr lang="es-ES" sz="2400" dirty="0" smtClean="0"/>
              <a:t>social mostrando dinamismo y </a:t>
            </a:r>
            <a:r>
              <a:rPr lang="es-ES" sz="2400" dirty="0" err="1" smtClean="0"/>
              <a:t>proactividad</a:t>
            </a:r>
            <a:r>
              <a:rPr lang="es-ES" sz="2400" dirty="0" smtClean="0"/>
              <a:t>.</a:t>
            </a:r>
            <a:endParaRPr lang="es-ES" sz="2400" dirty="0"/>
          </a:p>
        </p:txBody>
      </p:sp>
    </p:spTree>
    <p:extLst>
      <p:ext uri="{BB962C8B-B14F-4D97-AF65-F5344CB8AC3E}">
        <p14:creationId xmlns:p14="http://schemas.microsoft.com/office/powerpoint/2010/main" val="26128634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2699792" y="25460"/>
            <a:ext cx="9001000" cy="523220"/>
          </a:xfrm>
          <a:prstGeom prst="rect">
            <a:avLst/>
          </a:prstGeom>
          <a:noFill/>
        </p:spPr>
        <p:txBody>
          <a:bodyPr wrap="square" rtlCol="0">
            <a:spAutoFit/>
          </a:bodyPr>
          <a:lstStyle/>
          <a:p>
            <a:pPr marL="285750" indent="-285750">
              <a:buBlip>
                <a:blip r:embed="rId2"/>
              </a:buBlip>
            </a:pPr>
            <a:r>
              <a:rPr lang="es-ES" sz="2800" dirty="0" smtClean="0">
                <a:solidFill>
                  <a:schemeClr val="accent1">
                    <a:lumMod val="75000"/>
                  </a:schemeClr>
                </a:solidFill>
                <a:latin typeface="Cambria" pitchFamily="18" charset="0"/>
                <a:cs typeface="Aharoni" pitchFamily="2" charset="-79"/>
              </a:rPr>
              <a:t>Prioridades estratégicas RSE</a:t>
            </a:r>
            <a:endParaRPr lang="es-ES" sz="2800" dirty="0">
              <a:solidFill>
                <a:schemeClr val="accent1">
                  <a:lumMod val="75000"/>
                </a:schemeClr>
              </a:solidFill>
              <a:latin typeface="Cambria" pitchFamily="18" charset="0"/>
              <a:cs typeface="Aharoni" pitchFamily="2" charset="-79"/>
            </a:endParaRP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024" y="1340768"/>
            <a:ext cx="8748464" cy="334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CuadroTexto"/>
          <p:cNvSpPr txBox="1"/>
          <p:nvPr/>
        </p:nvSpPr>
        <p:spPr>
          <a:xfrm>
            <a:off x="755576" y="5047536"/>
            <a:ext cx="8208912" cy="830997"/>
          </a:xfrm>
          <a:prstGeom prst="rect">
            <a:avLst/>
          </a:prstGeom>
          <a:noFill/>
        </p:spPr>
        <p:txBody>
          <a:bodyPr wrap="square" rtlCol="0">
            <a:spAutoFit/>
          </a:bodyPr>
          <a:lstStyle/>
          <a:p>
            <a:pPr marL="342900" indent="-342900">
              <a:buBlip>
                <a:blip r:embed="rId4"/>
              </a:buBlip>
            </a:pPr>
            <a:r>
              <a:rPr lang="es-ES" sz="2400" dirty="0" smtClean="0"/>
              <a:t>Las grandes y medianas empresas desaceleran mientras que las pequeñas pisan freno.</a:t>
            </a:r>
            <a:endParaRPr lang="es-ES" sz="2400" dirty="0"/>
          </a:p>
        </p:txBody>
      </p:sp>
    </p:spTree>
    <p:extLst>
      <p:ext uri="{BB962C8B-B14F-4D97-AF65-F5344CB8AC3E}">
        <p14:creationId xmlns:p14="http://schemas.microsoft.com/office/powerpoint/2010/main" val="129148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611560" y="1484784"/>
            <a:ext cx="9001000" cy="523220"/>
          </a:xfrm>
          <a:prstGeom prst="rect">
            <a:avLst/>
          </a:prstGeom>
          <a:noFill/>
        </p:spPr>
        <p:txBody>
          <a:bodyPr wrap="square" rtlCol="0">
            <a:spAutoFit/>
          </a:bodyPr>
          <a:lstStyle>
            <a:defPPr>
              <a:defRPr lang="es-ES"/>
            </a:defPPr>
            <a:lvl1pPr marL="285750" indent="-285750">
              <a:buBlip>
                <a:blip r:embed="rId2"/>
              </a:buBlip>
              <a:defRPr sz="2800">
                <a:solidFill>
                  <a:schemeClr val="bg2">
                    <a:lumMod val="90000"/>
                  </a:schemeClr>
                </a:solidFill>
                <a:latin typeface="Cambria" pitchFamily="18" charset="0"/>
                <a:cs typeface="Aharoni" pitchFamily="2" charset="-79"/>
              </a:defRPr>
            </a:lvl1pPr>
          </a:lstStyle>
          <a:p>
            <a:r>
              <a:rPr lang="es-ES" dirty="0">
                <a:solidFill>
                  <a:schemeClr val="bg1">
                    <a:lumMod val="95000"/>
                  </a:schemeClr>
                </a:solidFill>
              </a:rPr>
              <a:t>1. Metodología, </a:t>
            </a:r>
            <a:r>
              <a:rPr lang="es-ES" dirty="0" smtClean="0">
                <a:solidFill>
                  <a:schemeClr val="bg1">
                    <a:lumMod val="95000"/>
                  </a:schemeClr>
                </a:solidFill>
              </a:rPr>
              <a:t>alcance </a:t>
            </a:r>
            <a:r>
              <a:rPr lang="es-ES" dirty="0">
                <a:solidFill>
                  <a:schemeClr val="bg1">
                    <a:lumMod val="95000"/>
                  </a:schemeClr>
                </a:solidFill>
              </a:rPr>
              <a:t>y contexto</a:t>
            </a:r>
          </a:p>
        </p:txBody>
      </p:sp>
      <p:sp>
        <p:nvSpPr>
          <p:cNvPr id="7" name="6 CuadroTexto"/>
          <p:cNvSpPr txBox="1"/>
          <p:nvPr/>
        </p:nvSpPr>
        <p:spPr>
          <a:xfrm>
            <a:off x="611560" y="2524834"/>
            <a:ext cx="9001000" cy="523220"/>
          </a:xfrm>
          <a:prstGeom prst="rect">
            <a:avLst/>
          </a:prstGeom>
          <a:noFill/>
        </p:spPr>
        <p:txBody>
          <a:bodyPr wrap="square" rtlCol="0">
            <a:spAutoFit/>
          </a:bodyPr>
          <a:lstStyle>
            <a:defPPr>
              <a:defRPr lang="es-ES"/>
            </a:defPPr>
            <a:lvl1pPr marL="285750" indent="-285750">
              <a:buBlip>
                <a:blip r:embed="rId2"/>
              </a:buBlip>
              <a:defRPr sz="2800">
                <a:solidFill>
                  <a:schemeClr val="accent1">
                    <a:lumMod val="75000"/>
                  </a:schemeClr>
                </a:solidFill>
                <a:latin typeface="Cambria" pitchFamily="18" charset="0"/>
                <a:cs typeface="Aharoni" pitchFamily="2" charset="-79"/>
              </a:defRPr>
            </a:lvl1pPr>
          </a:lstStyle>
          <a:p>
            <a:r>
              <a:rPr lang="es-ES" dirty="0"/>
              <a:t>2. La RSE en la empresa en España</a:t>
            </a:r>
          </a:p>
        </p:txBody>
      </p:sp>
      <p:sp>
        <p:nvSpPr>
          <p:cNvPr id="8" name="7 CuadroTexto"/>
          <p:cNvSpPr txBox="1"/>
          <p:nvPr/>
        </p:nvSpPr>
        <p:spPr>
          <a:xfrm>
            <a:off x="611560" y="3481844"/>
            <a:ext cx="9001000" cy="523220"/>
          </a:xfrm>
          <a:prstGeom prst="rect">
            <a:avLst/>
          </a:prstGeom>
          <a:noFill/>
        </p:spPr>
        <p:txBody>
          <a:bodyPr wrap="square" rtlCol="0">
            <a:spAutoFit/>
          </a:bodyPr>
          <a:lstStyle/>
          <a:p>
            <a:pPr marL="285750" indent="-285750">
              <a:buBlip>
                <a:blip r:embed="rId2"/>
              </a:buBlip>
            </a:pPr>
            <a:r>
              <a:rPr lang="es-ES" sz="2800" dirty="0" smtClean="0">
                <a:solidFill>
                  <a:schemeClr val="bg1">
                    <a:lumMod val="95000"/>
                  </a:schemeClr>
                </a:solidFill>
                <a:latin typeface="Cambria" pitchFamily="18" charset="0"/>
                <a:cs typeface="Aharoni" pitchFamily="2" charset="-79"/>
              </a:rPr>
              <a:t>3. La RSE desde la perspectiva ciudadana</a:t>
            </a:r>
            <a:endParaRPr lang="es-ES" sz="2800" dirty="0">
              <a:solidFill>
                <a:schemeClr val="bg1">
                  <a:lumMod val="95000"/>
                </a:schemeClr>
              </a:solidFill>
              <a:latin typeface="Cambria" pitchFamily="18" charset="0"/>
              <a:cs typeface="Aharoni" pitchFamily="2" charset="-79"/>
            </a:endParaRPr>
          </a:p>
        </p:txBody>
      </p:sp>
      <p:sp>
        <p:nvSpPr>
          <p:cNvPr id="9" name="8 CuadroTexto"/>
          <p:cNvSpPr txBox="1"/>
          <p:nvPr/>
        </p:nvSpPr>
        <p:spPr>
          <a:xfrm>
            <a:off x="611560" y="4489956"/>
            <a:ext cx="9001000" cy="523220"/>
          </a:xfrm>
          <a:prstGeom prst="rect">
            <a:avLst/>
          </a:prstGeom>
          <a:noFill/>
        </p:spPr>
        <p:txBody>
          <a:bodyPr wrap="square" rtlCol="0">
            <a:spAutoFit/>
          </a:bodyPr>
          <a:lstStyle/>
          <a:p>
            <a:pPr marL="285750" indent="-285750">
              <a:buBlip>
                <a:blip r:embed="rId2"/>
              </a:buBlip>
            </a:pPr>
            <a:r>
              <a:rPr lang="es-ES" sz="2800" dirty="0" smtClean="0">
                <a:solidFill>
                  <a:schemeClr val="bg1">
                    <a:lumMod val="95000"/>
                  </a:schemeClr>
                </a:solidFill>
                <a:latin typeface="Cambria" pitchFamily="18" charset="0"/>
                <a:cs typeface="Aharoni" pitchFamily="2" charset="-79"/>
              </a:rPr>
              <a:t>4. Conclusiones</a:t>
            </a:r>
            <a:endParaRPr lang="es-ES" sz="2800" dirty="0">
              <a:solidFill>
                <a:schemeClr val="bg1">
                  <a:lumMod val="95000"/>
                </a:schemeClr>
              </a:solidFill>
              <a:latin typeface="Cambria" pitchFamily="18" charset="0"/>
              <a:cs typeface="Aharoni" pitchFamily="2" charset="-79"/>
            </a:endParaRPr>
          </a:p>
        </p:txBody>
      </p:sp>
      <p:sp>
        <p:nvSpPr>
          <p:cNvPr id="10" name="9 CuadroTexto"/>
          <p:cNvSpPr txBox="1"/>
          <p:nvPr/>
        </p:nvSpPr>
        <p:spPr>
          <a:xfrm>
            <a:off x="-36512" y="169476"/>
            <a:ext cx="9001000" cy="523220"/>
          </a:xfrm>
          <a:prstGeom prst="rect">
            <a:avLst/>
          </a:prstGeom>
          <a:noFill/>
        </p:spPr>
        <p:txBody>
          <a:bodyPr wrap="square" rtlCol="0">
            <a:spAutoFit/>
          </a:bodyPr>
          <a:lstStyle/>
          <a:p>
            <a:pPr marL="285750" indent="-285750">
              <a:buBlip>
                <a:blip r:embed="rId2"/>
              </a:buBlip>
            </a:pPr>
            <a:r>
              <a:rPr lang="es-ES" sz="2800" dirty="0" smtClean="0">
                <a:latin typeface="Cambria" pitchFamily="18" charset="0"/>
                <a:cs typeface="Aharoni" pitchFamily="2" charset="-79"/>
              </a:rPr>
              <a:t>Agenda</a:t>
            </a:r>
            <a:endParaRPr lang="es-ES" sz="2800" dirty="0">
              <a:latin typeface="Cambria" pitchFamily="18" charset="0"/>
              <a:cs typeface="Aharoni" pitchFamily="2" charset="-79"/>
            </a:endParaRPr>
          </a:p>
        </p:txBody>
      </p:sp>
      <p:sp>
        <p:nvSpPr>
          <p:cNvPr id="11" name="10 CuadroTexto"/>
          <p:cNvSpPr txBox="1"/>
          <p:nvPr/>
        </p:nvSpPr>
        <p:spPr>
          <a:xfrm>
            <a:off x="6300192" y="1484784"/>
            <a:ext cx="3096344" cy="4154984"/>
          </a:xfrm>
          <a:prstGeom prst="rect">
            <a:avLst/>
          </a:prstGeom>
          <a:noFill/>
        </p:spPr>
        <p:txBody>
          <a:bodyPr wrap="square" rtlCol="0">
            <a:spAutoFit/>
          </a:bodyPr>
          <a:lstStyle>
            <a:defPPr>
              <a:defRPr lang="es-ES"/>
            </a:defPPr>
            <a:lvl1pPr marL="285750" indent="-285750">
              <a:buBlip>
                <a:blip r:embed="rId2"/>
              </a:buBlip>
              <a:defRPr sz="2800">
                <a:solidFill>
                  <a:schemeClr val="accent1">
                    <a:lumMod val="75000"/>
                  </a:schemeClr>
                </a:solidFill>
                <a:latin typeface="Cambria" pitchFamily="18" charset="0"/>
                <a:cs typeface="Aharoni" pitchFamily="2" charset="-79"/>
              </a:defRPr>
            </a:lvl1pPr>
          </a:lstStyle>
          <a:p>
            <a:pPr>
              <a:lnSpc>
                <a:spcPct val="200000"/>
              </a:lnSpc>
              <a:buBlip>
                <a:blip r:embed="rId3"/>
              </a:buBlip>
            </a:pPr>
            <a:r>
              <a:rPr lang="es-ES" sz="2200" dirty="0" smtClean="0">
                <a:solidFill>
                  <a:schemeClr val="bg1">
                    <a:lumMod val="75000"/>
                  </a:schemeClr>
                </a:solidFill>
              </a:rPr>
              <a:t>Notoriedad </a:t>
            </a:r>
          </a:p>
          <a:p>
            <a:pPr>
              <a:lnSpc>
                <a:spcPct val="200000"/>
              </a:lnSpc>
              <a:buBlip>
                <a:blip r:embed="rId3"/>
              </a:buBlip>
            </a:pPr>
            <a:r>
              <a:rPr lang="es-ES" sz="2200" dirty="0">
                <a:solidFill>
                  <a:schemeClr val="bg1">
                    <a:lumMod val="75000"/>
                  </a:schemeClr>
                </a:solidFill>
              </a:rPr>
              <a:t>Actitud</a:t>
            </a:r>
          </a:p>
          <a:p>
            <a:pPr>
              <a:lnSpc>
                <a:spcPct val="200000"/>
              </a:lnSpc>
              <a:buBlip>
                <a:blip r:embed="rId3"/>
              </a:buBlip>
            </a:pPr>
            <a:r>
              <a:rPr lang="es-ES" sz="2200" dirty="0">
                <a:solidFill>
                  <a:schemeClr val="bg1">
                    <a:lumMod val="75000"/>
                  </a:schemeClr>
                </a:solidFill>
              </a:rPr>
              <a:t>Gestión</a:t>
            </a:r>
          </a:p>
          <a:p>
            <a:pPr>
              <a:lnSpc>
                <a:spcPct val="200000"/>
              </a:lnSpc>
              <a:buBlip>
                <a:blip r:embed="rId3"/>
              </a:buBlip>
            </a:pPr>
            <a:r>
              <a:rPr lang="es-ES" sz="2200" dirty="0">
                <a:solidFill>
                  <a:schemeClr val="bg1">
                    <a:lumMod val="75000"/>
                  </a:schemeClr>
                </a:solidFill>
              </a:rPr>
              <a:t>RSE &amp; Crisis</a:t>
            </a:r>
          </a:p>
          <a:p>
            <a:pPr>
              <a:lnSpc>
                <a:spcPct val="200000"/>
              </a:lnSpc>
              <a:buBlip>
                <a:blip r:embed="rId3"/>
              </a:buBlip>
            </a:pPr>
            <a:r>
              <a:rPr lang="es-ES" sz="2200" dirty="0"/>
              <a:t>Segmentación</a:t>
            </a:r>
          </a:p>
          <a:p>
            <a:pPr marL="0" indent="0">
              <a:lnSpc>
                <a:spcPct val="200000"/>
              </a:lnSpc>
              <a:buNone/>
            </a:pPr>
            <a:endParaRPr lang="es-ES" sz="2200" dirty="0"/>
          </a:p>
        </p:txBody>
      </p:sp>
    </p:spTree>
    <p:extLst>
      <p:ext uri="{BB962C8B-B14F-4D97-AF65-F5344CB8AC3E}">
        <p14:creationId xmlns:p14="http://schemas.microsoft.com/office/powerpoint/2010/main" val="35723804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2915816" y="44624"/>
            <a:ext cx="9001000" cy="523220"/>
          </a:xfrm>
          <a:prstGeom prst="rect">
            <a:avLst/>
          </a:prstGeom>
          <a:noFill/>
        </p:spPr>
        <p:txBody>
          <a:bodyPr wrap="square" rtlCol="0">
            <a:spAutoFit/>
          </a:bodyPr>
          <a:lstStyle/>
          <a:p>
            <a:pPr marL="285750" indent="-285750">
              <a:buBlip>
                <a:blip r:embed="rId2"/>
              </a:buBlip>
            </a:pPr>
            <a:r>
              <a:rPr lang="es-ES" sz="2800" dirty="0" smtClean="0">
                <a:solidFill>
                  <a:schemeClr val="accent1">
                    <a:lumMod val="75000"/>
                  </a:schemeClr>
                </a:solidFill>
                <a:latin typeface="Cambria" pitchFamily="18" charset="0"/>
                <a:cs typeface="Aharoni" pitchFamily="2" charset="-79"/>
              </a:rPr>
              <a:t>Segmentación de empresas</a:t>
            </a:r>
            <a:endParaRPr lang="es-ES" sz="2800" dirty="0">
              <a:solidFill>
                <a:schemeClr val="accent1">
                  <a:lumMod val="75000"/>
                </a:schemeClr>
              </a:solidFill>
              <a:latin typeface="Cambria" pitchFamily="18" charset="0"/>
              <a:cs typeface="Aharoni" pitchFamily="2" charset="-79"/>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16" y="1268760"/>
            <a:ext cx="8892480" cy="1980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descr="C:\Users\Jaime\Documents\jaime\documentos jaime A\Jaime\entrada de proyectos\Proyectos IV\Estudio RSC\Informe 2010\graficos\Medias y grandes empresa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3248867"/>
            <a:ext cx="8696937" cy="3046202"/>
          </a:xfrm>
          <a:prstGeom prst="rect">
            <a:avLst/>
          </a:prstGeom>
          <a:noFill/>
          <a:extLst>
            <a:ext uri="{909E8E84-426E-40DD-AFC4-6F175D3DCCD1}">
              <a14:hiddenFill xmlns:a14="http://schemas.microsoft.com/office/drawing/2010/main">
                <a:solidFill>
                  <a:srgbClr val="FFFFFF"/>
                </a:solidFill>
              </a14:hiddenFill>
            </a:ext>
          </a:extLst>
        </p:spPr>
      </p:pic>
      <p:sp>
        <p:nvSpPr>
          <p:cNvPr id="9" name="8 CuadroTexto"/>
          <p:cNvSpPr txBox="1"/>
          <p:nvPr/>
        </p:nvSpPr>
        <p:spPr>
          <a:xfrm>
            <a:off x="611560" y="3429000"/>
            <a:ext cx="9001000" cy="523220"/>
          </a:xfrm>
          <a:prstGeom prst="rect">
            <a:avLst/>
          </a:prstGeom>
          <a:noFill/>
        </p:spPr>
        <p:txBody>
          <a:bodyPr wrap="square" rtlCol="0">
            <a:spAutoFit/>
          </a:bodyPr>
          <a:lstStyle/>
          <a:p>
            <a:pPr algn="ctr"/>
            <a:r>
              <a:rPr lang="es-ES" sz="2800" dirty="0" smtClean="0">
                <a:solidFill>
                  <a:schemeClr val="bg1">
                    <a:lumMod val="50000"/>
                  </a:schemeClr>
                </a:solidFill>
                <a:latin typeface="Cambria" pitchFamily="18" charset="0"/>
                <a:cs typeface="Aharoni" pitchFamily="2" charset="-79"/>
              </a:rPr>
              <a:t>Perfil de los segmentos</a:t>
            </a:r>
            <a:endParaRPr lang="es-ES" sz="2800" dirty="0">
              <a:solidFill>
                <a:schemeClr val="bg1">
                  <a:lumMod val="50000"/>
                </a:schemeClr>
              </a:solidFill>
              <a:latin typeface="Cambria" pitchFamily="18" charset="0"/>
              <a:cs typeface="Aharoni" pitchFamily="2" charset="-79"/>
            </a:endParaRPr>
          </a:p>
        </p:txBody>
      </p:sp>
    </p:spTree>
    <p:extLst>
      <p:ext uri="{BB962C8B-B14F-4D97-AF65-F5344CB8AC3E}">
        <p14:creationId xmlns:p14="http://schemas.microsoft.com/office/powerpoint/2010/main" val="942185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611560" y="1484784"/>
            <a:ext cx="9001000" cy="523220"/>
          </a:xfrm>
          <a:prstGeom prst="rect">
            <a:avLst/>
          </a:prstGeom>
          <a:noFill/>
        </p:spPr>
        <p:txBody>
          <a:bodyPr wrap="square" rtlCol="0">
            <a:spAutoFit/>
          </a:bodyPr>
          <a:lstStyle>
            <a:defPPr>
              <a:defRPr lang="es-ES"/>
            </a:defPPr>
            <a:lvl1pPr marL="285750" indent="-285750">
              <a:buBlip>
                <a:blip r:embed="rId2"/>
              </a:buBlip>
              <a:defRPr sz="2800">
                <a:solidFill>
                  <a:schemeClr val="bg2">
                    <a:lumMod val="90000"/>
                  </a:schemeClr>
                </a:solidFill>
                <a:latin typeface="Cambria" pitchFamily="18" charset="0"/>
                <a:cs typeface="Aharoni" pitchFamily="2" charset="-79"/>
              </a:defRPr>
            </a:lvl1pPr>
          </a:lstStyle>
          <a:p>
            <a:r>
              <a:rPr lang="es-ES" dirty="0">
                <a:solidFill>
                  <a:schemeClr val="bg1">
                    <a:lumMod val="95000"/>
                  </a:schemeClr>
                </a:solidFill>
              </a:rPr>
              <a:t>1. Metodología, </a:t>
            </a:r>
            <a:r>
              <a:rPr lang="es-ES" dirty="0" smtClean="0">
                <a:solidFill>
                  <a:schemeClr val="bg1">
                    <a:lumMod val="95000"/>
                  </a:schemeClr>
                </a:solidFill>
              </a:rPr>
              <a:t>alcance </a:t>
            </a:r>
            <a:r>
              <a:rPr lang="es-ES" dirty="0">
                <a:solidFill>
                  <a:schemeClr val="bg1">
                    <a:lumMod val="95000"/>
                  </a:schemeClr>
                </a:solidFill>
              </a:rPr>
              <a:t>y contexto</a:t>
            </a:r>
          </a:p>
        </p:txBody>
      </p:sp>
      <p:sp>
        <p:nvSpPr>
          <p:cNvPr id="7" name="6 CuadroTexto"/>
          <p:cNvSpPr txBox="1"/>
          <p:nvPr/>
        </p:nvSpPr>
        <p:spPr>
          <a:xfrm>
            <a:off x="611560" y="2524834"/>
            <a:ext cx="9001000" cy="523220"/>
          </a:xfrm>
          <a:prstGeom prst="rect">
            <a:avLst/>
          </a:prstGeom>
          <a:noFill/>
        </p:spPr>
        <p:txBody>
          <a:bodyPr wrap="square" rtlCol="0">
            <a:spAutoFit/>
          </a:bodyPr>
          <a:lstStyle>
            <a:defPPr>
              <a:defRPr lang="es-ES"/>
            </a:defPPr>
            <a:lvl1pPr marL="285750" indent="-285750">
              <a:buBlip>
                <a:blip r:embed="rId2"/>
              </a:buBlip>
              <a:defRPr sz="2800">
                <a:solidFill>
                  <a:schemeClr val="accent1">
                    <a:lumMod val="75000"/>
                  </a:schemeClr>
                </a:solidFill>
                <a:latin typeface="Cambria" pitchFamily="18" charset="0"/>
                <a:cs typeface="Aharoni" pitchFamily="2" charset="-79"/>
              </a:defRPr>
            </a:lvl1pPr>
          </a:lstStyle>
          <a:p>
            <a:r>
              <a:rPr lang="es-ES" dirty="0">
                <a:solidFill>
                  <a:schemeClr val="bg1">
                    <a:lumMod val="95000"/>
                  </a:schemeClr>
                </a:solidFill>
              </a:rPr>
              <a:t>2. La RSE en la empresa en España</a:t>
            </a:r>
          </a:p>
        </p:txBody>
      </p:sp>
      <p:sp>
        <p:nvSpPr>
          <p:cNvPr id="8" name="7 CuadroTexto"/>
          <p:cNvSpPr txBox="1"/>
          <p:nvPr/>
        </p:nvSpPr>
        <p:spPr>
          <a:xfrm>
            <a:off x="107504" y="3429000"/>
            <a:ext cx="9001000" cy="523220"/>
          </a:xfrm>
          <a:prstGeom prst="rect">
            <a:avLst/>
          </a:prstGeom>
          <a:noFill/>
        </p:spPr>
        <p:txBody>
          <a:bodyPr wrap="square" rtlCol="0">
            <a:spAutoFit/>
          </a:bodyPr>
          <a:lstStyle/>
          <a:p>
            <a:pPr marL="285750" indent="-285750">
              <a:buBlip>
                <a:blip r:embed="rId2"/>
              </a:buBlip>
            </a:pPr>
            <a:r>
              <a:rPr lang="es-ES" sz="2800" dirty="0">
                <a:solidFill>
                  <a:schemeClr val="accent1">
                    <a:lumMod val="75000"/>
                  </a:schemeClr>
                </a:solidFill>
                <a:latin typeface="Cambria" pitchFamily="18" charset="0"/>
                <a:cs typeface="Aharoni" pitchFamily="2" charset="-79"/>
              </a:rPr>
              <a:t>3. La RSE desde la perspectiva ciudadana</a:t>
            </a:r>
          </a:p>
        </p:txBody>
      </p:sp>
      <p:sp>
        <p:nvSpPr>
          <p:cNvPr id="9" name="8 CuadroTexto"/>
          <p:cNvSpPr txBox="1"/>
          <p:nvPr/>
        </p:nvSpPr>
        <p:spPr>
          <a:xfrm>
            <a:off x="611560" y="4489956"/>
            <a:ext cx="9001000" cy="523220"/>
          </a:xfrm>
          <a:prstGeom prst="rect">
            <a:avLst/>
          </a:prstGeom>
          <a:noFill/>
        </p:spPr>
        <p:txBody>
          <a:bodyPr wrap="square" rtlCol="0">
            <a:spAutoFit/>
          </a:bodyPr>
          <a:lstStyle/>
          <a:p>
            <a:pPr marL="285750" indent="-285750">
              <a:buBlip>
                <a:blip r:embed="rId2"/>
              </a:buBlip>
            </a:pPr>
            <a:r>
              <a:rPr lang="es-ES" sz="2800" dirty="0" smtClean="0">
                <a:solidFill>
                  <a:schemeClr val="bg1">
                    <a:lumMod val="95000"/>
                  </a:schemeClr>
                </a:solidFill>
                <a:latin typeface="Cambria" pitchFamily="18" charset="0"/>
                <a:cs typeface="Aharoni" pitchFamily="2" charset="-79"/>
              </a:rPr>
              <a:t>4. Conclusiones</a:t>
            </a:r>
            <a:endParaRPr lang="es-ES" sz="2800" dirty="0">
              <a:solidFill>
                <a:schemeClr val="bg1">
                  <a:lumMod val="95000"/>
                </a:schemeClr>
              </a:solidFill>
              <a:latin typeface="Cambria" pitchFamily="18" charset="0"/>
              <a:cs typeface="Aharoni" pitchFamily="2" charset="-79"/>
            </a:endParaRPr>
          </a:p>
        </p:txBody>
      </p:sp>
      <p:sp>
        <p:nvSpPr>
          <p:cNvPr id="10" name="9 CuadroTexto"/>
          <p:cNvSpPr txBox="1"/>
          <p:nvPr/>
        </p:nvSpPr>
        <p:spPr>
          <a:xfrm>
            <a:off x="-36512" y="169476"/>
            <a:ext cx="9001000" cy="523220"/>
          </a:xfrm>
          <a:prstGeom prst="rect">
            <a:avLst/>
          </a:prstGeom>
          <a:noFill/>
        </p:spPr>
        <p:txBody>
          <a:bodyPr wrap="square" rtlCol="0">
            <a:spAutoFit/>
          </a:bodyPr>
          <a:lstStyle/>
          <a:p>
            <a:pPr marL="285750" indent="-285750">
              <a:buBlip>
                <a:blip r:embed="rId2"/>
              </a:buBlip>
            </a:pPr>
            <a:r>
              <a:rPr lang="es-ES" sz="2800" dirty="0" smtClean="0">
                <a:latin typeface="Cambria" pitchFamily="18" charset="0"/>
                <a:cs typeface="Aharoni" pitchFamily="2" charset="-79"/>
              </a:rPr>
              <a:t>Agenda</a:t>
            </a:r>
            <a:endParaRPr lang="es-ES" sz="2800" dirty="0">
              <a:latin typeface="Cambria" pitchFamily="18" charset="0"/>
              <a:cs typeface="Aharoni" pitchFamily="2" charset="-79"/>
            </a:endParaRPr>
          </a:p>
        </p:txBody>
      </p:sp>
      <p:sp>
        <p:nvSpPr>
          <p:cNvPr id="11" name="10 CuadroTexto"/>
          <p:cNvSpPr txBox="1"/>
          <p:nvPr/>
        </p:nvSpPr>
        <p:spPr>
          <a:xfrm>
            <a:off x="6660232" y="2831445"/>
            <a:ext cx="3096344" cy="3477875"/>
          </a:xfrm>
          <a:prstGeom prst="rect">
            <a:avLst/>
          </a:prstGeom>
          <a:noFill/>
        </p:spPr>
        <p:txBody>
          <a:bodyPr wrap="square" rtlCol="0">
            <a:spAutoFit/>
          </a:bodyPr>
          <a:lstStyle>
            <a:defPPr>
              <a:defRPr lang="es-ES"/>
            </a:defPPr>
            <a:lvl1pPr marL="285750" indent="-285750">
              <a:buBlip>
                <a:blip r:embed="rId2"/>
              </a:buBlip>
              <a:defRPr sz="2800">
                <a:solidFill>
                  <a:schemeClr val="accent1">
                    <a:lumMod val="75000"/>
                  </a:schemeClr>
                </a:solidFill>
                <a:latin typeface="Cambria" pitchFamily="18" charset="0"/>
                <a:cs typeface="Aharoni" pitchFamily="2" charset="-79"/>
              </a:defRPr>
            </a:lvl1pPr>
          </a:lstStyle>
          <a:p>
            <a:pPr>
              <a:lnSpc>
                <a:spcPct val="200000"/>
              </a:lnSpc>
              <a:buBlip>
                <a:blip r:embed="rId3"/>
              </a:buBlip>
            </a:pPr>
            <a:r>
              <a:rPr lang="es-ES" sz="2200" dirty="0"/>
              <a:t>Notoriedad </a:t>
            </a:r>
          </a:p>
          <a:p>
            <a:pPr>
              <a:lnSpc>
                <a:spcPct val="200000"/>
              </a:lnSpc>
              <a:buBlip>
                <a:blip r:embed="rId3"/>
              </a:buBlip>
            </a:pPr>
            <a:r>
              <a:rPr lang="es-ES" sz="2200" dirty="0">
                <a:solidFill>
                  <a:schemeClr val="bg1">
                    <a:lumMod val="75000"/>
                  </a:schemeClr>
                </a:solidFill>
              </a:rPr>
              <a:t>Actitud</a:t>
            </a:r>
          </a:p>
          <a:p>
            <a:pPr>
              <a:lnSpc>
                <a:spcPct val="200000"/>
              </a:lnSpc>
              <a:buBlip>
                <a:blip r:embed="rId3"/>
              </a:buBlip>
            </a:pPr>
            <a:r>
              <a:rPr lang="es-ES" sz="2200" dirty="0" smtClean="0">
                <a:solidFill>
                  <a:schemeClr val="bg1">
                    <a:lumMod val="75000"/>
                  </a:schemeClr>
                </a:solidFill>
              </a:rPr>
              <a:t>Consumo</a:t>
            </a:r>
          </a:p>
          <a:p>
            <a:pPr>
              <a:lnSpc>
                <a:spcPct val="200000"/>
              </a:lnSpc>
              <a:buBlip>
                <a:blip r:embed="rId3"/>
              </a:buBlip>
            </a:pPr>
            <a:r>
              <a:rPr lang="es-ES" sz="2200" dirty="0" smtClean="0">
                <a:solidFill>
                  <a:schemeClr val="bg1">
                    <a:lumMod val="75000"/>
                  </a:schemeClr>
                </a:solidFill>
              </a:rPr>
              <a:t> Segmentación</a:t>
            </a:r>
            <a:endParaRPr lang="es-ES" sz="2200" dirty="0">
              <a:solidFill>
                <a:schemeClr val="bg1">
                  <a:lumMod val="75000"/>
                </a:schemeClr>
              </a:solidFill>
            </a:endParaRPr>
          </a:p>
          <a:p>
            <a:pPr marL="0" indent="0">
              <a:lnSpc>
                <a:spcPct val="200000"/>
              </a:lnSpc>
              <a:buNone/>
            </a:pPr>
            <a:endParaRPr lang="es-ES" sz="2200" dirty="0"/>
          </a:p>
        </p:txBody>
      </p:sp>
    </p:spTree>
    <p:extLst>
      <p:ext uri="{BB962C8B-B14F-4D97-AF65-F5344CB8AC3E}">
        <p14:creationId xmlns:p14="http://schemas.microsoft.com/office/powerpoint/2010/main" val="23440714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83568" y="5622339"/>
            <a:ext cx="7776864" cy="830997"/>
          </a:xfrm>
          <a:prstGeom prst="rect">
            <a:avLst/>
          </a:prstGeom>
          <a:noFill/>
        </p:spPr>
        <p:txBody>
          <a:bodyPr wrap="square" rtlCol="0">
            <a:spAutoFit/>
          </a:bodyPr>
          <a:lstStyle/>
          <a:p>
            <a:pPr marL="342900" indent="-342900">
              <a:buBlip>
                <a:blip r:embed="rId2"/>
              </a:buBlip>
            </a:pPr>
            <a:r>
              <a:rPr lang="es-ES" sz="2400" dirty="0"/>
              <a:t>Por primera vez desde el lanzamiento de este estudio la notoriedad supera el 50% a nivel </a:t>
            </a:r>
            <a:r>
              <a:rPr lang="es-ES" sz="2400" dirty="0" smtClean="0"/>
              <a:t>ciudadano.</a:t>
            </a:r>
            <a:endParaRPr lang="es-ES" sz="2400" dirty="0"/>
          </a:p>
        </p:txBody>
      </p:sp>
      <p:sp>
        <p:nvSpPr>
          <p:cNvPr id="7" name="6 CuadroTexto"/>
          <p:cNvSpPr txBox="1"/>
          <p:nvPr/>
        </p:nvSpPr>
        <p:spPr>
          <a:xfrm>
            <a:off x="3563888" y="25460"/>
            <a:ext cx="9001000" cy="523220"/>
          </a:xfrm>
          <a:prstGeom prst="rect">
            <a:avLst/>
          </a:prstGeom>
          <a:noFill/>
        </p:spPr>
        <p:txBody>
          <a:bodyPr wrap="square" rtlCol="0">
            <a:spAutoFit/>
          </a:bodyPr>
          <a:lstStyle/>
          <a:p>
            <a:pPr marL="285750" indent="-285750">
              <a:buBlip>
                <a:blip r:embed="rId3"/>
              </a:buBlip>
            </a:pPr>
            <a:r>
              <a:rPr lang="es-ES" sz="2800" dirty="0" smtClean="0">
                <a:solidFill>
                  <a:schemeClr val="accent1">
                    <a:lumMod val="75000"/>
                  </a:schemeClr>
                </a:solidFill>
                <a:latin typeface="Cambria" pitchFamily="18" charset="0"/>
                <a:cs typeface="Aharoni" pitchFamily="2" charset="-79"/>
              </a:rPr>
              <a:t>Notoriedad &amp; Nitidez</a:t>
            </a:r>
            <a:endParaRPr lang="es-ES" sz="2800" dirty="0">
              <a:solidFill>
                <a:schemeClr val="accent1">
                  <a:lumMod val="75000"/>
                </a:schemeClr>
              </a:solidFill>
              <a:latin typeface="Cambria" pitchFamily="18" charset="0"/>
              <a:cs typeface="Aharoni" pitchFamily="2" charset="-79"/>
            </a:endParaRPr>
          </a:p>
        </p:txBody>
      </p:sp>
      <p:pic>
        <p:nvPicPr>
          <p:cNvPr id="11266" name="Picture 2" descr="C:\Users\Jaime\Documents\jaime\documentos jaime A\Jaime\entrada de proyectos\Proyectos IV\Estudio RSC\Informe 2010\graficos\nivel conocimiento RSC_C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924594"/>
            <a:ext cx="7920880" cy="4664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3059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420888" y="2638360"/>
            <a:ext cx="2843808" cy="2677656"/>
          </a:xfrm>
          <a:prstGeom prst="rect">
            <a:avLst/>
          </a:prstGeom>
          <a:noFill/>
        </p:spPr>
        <p:txBody>
          <a:bodyPr wrap="square" rtlCol="0">
            <a:spAutoFit/>
          </a:bodyPr>
          <a:lstStyle>
            <a:defPPr>
              <a:defRPr lang="es-ES"/>
            </a:defPPr>
            <a:lvl1pPr marL="342900" indent="-342900">
              <a:buBlip>
                <a:blip r:embed="rId3"/>
              </a:buBlip>
              <a:defRPr sz="2400"/>
            </a:lvl1pPr>
          </a:lstStyle>
          <a:p>
            <a:r>
              <a:rPr lang="es-ES" dirty="0"/>
              <a:t>La responsabilidad social gana peso</a:t>
            </a:r>
          </a:p>
          <a:p>
            <a:pPr marL="0" indent="0">
              <a:buNone/>
            </a:pPr>
            <a:r>
              <a:rPr lang="es-ES" dirty="0"/>
              <a:t>en los atributos de “la buena </a:t>
            </a:r>
            <a:r>
              <a:rPr lang="es-ES" dirty="0" smtClean="0"/>
              <a:t>empresa</a:t>
            </a:r>
            <a:r>
              <a:rPr lang="es-ES" dirty="0"/>
              <a:t>”</a:t>
            </a:r>
          </a:p>
          <a:p>
            <a:pPr marL="0" indent="0">
              <a:buNone/>
            </a:pPr>
            <a:r>
              <a:rPr lang="es-ES" dirty="0"/>
              <a:t>gracias a una mayor preocupación por el</a:t>
            </a:r>
          </a:p>
          <a:p>
            <a:pPr marL="0" indent="0">
              <a:buNone/>
            </a:pPr>
            <a:r>
              <a:rPr lang="es-ES" dirty="0"/>
              <a:t>empleo.</a:t>
            </a:r>
          </a:p>
        </p:txBody>
      </p:sp>
      <p:sp>
        <p:nvSpPr>
          <p:cNvPr id="7" name="6 CuadroTexto"/>
          <p:cNvSpPr txBox="1"/>
          <p:nvPr/>
        </p:nvSpPr>
        <p:spPr>
          <a:xfrm>
            <a:off x="2987824" y="25460"/>
            <a:ext cx="9001000" cy="523220"/>
          </a:xfrm>
          <a:prstGeom prst="rect">
            <a:avLst/>
          </a:prstGeom>
          <a:noFill/>
        </p:spPr>
        <p:txBody>
          <a:bodyPr wrap="square" rtlCol="0">
            <a:spAutoFit/>
          </a:bodyPr>
          <a:lstStyle/>
          <a:p>
            <a:pPr marL="285750" indent="-285750">
              <a:buBlip>
                <a:blip r:embed="rId4"/>
              </a:buBlip>
            </a:pPr>
            <a:r>
              <a:rPr lang="es-ES" sz="2800" dirty="0" smtClean="0">
                <a:solidFill>
                  <a:schemeClr val="accent1">
                    <a:lumMod val="75000"/>
                  </a:schemeClr>
                </a:solidFill>
                <a:latin typeface="Cambria" pitchFamily="18" charset="0"/>
                <a:cs typeface="Aharoni" pitchFamily="2" charset="-79"/>
              </a:rPr>
              <a:t>Atributos de la buena empresa</a:t>
            </a:r>
            <a:endParaRPr lang="es-ES" sz="2800" dirty="0">
              <a:solidFill>
                <a:schemeClr val="accent1">
                  <a:lumMod val="75000"/>
                </a:schemeClr>
              </a:solidFill>
              <a:latin typeface="Cambria" pitchFamily="18" charset="0"/>
              <a:cs typeface="Aharoni" pitchFamily="2" charset="-79"/>
            </a:endParaRPr>
          </a:p>
        </p:txBody>
      </p:sp>
    </p:spTree>
    <p:extLst>
      <p:ext uri="{BB962C8B-B14F-4D97-AF65-F5344CB8AC3E}">
        <p14:creationId xmlns:p14="http://schemas.microsoft.com/office/powerpoint/2010/main" val="41966666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420888" y="2638360"/>
            <a:ext cx="2843808" cy="2677656"/>
          </a:xfrm>
          <a:prstGeom prst="rect">
            <a:avLst/>
          </a:prstGeom>
          <a:noFill/>
        </p:spPr>
        <p:txBody>
          <a:bodyPr wrap="square" rtlCol="0">
            <a:spAutoFit/>
          </a:bodyPr>
          <a:lstStyle>
            <a:defPPr>
              <a:defRPr lang="es-ES"/>
            </a:defPPr>
            <a:lvl1pPr marL="342900" indent="-342900">
              <a:buBlip>
                <a:blip r:embed="rId3"/>
              </a:buBlip>
              <a:defRPr sz="2400"/>
            </a:lvl1pPr>
          </a:lstStyle>
          <a:p>
            <a:r>
              <a:rPr lang="es-ES" dirty="0"/>
              <a:t>La responsabilidad social gana peso</a:t>
            </a:r>
          </a:p>
          <a:p>
            <a:pPr marL="0" indent="0">
              <a:buNone/>
            </a:pPr>
            <a:r>
              <a:rPr lang="es-ES" dirty="0"/>
              <a:t>en los atributos de “la buena </a:t>
            </a:r>
            <a:r>
              <a:rPr lang="es-ES" dirty="0" smtClean="0"/>
              <a:t>empresa</a:t>
            </a:r>
            <a:r>
              <a:rPr lang="es-ES" dirty="0"/>
              <a:t>”</a:t>
            </a:r>
          </a:p>
          <a:p>
            <a:pPr marL="0" indent="0">
              <a:buNone/>
            </a:pPr>
            <a:r>
              <a:rPr lang="es-ES" dirty="0"/>
              <a:t>gracias a una mayor preocupación por el</a:t>
            </a:r>
          </a:p>
          <a:p>
            <a:pPr marL="0" indent="0">
              <a:buNone/>
            </a:pPr>
            <a:r>
              <a:rPr lang="es-ES" dirty="0"/>
              <a:t>empleo.</a:t>
            </a:r>
          </a:p>
        </p:txBody>
      </p:sp>
      <p:sp>
        <p:nvSpPr>
          <p:cNvPr id="7" name="6 CuadroTexto"/>
          <p:cNvSpPr txBox="1"/>
          <p:nvPr/>
        </p:nvSpPr>
        <p:spPr>
          <a:xfrm>
            <a:off x="2987824" y="25460"/>
            <a:ext cx="9001000" cy="523220"/>
          </a:xfrm>
          <a:prstGeom prst="rect">
            <a:avLst/>
          </a:prstGeom>
          <a:noFill/>
        </p:spPr>
        <p:txBody>
          <a:bodyPr wrap="square" rtlCol="0">
            <a:spAutoFit/>
          </a:bodyPr>
          <a:lstStyle/>
          <a:p>
            <a:pPr marL="285750" indent="-285750">
              <a:buBlip>
                <a:blip r:embed="rId4"/>
              </a:buBlip>
            </a:pPr>
            <a:r>
              <a:rPr lang="es-ES" sz="2800" dirty="0" smtClean="0">
                <a:solidFill>
                  <a:schemeClr val="accent1">
                    <a:lumMod val="75000"/>
                  </a:schemeClr>
                </a:solidFill>
                <a:latin typeface="Cambria" pitchFamily="18" charset="0"/>
                <a:cs typeface="Aharoni" pitchFamily="2" charset="-79"/>
              </a:rPr>
              <a:t>Atributos de la buena empresa</a:t>
            </a:r>
            <a:endParaRPr lang="es-ES" sz="2800" dirty="0">
              <a:solidFill>
                <a:schemeClr val="accent1">
                  <a:lumMod val="75000"/>
                </a:schemeClr>
              </a:solidFill>
              <a:latin typeface="Cambria" pitchFamily="18" charset="0"/>
              <a:cs typeface="Aharoni" pitchFamily="2" charset="-79"/>
            </a:endParaRPr>
          </a:p>
        </p:txBody>
      </p:sp>
      <p:pic>
        <p:nvPicPr>
          <p:cNvPr id="1229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364" y="1700808"/>
            <a:ext cx="8700124" cy="4751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1259632" y="2420888"/>
            <a:ext cx="2664296" cy="584775"/>
          </a:xfrm>
          <a:prstGeom prst="rect">
            <a:avLst/>
          </a:prstGeom>
          <a:noFill/>
        </p:spPr>
        <p:txBody>
          <a:bodyPr wrap="square" rtlCol="0">
            <a:spAutoFit/>
          </a:bodyPr>
          <a:lstStyle/>
          <a:p>
            <a:pPr algn="ctr"/>
            <a:r>
              <a:rPr lang="es-ES" sz="3200" b="1" dirty="0" smtClean="0">
                <a:solidFill>
                  <a:schemeClr val="bg1">
                    <a:lumMod val="50000"/>
                  </a:schemeClr>
                </a:solidFill>
              </a:rPr>
              <a:t>Mercado</a:t>
            </a:r>
            <a:endParaRPr lang="es-ES" sz="3200" b="1" dirty="0">
              <a:solidFill>
                <a:schemeClr val="bg1">
                  <a:lumMod val="50000"/>
                </a:schemeClr>
              </a:solidFill>
            </a:endParaRPr>
          </a:p>
        </p:txBody>
      </p:sp>
      <p:sp>
        <p:nvSpPr>
          <p:cNvPr id="10" name="9 Forma libre"/>
          <p:cNvSpPr/>
          <p:nvPr/>
        </p:nvSpPr>
        <p:spPr>
          <a:xfrm>
            <a:off x="4762500" y="1803012"/>
            <a:ext cx="3886200" cy="3283710"/>
          </a:xfrm>
          <a:custGeom>
            <a:avLst/>
            <a:gdLst>
              <a:gd name="connsiteX0" fmla="*/ 3886200 w 3886200"/>
              <a:gd name="connsiteY0" fmla="*/ 3283710 h 3283710"/>
              <a:gd name="connsiteX1" fmla="*/ 2209800 w 3886200"/>
              <a:gd name="connsiteY1" fmla="*/ 3112260 h 3283710"/>
              <a:gd name="connsiteX2" fmla="*/ 1809750 w 3886200"/>
              <a:gd name="connsiteY2" fmla="*/ 2883660 h 3283710"/>
              <a:gd name="connsiteX3" fmla="*/ 895350 w 3886200"/>
              <a:gd name="connsiteY3" fmla="*/ 2578860 h 3283710"/>
              <a:gd name="connsiteX4" fmla="*/ 533400 w 3886200"/>
              <a:gd name="connsiteY4" fmla="*/ 292860 h 3283710"/>
              <a:gd name="connsiteX5" fmla="*/ 0 w 3886200"/>
              <a:gd name="connsiteY5" fmla="*/ 102360 h 3283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6200" h="3283710">
                <a:moveTo>
                  <a:pt x="3886200" y="3283710"/>
                </a:moveTo>
                <a:cubicBezTo>
                  <a:pt x="3221037" y="3231322"/>
                  <a:pt x="2555875" y="3178935"/>
                  <a:pt x="2209800" y="3112260"/>
                </a:cubicBezTo>
                <a:cubicBezTo>
                  <a:pt x="1863725" y="3045585"/>
                  <a:pt x="2028825" y="2972560"/>
                  <a:pt x="1809750" y="2883660"/>
                </a:cubicBezTo>
                <a:cubicBezTo>
                  <a:pt x="1590675" y="2794760"/>
                  <a:pt x="1108075" y="3010660"/>
                  <a:pt x="895350" y="2578860"/>
                </a:cubicBezTo>
                <a:cubicBezTo>
                  <a:pt x="682625" y="2147060"/>
                  <a:pt x="682625" y="705610"/>
                  <a:pt x="533400" y="292860"/>
                </a:cubicBezTo>
                <a:cubicBezTo>
                  <a:pt x="384175" y="-119890"/>
                  <a:pt x="192087" y="-8765"/>
                  <a:pt x="0" y="102360"/>
                </a:cubicBezTo>
              </a:path>
            </a:pathLst>
          </a:custGeom>
          <a:ln w="635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 name="10 Forma libre"/>
          <p:cNvSpPr/>
          <p:nvPr/>
        </p:nvSpPr>
        <p:spPr>
          <a:xfrm>
            <a:off x="628650" y="1886322"/>
            <a:ext cx="4152900" cy="3200400"/>
          </a:xfrm>
          <a:custGeom>
            <a:avLst/>
            <a:gdLst>
              <a:gd name="connsiteX0" fmla="*/ 0 w 4152900"/>
              <a:gd name="connsiteY0" fmla="*/ 3200400 h 3200400"/>
              <a:gd name="connsiteX1" fmla="*/ 1219200 w 4152900"/>
              <a:gd name="connsiteY1" fmla="*/ 3028950 h 3200400"/>
              <a:gd name="connsiteX2" fmla="*/ 2800350 w 4152900"/>
              <a:gd name="connsiteY2" fmla="*/ 2171700 h 3200400"/>
              <a:gd name="connsiteX3" fmla="*/ 3505200 w 4152900"/>
              <a:gd name="connsiteY3" fmla="*/ 1447800 h 3200400"/>
              <a:gd name="connsiteX4" fmla="*/ 4152900 w 4152900"/>
              <a:gd name="connsiteY4" fmla="*/ 0 h 320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2900" h="3200400">
                <a:moveTo>
                  <a:pt x="0" y="3200400"/>
                </a:moveTo>
                <a:cubicBezTo>
                  <a:pt x="376237" y="3200400"/>
                  <a:pt x="752475" y="3200400"/>
                  <a:pt x="1219200" y="3028950"/>
                </a:cubicBezTo>
                <a:cubicBezTo>
                  <a:pt x="1685925" y="2857500"/>
                  <a:pt x="2419350" y="2435225"/>
                  <a:pt x="2800350" y="2171700"/>
                </a:cubicBezTo>
                <a:cubicBezTo>
                  <a:pt x="3181350" y="1908175"/>
                  <a:pt x="3279775" y="1809750"/>
                  <a:pt x="3505200" y="1447800"/>
                </a:cubicBezTo>
                <a:cubicBezTo>
                  <a:pt x="3730625" y="1085850"/>
                  <a:pt x="3941762" y="542925"/>
                  <a:pt x="4152900" y="0"/>
                </a:cubicBezTo>
              </a:path>
            </a:pathLst>
          </a:cu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9" name="18 CuadroTexto"/>
          <p:cNvSpPr txBox="1"/>
          <p:nvPr/>
        </p:nvSpPr>
        <p:spPr>
          <a:xfrm>
            <a:off x="6012160" y="2420888"/>
            <a:ext cx="2664296" cy="584775"/>
          </a:xfrm>
          <a:prstGeom prst="rect">
            <a:avLst/>
          </a:prstGeom>
          <a:noFill/>
        </p:spPr>
        <p:txBody>
          <a:bodyPr wrap="square" rtlCol="0">
            <a:spAutoFit/>
          </a:bodyPr>
          <a:lstStyle/>
          <a:p>
            <a:pPr algn="ctr"/>
            <a:r>
              <a:rPr lang="es-ES" sz="3200" b="1" dirty="0" smtClean="0">
                <a:solidFill>
                  <a:schemeClr val="accent1">
                    <a:lumMod val="75000"/>
                  </a:schemeClr>
                </a:solidFill>
              </a:rPr>
              <a:t>RSE</a:t>
            </a:r>
            <a:endParaRPr lang="es-ES" sz="3200" b="1" dirty="0">
              <a:solidFill>
                <a:schemeClr val="accent1">
                  <a:lumMod val="75000"/>
                </a:schemeClr>
              </a:solidFill>
            </a:endParaRPr>
          </a:p>
        </p:txBody>
      </p:sp>
      <p:pic>
        <p:nvPicPr>
          <p:cNvPr id="12296"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72089" y="836712"/>
            <a:ext cx="3475209" cy="1262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935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1000"/>
                                        <p:tgtEl>
                                          <p:spTgt spid="1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611560" y="1484784"/>
            <a:ext cx="9001000" cy="523220"/>
          </a:xfrm>
          <a:prstGeom prst="rect">
            <a:avLst/>
          </a:prstGeom>
          <a:noFill/>
        </p:spPr>
        <p:txBody>
          <a:bodyPr wrap="square" rtlCol="0">
            <a:spAutoFit/>
          </a:bodyPr>
          <a:lstStyle>
            <a:defPPr>
              <a:defRPr lang="es-ES"/>
            </a:defPPr>
            <a:lvl1pPr marL="285750" indent="-285750">
              <a:buBlip>
                <a:blip r:embed="rId2"/>
              </a:buBlip>
              <a:defRPr sz="2800">
                <a:solidFill>
                  <a:schemeClr val="bg2">
                    <a:lumMod val="90000"/>
                  </a:schemeClr>
                </a:solidFill>
                <a:latin typeface="Cambria" pitchFamily="18" charset="0"/>
                <a:cs typeface="Aharoni" pitchFamily="2" charset="-79"/>
              </a:defRPr>
            </a:lvl1pPr>
          </a:lstStyle>
          <a:p>
            <a:r>
              <a:rPr lang="es-ES" dirty="0">
                <a:solidFill>
                  <a:schemeClr val="bg1">
                    <a:lumMod val="95000"/>
                  </a:schemeClr>
                </a:solidFill>
              </a:rPr>
              <a:t>1. Metodología, </a:t>
            </a:r>
            <a:r>
              <a:rPr lang="es-ES" dirty="0" smtClean="0">
                <a:solidFill>
                  <a:schemeClr val="bg1">
                    <a:lumMod val="95000"/>
                  </a:schemeClr>
                </a:solidFill>
              </a:rPr>
              <a:t>alcance </a:t>
            </a:r>
            <a:r>
              <a:rPr lang="es-ES" dirty="0">
                <a:solidFill>
                  <a:schemeClr val="bg1">
                    <a:lumMod val="95000"/>
                  </a:schemeClr>
                </a:solidFill>
              </a:rPr>
              <a:t>y contexto</a:t>
            </a:r>
          </a:p>
        </p:txBody>
      </p:sp>
      <p:sp>
        <p:nvSpPr>
          <p:cNvPr id="7" name="6 CuadroTexto"/>
          <p:cNvSpPr txBox="1"/>
          <p:nvPr/>
        </p:nvSpPr>
        <p:spPr>
          <a:xfrm>
            <a:off x="611560" y="2524834"/>
            <a:ext cx="9001000" cy="523220"/>
          </a:xfrm>
          <a:prstGeom prst="rect">
            <a:avLst/>
          </a:prstGeom>
          <a:noFill/>
        </p:spPr>
        <p:txBody>
          <a:bodyPr wrap="square" rtlCol="0">
            <a:spAutoFit/>
          </a:bodyPr>
          <a:lstStyle>
            <a:defPPr>
              <a:defRPr lang="es-ES"/>
            </a:defPPr>
            <a:lvl1pPr marL="285750" indent="-285750">
              <a:buBlip>
                <a:blip r:embed="rId2"/>
              </a:buBlip>
              <a:defRPr sz="2800">
                <a:solidFill>
                  <a:schemeClr val="accent1">
                    <a:lumMod val="75000"/>
                  </a:schemeClr>
                </a:solidFill>
                <a:latin typeface="Cambria" pitchFamily="18" charset="0"/>
                <a:cs typeface="Aharoni" pitchFamily="2" charset="-79"/>
              </a:defRPr>
            </a:lvl1pPr>
          </a:lstStyle>
          <a:p>
            <a:r>
              <a:rPr lang="es-ES" dirty="0">
                <a:solidFill>
                  <a:schemeClr val="bg1">
                    <a:lumMod val="95000"/>
                  </a:schemeClr>
                </a:solidFill>
              </a:rPr>
              <a:t>2. La RSE en la empresa en España</a:t>
            </a:r>
          </a:p>
        </p:txBody>
      </p:sp>
      <p:sp>
        <p:nvSpPr>
          <p:cNvPr id="8" name="7 CuadroTexto"/>
          <p:cNvSpPr txBox="1"/>
          <p:nvPr/>
        </p:nvSpPr>
        <p:spPr>
          <a:xfrm>
            <a:off x="107504" y="3429000"/>
            <a:ext cx="9001000" cy="523220"/>
          </a:xfrm>
          <a:prstGeom prst="rect">
            <a:avLst/>
          </a:prstGeom>
          <a:noFill/>
        </p:spPr>
        <p:txBody>
          <a:bodyPr wrap="square" rtlCol="0">
            <a:spAutoFit/>
          </a:bodyPr>
          <a:lstStyle/>
          <a:p>
            <a:pPr marL="285750" indent="-285750">
              <a:buBlip>
                <a:blip r:embed="rId2"/>
              </a:buBlip>
            </a:pPr>
            <a:r>
              <a:rPr lang="es-ES" sz="2800" dirty="0">
                <a:solidFill>
                  <a:schemeClr val="accent1">
                    <a:lumMod val="75000"/>
                  </a:schemeClr>
                </a:solidFill>
                <a:latin typeface="Cambria" pitchFamily="18" charset="0"/>
                <a:cs typeface="Aharoni" pitchFamily="2" charset="-79"/>
              </a:rPr>
              <a:t>3. La RSE desde la perspectiva ciudadana</a:t>
            </a:r>
          </a:p>
        </p:txBody>
      </p:sp>
      <p:sp>
        <p:nvSpPr>
          <p:cNvPr id="9" name="8 CuadroTexto"/>
          <p:cNvSpPr txBox="1"/>
          <p:nvPr/>
        </p:nvSpPr>
        <p:spPr>
          <a:xfrm>
            <a:off x="611560" y="4489956"/>
            <a:ext cx="9001000" cy="523220"/>
          </a:xfrm>
          <a:prstGeom prst="rect">
            <a:avLst/>
          </a:prstGeom>
          <a:noFill/>
        </p:spPr>
        <p:txBody>
          <a:bodyPr wrap="square" rtlCol="0">
            <a:spAutoFit/>
          </a:bodyPr>
          <a:lstStyle/>
          <a:p>
            <a:pPr marL="285750" indent="-285750">
              <a:buBlip>
                <a:blip r:embed="rId2"/>
              </a:buBlip>
            </a:pPr>
            <a:r>
              <a:rPr lang="es-ES" sz="2800" dirty="0" smtClean="0">
                <a:solidFill>
                  <a:schemeClr val="bg1">
                    <a:lumMod val="95000"/>
                  </a:schemeClr>
                </a:solidFill>
                <a:latin typeface="Cambria" pitchFamily="18" charset="0"/>
                <a:cs typeface="Aharoni" pitchFamily="2" charset="-79"/>
              </a:rPr>
              <a:t>4. Conclusiones</a:t>
            </a:r>
            <a:endParaRPr lang="es-ES" sz="2800" dirty="0">
              <a:solidFill>
                <a:schemeClr val="bg1">
                  <a:lumMod val="95000"/>
                </a:schemeClr>
              </a:solidFill>
              <a:latin typeface="Cambria" pitchFamily="18" charset="0"/>
              <a:cs typeface="Aharoni" pitchFamily="2" charset="-79"/>
            </a:endParaRPr>
          </a:p>
        </p:txBody>
      </p:sp>
      <p:sp>
        <p:nvSpPr>
          <p:cNvPr id="10" name="9 CuadroTexto"/>
          <p:cNvSpPr txBox="1"/>
          <p:nvPr/>
        </p:nvSpPr>
        <p:spPr>
          <a:xfrm>
            <a:off x="-36512" y="169476"/>
            <a:ext cx="9001000" cy="523220"/>
          </a:xfrm>
          <a:prstGeom prst="rect">
            <a:avLst/>
          </a:prstGeom>
          <a:noFill/>
        </p:spPr>
        <p:txBody>
          <a:bodyPr wrap="square" rtlCol="0">
            <a:spAutoFit/>
          </a:bodyPr>
          <a:lstStyle/>
          <a:p>
            <a:pPr marL="285750" indent="-285750">
              <a:buBlip>
                <a:blip r:embed="rId2"/>
              </a:buBlip>
            </a:pPr>
            <a:r>
              <a:rPr lang="es-ES" sz="2800" dirty="0" smtClean="0">
                <a:latin typeface="Cambria" pitchFamily="18" charset="0"/>
                <a:cs typeface="Aharoni" pitchFamily="2" charset="-79"/>
              </a:rPr>
              <a:t>Agenda</a:t>
            </a:r>
            <a:endParaRPr lang="es-ES" sz="2800" dirty="0">
              <a:latin typeface="Cambria" pitchFamily="18" charset="0"/>
              <a:cs typeface="Aharoni" pitchFamily="2" charset="-79"/>
            </a:endParaRPr>
          </a:p>
        </p:txBody>
      </p:sp>
      <p:sp>
        <p:nvSpPr>
          <p:cNvPr id="11" name="10 CuadroTexto"/>
          <p:cNvSpPr txBox="1"/>
          <p:nvPr/>
        </p:nvSpPr>
        <p:spPr>
          <a:xfrm>
            <a:off x="6660232" y="2831445"/>
            <a:ext cx="3096344" cy="3477875"/>
          </a:xfrm>
          <a:prstGeom prst="rect">
            <a:avLst/>
          </a:prstGeom>
          <a:noFill/>
        </p:spPr>
        <p:txBody>
          <a:bodyPr wrap="square" rtlCol="0">
            <a:spAutoFit/>
          </a:bodyPr>
          <a:lstStyle>
            <a:defPPr>
              <a:defRPr lang="es-ES"/>
            </a:defPPr>
            <a:lvl1pPr marL="285750" indent="-285750">
              <a:buBlip>
                <a:blip r:embed="rId2"/>
              </a:buBlip>
              <a:defRPr sz="2800">
                <a:solidFill>
                  <a:schemeClr val="accent1">
                    <a:lumMod val="75000"/>
                  </a:schemeClr>
                </a:solidFill>
                <a:latin typeface="Cambria" pitchFamily="18" charset="0"/>
                <a:cs typeface="Aharoni" pitchFamily="2" charset="-79"/>
              </a:defRPr>
            </a:lvl1pPr>
          </a:lstStyle>
          <a:p>
            <a:pPr>
              <a:lnSpc>
                <a:spcPct val="200000"/>
              </a:lnSpc>
              <a:buBlip>
                <a:blip r:embed="rId3"/>
              </a:buBlip>
            </a:pPr>
            <a:r>
              <a:rPr lang="es-ES" sz="2200" dirty="0">
                <a:solidFill>
                  <a:schemeClr val="bg1">
                    <a:lumMod val="75000"/>
                  </a:schemeClr>
                </a:solidFill>
              </a:rPr>
              <a:t>Notoriedad </a:t>
            </a:r>
          </a:p>
          <a:p>
            <a:pPr>
              <a:lnSpc>
                <a:spcPct val="200000"/>
              </a:lnSpc>
              <a:buBlip>
                <a:blip r:embed="rId3"/>
              </a:buBlip>
            </a:pPr>
            <a:r>
              <a:rPr lang="es-ES" sz="2200" dirty="0"/>
              <a:t>Actitud</a:t>
            </a:r>
          </a:p>
          <a:p>
            <a:pPr>
              <a:lnSpc>
                <a:spcPct val="200000"/>
              </a:lnSpc>
              <a:buBlip>
                <a:blip r:embed="rId3"/>
              </a:buBlip>
            </a:pPr>
            <a:r>
              <a:rPr lang="es-ES" sz="2200" dirty="0" smtClean="0">
                <a:solidFill>
                  <a:schemeClr val="bg1">
                    <a:lumMod val="75000"/>
                  </a:schemeClr>
                </a:solidFill>
              </a:rPr>
              <a:t>Consumo</a:t>
            </a:r>
          </a:p>
          <a:p>
            <a:pPr>
              <a:lnSpc>
                <a:spcPct val="200000"/>
              </a:lnSpc>
              <a:buBlip>
                <a:blip r:embed="rId3"/>
              </a:buBlip>
            </a:pPr>
            <a:r>
              <a:rPr lang="es-ES" sz="2200" dirty="0" smtClean="0">
                <a:solidFill>
                  <a:schemeClr val="bg1">
                    <a:lumMod val="75000"/>
                  </a:schemeClr>
                </a:solidFill>
              </a:rPr>
              <a:t> Segmentación</a:t>
            </a:r>
            <a:endParaRPr lang="es-ES" sz="2200" dirty="0">
              <a:solidFill>
                <a:schemeClr val="bg1">
                  <a:lumMod val="75000"/>
                </a:schemeClr>
              </a:solidFill>
            </a:endParaRPr>
          </a:p>
          <a:p>
            <a:pPr marL="0" indent="0">
              <a:lnSpc>
                <a:spcPct val="200000"/>
              </a:lnSpc>
              <a:buNone/>
            </a:pPr>
            <a:endParaRPr lang="es-ES" sz="2200" dirty="0"/>
          </a:p>
        </p:txBody>
      </p:sp>
    </p:spTree>
    <p:extLst>
      <p:ext uri="{BB962C8B-B14F-4D97-AF65-F5344CB8AC3E}">
        <p14:creationId xmlns:p14="http://schemas.microsoft.com/office/powerpoint/2010/main" val="36758443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3563888" y="25460"/>
            <a:ext cx="9001000" cy="523220"/>
          </a:xfrm>
          <a:prstGeom prst="rect">
            <a:avLst/>
          </a:prstGeom>
          <a:noFill/>
        </p:spPr>
        <p:txBody>
          <a:bodyPr wrap="square" rtlCol="0">
            <a:spAutoFit/>
          </a:bodyPr>
          <a:lstStyle/>
          <a:p>
            <a:pPr marL="285750" indent="-285750">
              <a:buBlip>
                <a:blip r:embed="rId2"/>
              </a:buBlip>
            </a:pPr>
            <a:r>
              <a:rPr lang="es-ES" sz="2800" dirty="0" smtClean="0">
                <a:solidFill>
                  <a:schemeClr val="accent1">
                    <a:lumMod val="75000"/>
                  </a:schemeClr>
                </a:solidFill>
                <a:latin typeface="Cambria" pitchFamily="18" charset="0"/>
                <a:cs typeface="Aharoni" pitchFamily="2" charset="-79"/>
              </a:rPr>
              <a:t>Diagnóstico ciudadano</a:t>
            </a:r>
            <a:endParaRPr lang="es-ES" sz="2800" dirty="0">
              <a:solidFill>
                <a:schemeClr val="accent1">
                  <a:lumMod val="75000"/>
                </a:schemeClr>
              </a:solidFill>
              <a:latin typeface="Cambria" pitchFamily="18" charset="0"/>
              <a:cs typeface="Aharoni" pitchFamily="2" charset="-79"/>
            </a:endParaRPr>
          </a:p>
        </p:txBody>
      </p:sp>
      <p:pic>
        <p:nvPicPr>
          <p:cNvPr id="2" name="Picture 2" descr="C:\Users\Jaime\Documents\jaime\documentos jaime A\Jaime\entrada de proyectos\Proyectos IV\Estudio RSC\Informe 2010\graficos\Percepcion ciudadan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1007562"/>
            <a:ext cx="6300700" cy="4101358"/>
          </a:xfrm>
          <a:prstGeom prst="rect">
            <a:avLst/>
          </a:prstGeom>
          <a:noFill/>
          <a:extLst>
            <a:ext uri="{909E8E84-426E-40DD-AFC4-6F175D3DCCD1}">
              <a14:hiddenFill xmlns:a14="http://schemas.microsoft.com/office/drawing/2010/main">
                <a:solidFill>
                  <a:srgbClr val="FFFFFF"/>
                </a:solidFill>
              </a14:hiddenFill>
            </a:ext>
          </a:extLst>
        </p:spPr>
      </p:pic>
      <p:sp>
        <p:nvSpPr>
          <p:cNvPr id="10" name="9 CuadroTexto"/>
          <p:cNvSpPr txBox="1"/>
          <p:nvPr/>
        </p:nvSpPr>
        <p:spPr>
          <a:xfrm>
            <a:off x="971600" y="5435163"/>
            <a:ext cx="7265476" cy="830997"/>
          </a:xfrm>
          <a:prstGeom prst="rect">
            <a:avLst/>
          </a:prstGeom>
          <a:noFill/>
        </p:spPr>
        <p:txBody>
          <a:bodyPr wrap="square" rtlCol="0">
            <a:spAutoFit/>
          </a:bodyPr>
          <a:lstStyle>
            <a:defPPr>
              <a:defRPr lang="es-ES"/>
            </a:defPPr>
            <a:lvl1pPr marL="342900" indent="-342900">
              <a:buBlip>
                <a:blip r:embed="rId4"/>
              </a:buBlip>
              <a:defRPr sz="2400"/>
            </a:lvl1pPr>
          </a:lstStyle>
          <a:p>
            <a:pPr algn="ctr"/>
            <a:r>
              <a:rPr lang="es-ES" dirty="0" smtClean="0"/>
              <a:t>El ciudadano continua percibiendo mejoras en RSE a pesar de la crisis.</a:t>
            </a:r>
            <a:endParaRPr lang="es-ES" dirty="0"/>
          </a:p>
        </p:txBody>
      </p:sp>
    </p:spTree>
    <p:extLst>
      <p:ext uri="{BB962C8B-B14F-4D97-AF65-F5344CB8AC3E}">
        <p14:creationId xmlns:p14="http://schemas.microsoft.com/office/powerpoint/2010/main" val="9793667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611560" y="1484784"/>
            <a:ext cx="9001000" cy="523220"/>
          </a:xfrm>
          <a:prstGeom prst="rect">
            <a:avLst/>
          </a:prstGeom>
          <a:noFill/>
        </p:spPr>
        <p:txBody>
          <a:bodyPr wrap="square" rtlCol="0">
            <a:spAutoFit/>
          </a:bodyPr>
          <a:lstStyle/>
          <a:p>
            <a:pPr marL="285750" indent="-285750">
              <a:buBlip>
                <a:blip r:embed="rId2"/>
              </a:buBlip>
            </a:pPr>
            <a:r>
              <a:rPr lang="es-ES" sz="2800" dirty="0" smtClean="0">
                <a:solidFill>
                  <a:schemeClr val="accent1">
                    <a:lumMod val="75000"/>
                  </a:schemeClr>
                </a:solidFill>
                <a:latin typeface="Cambria" pitchFamily="18" charset="0"/>
                <a:cs typeface="Aharoni" pitchFamily="2" charset="-79"/>
              </a:rPr>
              <a:t>1. Metodología, alcance y contexto</a:t>
            </a:r>
            <a:endParaRPr lang="es-ES" sz="2800" dirty="0">
              <a:solidFill>
                <a:schemeClr val="accent1">
                  <a:lumMod val="75000"/>
                </a:schemeClr>
              </a:solidFill>
              <a:latin typeface="Cambria" pitchFamily="18" charset="0"/>
              <a:cs typeface="Aharoni" pitchFamily="2" charset="-79"/>
            </a:endParaRPr>
          </a:p>
        </p:txBody>
      </p:sp>
      <p:sp>
        <p:nvSpPr>
          <p:cNvPr id="7" name="6 CuadroTexto"/>
          <p:cNvSpPr txBox="1"/>
          <p:nvPr/>
        </p:nvSpPr>
        <p:spPr>
          <a:xfrm>
            <a:off x="611560" y="2524834"/>
            <a:ext cx="9001000" cy="523220"/>
          </a:xfrm>
          <a:prstGeom prst="rect">
            <a:avLst/>
          </a:prstGeom>
          <a:noFill/>
        </p:spPr>
        <p:txBody>
          <a:bodyPr wrap="square" rtlCol="0">
            <a:spAutoFit/>
          </a:bodyPr>
          <a:lstStyle/>
          <a:p>
            <a:pPr marL="285750" indent="-285750">
              <a:buBlip>
                <a:blip r:embed="rId2"/>
              </a:buBlip>
            </a:pPr>
            <a:r>
              <a:rPr lang="es-ES" sz="2800" dirty="0" smtClean="0">
                <a:solidFill>
                  <a:schemeClr val="bg2">
                    <a:lumMod val="90000"/>
                  </a:schemeClr>
                </a:solidFill>
                <a:latin typeface="Cambria" pitchFamily="18" charset="0"/>
                <a:cs typeface="Aharoni" pitchFamily="2" charset="-79"/>
              </a:rPr>
              <a:t>2. La RSE en la empresa en España</a:t>
            </a:r>
            <a:endParaRPr lang="es-ES" sz="2800" dirty="0">
              <a:solidFill>
                <a:schemeClr val="bg2">
                  <a:lumMod val="90000"/>
                </a:schemeClr>
              </a:solidFill>
              <a:latin typeface="Cambria" pitchFamily="18" charset="0"/>
              <a:cs typeface="Aharoni" pitchFamily="2" charset="-79"/>
            </a:endParaRPr>
          </a:p>
        </p:txBody>
      </p:sp>
      <p:sp>
        <p:nvSpPr>
          <p:cNvPr id="8" name="7 CuadroTexto"/>
          <p:cNvSpPr txBox="1"/>
          <p:nvPr/>
        </p:nvSpPr>
        <p:spPr>
          <a:xfrm>
            <a:off x="611560" y="3481844"/>
            <a:ext cx="9001000" cy="523220"/>
          </a:xfrm>
          <a:prstGeom prst="rect">
            <a:avLst/>
          </a:prstGeom>
          <a:noFill/>
        </p:spPr>
        <p:txBody>
          <a:bodyPr wrap="square" rtlCol="0">
            <a:spAutoFit/>
          </a:bodyPr>
          <a:lstStyle/>
          <a:p>
            <a:pPr marL="285750" indent="-285750">
              <a:buBlip>
                <a:blip r:embed="rId2"/>
              </a:buBlip>
            </a:pPr>
            <a:r>
              <a:rPr lang="es-ES" sz="2800" dirty="0" smtClean="0">
                <a:solidFill>
                  <a:schemeClr val="bg2">
                    <a:lumMod val="90000"/>
                  </a:schemeClr>
                </a:solidFill>
                <a:latin typeface="Cambria" pitchFamily="18" charset="0"/>
                <a:cs typeface="Aharoni" pitchFamily="2" charset="-79"/>
              </a:rPr>
              <a:t>3. La RSE desde la perspectiva ciudadana</a:t>
            </a:r>
            <a:endParaRPr lang="es-ES" sz="2800" dirty="0">
              <a:solidFill>
                <a:schemeClr val="bg2">
                  <a:lumMod val="90000"/>
                </a:schemeClr>
              </a:solidFill>
              <a:latin typeface="Cambria" pitchFamily="18" charset="0"/>
              <a:cs typeface="Aharoni" pitchFamily="2" charset="-79"/>
            </a:endParaRPr>
          </a:p>
        </p:txBody>
      </p:sp>
      <p:sp>
        <p:nvSpPr>
          <p:cNvPr id="9" name="8 CuadroTexto"/>
          <p:cNvSpPr txBox="1"/>
          <p:nvPr/>
        </p:nvSpPr>
        <p:spPr>
          <a:xfrm>
            <a:off x="611560" y="4489956"/>
            <a:ext cx="9001000" cy="523220"/>
          </a:xfrm>
          <a:prstGeom prst="rect">
            <a:avLst/>
          </a:prstGeom>
          <a:noFill/>
        </p:spPr>
        <p:txBody>
          <a:bodyPr wrap="square" rtlCol="0">
            <a:spAutoFit/>
          </a:bodyPr>
          <a:lstStyle/>
          <a:p>
            <a:pPr marL="285750" indent="-285750">
              <a:buBlip>
                <a:blip r:embed="rId2"/>
              </a:buBlip>
            </a:pPr>
            <a:r>
              <a:rPr lang="es-ES" sz="2800" dirty="0" smtClean="0">
                <a:solidFill>
                  <a:schemeClr val="bg2">
                    <a:lumMod val="90000"/>
                  </a:schemeClr>
                </a:solidFill>
                <a:latin typeface="Cambria" pitchFamily="18" charset="0"/>
                <a:cs typeface="Aharoni" pitchFamily="2" charset="-79"/>
              </a:rPr>
              <a:t>4. Conclusiones</a:t>
            </a:r>
            <a:endParaRPr lang="es-ES" sz="2800" dirty="0">
              <a:solidFill>
                <a:schemeClr val="bg2">
                  <a:lumMod val="90000"/>
                </a:schemeClr>
              </a:solidFill>
              <a:latin typeface="Cambria" pitchFamily="18" charset="0"/>
              <a:cs typeface="Aharoni" pitchFamily="2" charset="-79"/>
            </a:endParaRPr>
          </a:p>
        </p:txBody>
      </p:sp>
      <p:sp>
        <p:nvSpPr>
          <p:cNvPr id="10" name="9 CuadroTexto"/>
          <p:cNvSpPr txBox="1"/>
          <p:nvPr/>
        </p:nvSpPr>
        <p:spPr>
          <a:xfrm>
            <a:off x="-36512" y="169476"/>
            <a:ext cx="9001000" cy="523220"/>
          </a:xfrm>
          <a:prstGeom prst="rect">
            <a:avLst/>
          </a:prstGeom>
          <a:noFill/>
        </p:spPr>
        <p:txBody>
          <a:bodyPr wrap="square" rtlCol="0">
            <a:spAutoFit/>
          </a:bodyPr>
          <a:lstStyle/>
          <a:p>
            <a:pPr marL="285750" indent="-285750">
              <a:buBlip>
                <a:blip r:embed="rId2"/>
              </a:buBlip>
            </a:pPr>
            <a:r>
              <a:rPr lang="es-ES" sz="2800" dirty="0" smtClean="0">
                <a:latin typeface="Cambria" pitchFamily="18" charset="0"/>
                <a:cs typeface="Aharoni" pitchFamily="2" charset="-79"/>
              </a:rPr>
              <a:t>Agenda</a:t>
            </a:r>
            <a:endParaRPr lang="es-ES" sz="2800" dirty="0">
              <a:latin typeface="Cambria" pitchFamily="18" charset="0"/>
              <a:cs typeface="Aharoni" pitchFamily="2" charset="-79"/>
            </a:endParaRPr>
          </a:p>
        </p:txBody>
      </p:sp>
    </p:spTree>
    <p:extLst>
      <p:ext uri="{BB962C8B-B14F-4D97-AF65-F5344CB8AC3E}">
        <p14:creationId xmlns:p14="http://schemas.microsoft.com/office/powerpoint/2010/main" val="2029278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611560" y="1484784"/>
            <a:ext cx="9001000" cy="523220"/>
          </a:xfrm>
          <a:prstGeom prst="rect">
            <a:avLst/>
          </a:prstGeom>
          <a:noFill/>
        </p:spPr>
        <p:txBody>
          <a:bodyPr wrap="square" rtlCol="0">
            <a:spAutoFit/>
          </a:bodyPr>
          <a:lstStyle>
            <a:defPPr>
              <a:defRPr lang="es-ES"/>
            </a:defPPr>
            <a:lvl1pPr marL="285750" indent="-285750">
              <a:buBlip>
                <a:blip r:embed="rId2"/>
              </a:buBlip>
              <a:defRPr sz="2800">
                <a:solidFill>
                  <a:schemeClr val="bg2">
                    <a:lumMod val="90000"/>
                  </a:schemeClr>
                </a:solidFill>
                <a:latin typeface="Cambria" pitchFamily="18" charset="0"/>
                <a:cs typeface="Aharoni" pitchFamily="2" charset="-79"/>
              </a:defRPr>
            </a:lvl1pPr>
          </a:lstStyle>
          <a:p>
            <a:r>
              <a:rPr lang="es-ES" dirty="0">
                <a:solidFill>
                  <a:schemeClr val="bg1">
                    <a:lumMod val="95000"/>
                  </a:schemeClr>
                </a:solidFill>
              </a:rPr>
              <a:t>1. Metodología, </a:t>
            </a:r>
            <a:r>
              <a:rPr lang="es-ES" dirty="0" smtClean="0">
                <a:solidFill>
                  <a:schemeClr val="bg1">
                    <a:lumMod val="95000"/>
                  </a:schemeClr>
                </a:solidFill>
              </a:rPr>
              <a:t>alcance </a:t>
            </a:r>
            <a:r>
              <a:rPr lang="es-ES" dirty="0">
                <a:solidFill>
                  <a:schemeClr val="bg1">
                    <a:lumMod val="95000"/>
                  </a:schemeClr>
                </a:solidFill>
              </a:rPr>
              <a:t>y contexto</a:t>
            </a:r>
          </a:p>
        </p:txBody>
      </p:sp>
      <p:sp>
        <p:nvSpPr>
          <p:cNvPr id="7" name="6 CuadroTexto"/>
          <p:cNvSpPr txBox="1"/>
          <p:nvPr/>
        </p:nvSpPr>
        <p:spPr>
          <a:xfrm>
            <a:off x="611560" y="2524834"/>
            <a:ext cx="9001000" cy="523220"/>
          </a:xfrm>
          <a:prstGeom prst="rect">
            <a:avLst/>
          </a:prstGeom>
          <a:noFill/>
        </p:spPr>
        <p:txBody>
          <a:bodyPr wrap="square" rtlCol="0">
            <a:spAutoFit/>
          </a:bodyPr>
          <a:lstStyle>
            <a:defPPr>
              <a:defRPr lang="es-ES"/>
            </a:defPPr>
            <a:lvl1pPr marL="285750" indent="-285750">
              <a:buBlip>
                <a:blip r:embed="rId2"/>
              </a:buBlip>
              <a:defRPr sz="2800">
                <a:solidFill>
                  <a:schemeClr val="accent1">
                    <a:lumMod val="75000"/>
                  </a:schemeClr>
                </a:solidFill>
                <a:latin typeface="Cambria" pitchFamily="18" charset="0"/>
                <a:cs typeface="Aharoni" pitchFamily="2" charset="-79"/>
              </a:defRPr>
            </a:lvl1pPr>
          </a:lstStyle>
          <a:p>
            <a:r>
              <a:rPr lang="es-ES" dirty="0">
                <a:solidFill>
                  <a:schemeClr val="bg1">
                    <a:lumMod val="95000"/>
                  </a:schemeClr>
                </a:solidFill>
              </a:rPr>
              <a:t>2. La RSE en la empresa en España</a:t>
            </a:r>
          </a:p>
        </p:txBody>
      </p:sp>
      <p:sp>
        <p:nvSpPr>
          <p:cNvPr id="8" name="7 CuadroTexto"/>
          <p:cNvSpPr txBox="1"/>
          <p:nvPr/>
        </p:nvSpPr>
        <p:spPr>
          <a:xfrm>
            <a:off x="107504" y="3429000"/>
            <a:ext cx="9001000" cy="523220"/>
          </a:xfrm>
          <a:prstGeom prst="rect">
            <a:avLst/>
          </a:prstGeom>
          <a:noFill/>
        </p:spPr>
        <p:txBody>
          <a:bodyPr wrap="square" rtlCol="0">
            <a:spAutoFit/>
          </a:bodyPr>
          <a:lstStyle/>
          <a:p>
            <a:pPr marL="285750" indent="-285750">
              <a:buBlip>
                <a:blip r:embed="rId2"/>
              </a:buBlip>
            </a:pPr>
            <a:r>
              <a:rPr lang="es-ES" sz="2800" dirty="0">
                <a:solidFill>
                  <a:schemeClr val="accent1">
                    <a:lumMod val="75000"/>
                  </a:schemeClr>
                </a:solidFill>
                <a:latin typeface="Cambria" pitchFamily="18" charset="0"/>
                <a:cs typeface="Aharoni" pitchFamily="2" charset="-79"/>
              </a:rPr>
              <a:t>3. La RSE desde la perspectiva ciudadana</a:t>
            </a:r>
          </a:p>
        </p:txBody>
      </p:sp>
      <p:sp>
        <p:nvSpPr>
          <p:cNvPr id="9" name="8 CuadroTexto"/>
          <p:cNvSpPr txBox="1"/>
          <p:nvPr/>
        </p:nvSpPr>
        <p:spPr>
          <a:xfrm>
            <a:off x="611560" y="4489956"/>
            <a:ext cx="9001000" cy="523220"/>
          </a:xfrm>
          <a:prstGeom prst="rect">
            <a:avLst/>
          </a:prstGeom>
          <a:noFill/>
        </p:spPr>
        <p:txBody>
          <a:bodyPr wrap="square" rtlCol="0">
            <a:spAutoFit/>
          </a:bodyPr>
          <a:lstStyle/>
          <a:p>
            <a:pPr marL="285750" indent="-285750">
              <a:buBlip>
                <a:blip r:embed="rId2"/>
              </a:buBlip>
            </a:pPr>
            <a:r>
              <a:rPr lang="es-ES" sz="2800" dirty="0" smtClean="0">
                <a:solidFill>
                  <a:schemeClr val="bg1">
                    <a:lumMod val="95000"/>
                  </a:schemeClr>
                </a:solidFill>
                <a:latin typeface="Cambria" pitchFamily="18" charset="0"/>
                <a:cs typeface="Aharoni" pitchFamily="2" charset="-79"/>
              </a:rPr>
              <a:t>4. Conclusiones</a:t>
            </a:r>
            <a:endParaRPr lang="es-ES" sz="2800" dirty="0">
              <a:solidFill>
                <a:schemeClr val="bg1">
                  <a:lumMod val="95000"/>
                </a:schemeClr>
              </a:solidFill>
              <a:latin typeface="Cambria" pitchFamily="18" charset="0"/>
              <a:cs typeface="Aharoni" pitchFamily="2" charset="-79"/>
            </a:endParaRPr>
          </a:p>
        </p:txBody>
      </p:sp>
      <p:sp>
        <p:nvSpPr>
          <p:cNvPr id="10" name="9 CuadroTexto"/>
          <p:cNvSpPr txBox="1"/>
          <p:nvPr/>
        </p:nvSpPr>
        <p:spPr>
          <a:xfrm>
            <a:off x="-36512" y="169476"/>
            <a:ext cx="9001000" cy="523220"/>
          </a:xfrm>
          <a:prstGeom prst="rect">
            <a:avLst/>
          </a:prstGeom>
          <a:noFill/>
        </p:spPr>
        <p:txBody>
          <a:bodyPr wrap="square" rtlCol="0">
            <a:spAutoFit/>
          </a:bodyPr>
          <a:lstStyle/>
          <a:p>
            <a:pPr marL="285750" indent="-285750">
              <a:buBlip>
                <a:blip r:embed="rId2"/>
              </a:buBlip>
            </a:pPr>
            <a:r>
              <a:rPr lang="es-ES" sz="2800" dirty="0" smtClean="0">
                <a:latin typeface="Cambria" pitchFamily="18" charset="0"/>
                <a:cs typeface="Aharoni" pitchFamily="2" charset="-79"/>
              </a:rPr>
              <a:t>Agenda</a:t>
            </a:r>
            <a:endParaRPr lang="es-ES" sz="2800" dirty="0">
              <a:latin typeface="Cambria" pitchFamily="18" charset="0"/>
              <a:cs typeface="Aharoni" pitchFamily="2" charset="-79"/>
            </a:endParaRPr>
          </a:p>
        </p:txBody>
      </p:sp>
      <p:sp>
        <p:nvSpPr>
          <p:cNvPr id="11" name="10 CuadroTexto"/>
          <p:cNvSpPr txBox="1"/>
          <p:nvPr/>
        </p:nvSpPr>
        <p:spPr>
          <a:xfrm>
            <a:off x="6660232" y="2831445"/>
            <a:ext cx="3096344" cy="3477875"/>
          </a:xfrm>
          <a:prstGeom prst="rect">
            <a:avLst/>
          </a:prstGeom>
          <a:noFill/>
        </p:spPr>
        <p:txBody>
          <a:bodyPr wrap="square" rtlCol="0">
            <a:spAutoFit/>
          </a:bodyPr>
          <a:lstStyle>
            <a:defPPr>
              <a:defRPr lang="es-ES"/>
            </a:defPPr>
            <a:lvl1pPr marL="285750" indent="-285750">
              <a:buBlip>
                <a:blip r:embed="rId2"/>
              </a:buBlip>
              <a:defRPr sz="2800">
                <a:solidFill>
                  <a:schemeClr val="accent1">
                    <a:lumMod val="75000"/>
                  </a:schemeClr>
                </a:solidFill>
                <a:latin typeface="Cambria" pitchFamily="18" charset="0"/>
                <a:cs typeface="Aharoni" pitchFamily="2" charset="-79"/>
              </a:defRPr>
            </a:lvl1pPr>
          </a:lstStyle>
          <a:p>
            <a:pPr>
              <a:lnSpc>
                <a:spcPct val="200000"/>
              </a:lnSpc>
              <a:buBlip>
                <a:blip r:embed="rId3"/>
              </a:buBlip>
            </a:pPr>
            <a:r>
              <a:rPr lang="es-ES" sz="2200" dirty="0">
                <a:solidFill>
                  <a:schemeClr val="bg1">
                    <a:lumMod val="75000"/>
                  </a:schemeClr>
                </a:solidFill>
              </a:rPr>
              <a:t>Notoriedad </a:t>
            </a:r>
          </a:p>
          <a:p>
            <a:pPr>
              <a:lnSpc>
                <a:spcPct val="200000"/>
              </a:lnSpc>
              <a:buBlip>
                <a:blip r:embed="rId3"/>
              </a:buBlip>
            </a:pPr>
            <a:r>
              <a:rPr lang="es-ES" sz="2200" dirty="0">
                <a:solidFill>
                  <a:schemeClr val="bg1">
                    <a:lumMod val="75000"/>
                  </a:schemeClr>
                </a:solidFill>
              </a:rPr>
              <a:t>Actitud</a:t>
            </a:r>
          </a:p>
          <a:p>
            <a:pPr>
              <a:lnSpc>
                <a:spcPct val="200000"/>
              </a:lnSpc>
              <a:buBlip>
                <a:blip r:embed="rId3"/>
              </a:buBlip>
            </a:pPr>
            <a:r>
              <a:rPr lang="es-ES" sz="2200" dirty="0"/>
              <a:t>Consumo </a:t>
            </a:r>
            <a:endParaRPr lang="es-ES" sz="2200" dirty="0" smtClean="0"/>
          </a:p>
          <a:p>
            <a:pPr>
              <a:lnSpc>
                <a:spcPct val="200000"/>
              </a:lnSpc>
              <a:buBlip>
                <a:blip r:embed="rId3"/>
              </a:buBlip>
            </a:pPr>
            <a:r>
              <a:rPr lang="es-ES" sz="2200" dirty="0" smtClean="0">
                <a:solidFill>
                  <a:schemeClr val="bg1">
                    <a:lumMod val="75000"/>
                  </a:schemeClr>
                </a:solidFill>
              </a:rPr>
              <a:t>Segmentación</a:t>
            </a:r>
            <a:endParaRPr lang="es-ES" sz="2200" dirty="0">
              <a:solidFill>
                <a:schemeClr val="bg1">
                  <a:lumMod val="75000"/>
                </a:schemeClr>
              </a:solidFill>
            </a:endParaRPr>
          </a:p>
          <a:p>
            <a:pPr marL="0" indent="0">
              <a:lnSpc>
                <a:spcPct val="200000"/>
              </a:lnSpc>
              <a:buNone/>
            </a:pPr>
            <a:endParaRPr lang="es-ES" sz="2200" dirty="0"/>
          </a:p>
        </p:txBody>
      </p:sp>
    </p:spTree>
    <p:extLst>
      <p:ext uri="{BB962C8B-B14F-4D97-AF65-F5344CB8AC3E}">
        <p14:creationId xmlns:p14="http://schemas.microsoft.com/office/powerpoint/2010/main" val="33747636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36512" y="2852936"/>
            <a:ext cx="9180512" cy="4005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dirty="0" smtClean="0"/>
              <a:t>Empresas</a:t>
            </a:r>
            <a:endParaRPr lang="es-ES" dirty="0"/>
          </a:p>
        </p:txBody>
      </p:sp>
      <p:pic>
        <p:nvPicPr>
          <p:cNvPr id="15362" name="Picture 2" descr="C:\Users\Jaime\Documents\jaime\documentos jaime A\Jaime\entrada de proyectos\Proyectos IV\Estudio RSC\Informe 2010\graficos\fetiche_consumo S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27309"/>
            <a:ext cx="6948264" cy="6502013"/>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p:nvPr/>
        </p:nvSpPr>
        <p:spPr>
          <a:xfrm>
            <a:off x="-36512" y="-72008"/>
            <a:ext cx="2232248" cy="388843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s-ES" sz="2400" dirty="0"/>
          </a:p>
        </p:txBody>
      </p:sp>
      <p:sp>
        <p:nvSpPr>
          <p:cNvPr id="8" name="7 Rectángulo"/>
          <p:cNvSpPr/>
          <p:nvPr/>
        </p:nvSpPr>
        <p:spPr>
          <a:xfrm>
            <a:off x="-36512" y="3816424"/>
            <a:ext cx="2232248" cy="306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s-ES" sz="2400" dirty="0"/>
          </a:p>
        </p:txBody>
      </p:sp>
      <p:sp>
        <p:nvSpPr>
          <p:cNvPr id="2" name="1 CuadroTexto"/>
          <p:cNvSpPr txBox="1"/>
          <p:nvPr/>
        </p:nvSpPr>
        <p:spPr>
          <a:xfrm>
            <a:off x="35496" y="548680"/>
            <a:ext cx="2160240" cy="1569660"/>
          </a:xfrm>
          <a:prstGeom prst="rect">
            <a:avLst/>
          </a:prstGeom>
          <a:noFill/>
        </p:spPr>
        <p:txBody>
          <a:bodyPr wrap="square" rtlCol="0">
            <a:spAutoFit/>
          </a:bodyPr>
          <a:lstStyle/>
          <a:p>
            <a:r>
              <a:rPr lang="es-ES" sz="2400" dirty="0" smtClean="0">
                <a:solidFill>
                  <a:schemeClr val="bg1"/>
                </a:solidFill>
              </a:rPr>
              <a:t>La discriminación negativa se consolida</a:t>
            </a:r>
            <a:endParaRPr lang="es-ES" sz="2400" dirty="0">
              <a:solidFill>
                <a:schemeClr val="bg1"/>
              </a:solidFill>
            </a:endParaRPr>
          </a:p>
        </p:txBody>
      </p:sp>
      <p:sp>
        <p:nvSpPr>
          <p:cNvPr id="10" name="9 CuadroTexto"/>
          <p:cNvSpPr txBox="1"/>
          <p:nvPr/>
        </p:nvSpPr>
        <p:spPr>
          <a:xfrm>
            <a:off x="35496" y="4019580"/>
            <a:ext cx="2160240" cy="1569660"/>
          </a:xfrm>
          <a:prstGeom prst="rect">
            <a:avLst/>
          </a:prstGeom>
          <a:noFill/>
        </p:spPr>
        <p:txBody>
          <a:bodyPr wrap="square" rtlCol="0">
            <a:spAutoFit/>
          </a:bodyPr>
          <a:lstStyle/>
          <a:p>
            <a:r>
              <a:rPr lang="es-ES" sz="2400" dirty="0" smtClean="0">
                <a:solidFill>
                  <a:schemeClr val="bg1"/>
                </a:solidFill>
              </a:rPr>
              <a:t>La positiva, afectada por la crisis de consumo</a:t>
            </a:r>
            <a:endParaRPr lang="es-ES" sz="2400" dirty="0">
              <a:solidFill>
                <a:schemeClr val="bg1"/>
              </a:solidFill>
            </a:endParaRPr>
          </a:p>
        </p:txBody>
      </p:sp>
    </p:spTree>
    <p:extLst>
      <p:ext uri="{BB962C8B-B14F-4D97-AF65-F5344CB8AC3E}">
        <p14:creationId xmlns:p14="http://schemas.microsoft.com/office/powerpoint/2010/main" val="5378776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611560" y="1484784"/>
            <a:ext cx="9001000" cy="523220"/>
          </a:xfrm>
          <a:prstGeom prst="rect">
            <a:avLst/>
          </a:prstGeom>
          <a:noFill/>
        </p:spPr>
        <p:txBody>
          <a:bodyPr wrap="square" rtlCol="0">
            <a:spAutoFit/>
          </a:bodyPr>
          <a:lstStyle>
            <a:defPPr>
              <a:defRPr lang="es-ES"/>
            </a:defPPr>
            <a:lvl1pPr marL="285750" indent="-285750">
              <a:buBlip>
                <a:blip r:embed="rId2"/>
              </a:buBlip>
              <a:defRPr sz="2800">
                <a:solidFill>
                  <a:schemeClr val="bg2">
                    <a:lumMod val="90000"/>
                  </a:schemeClr>
                </a:solidFill>
                <a:latin typeface="Cambria" pitchFamily="18" charset="0"/>
                <a:cs typeface="Aharoni" pitchFamily="2" charset="-79"/>
              </a:defRPr>
            </a:lvl1pPr>
          </a:lstStyle>
          <a:p>
            <a:r>
              <a:rPr lang="es-ES" dirty="0">
                <a:solidFill>
                  <a:schemeClr val="bg1">
                    <a:lumMod val="95000"/>
                  </a:schemeClr>
                </a:solidFill>
              </a:rPr>
              <a:t>1. Metodología, </a:t>
            </a:r>
            <a:r>
              <a:rPr lang="es-ES" dirty="0" smtClean="0">
                <a:solidFill>
                  <a:schemeClr val="bg1">
                    <a:lumMod val="95000"/>
                  </a:schemeClr>
                </a:solidFill>
              </a:rPr>
              <a:t>alcance </a:t>
            </a:r>
            <a:r>
              <a:rPr lang="es-ES" dirty="0">
                <a:solidFill>
                  <a:schemeClr val="bg1">
                    <a:lumMod val="95000"/>
                  </a:schemeClr>
                </a:solidFill>
              </a:rPr>
              <a:t>y contexto</a:t>
            </a:r>
          </a:p>
        </p:txBody>
      </p:sp>
      <p:sp>
        <p:nvSpPr>
          <p:cNvPr id="7" name="6 CuadroTexto"/>
          <p:cNvSpPr txBox="1"/>
          <p:nvPr/>
        </p:nvSpPr>
        <p:spPr>
          <a:xfrm>
            <a:off x="611560" y="2524834"/>
            <a:ext cx="9001000" cy="523220"/>
          </a:xfrm>
          <a:prstGeom prst="rect">
            <a:avLst/>
          </a:prstGeom>
          <a:noFill/>
        </p:spPr>
        <p:txBody>
          <a:bodyPr wrap="square" rtlCol="0">
            <a:spAutoFit/>
          </a:bodyPr>
          <a:lstStyle>
            <a:defPPr>
              <a:defRPr lang="es-ES"/>
            </a:defPPr>
            <a:lvl1pPr marL="285750" indent="-285750">
              <a:buBlip>
                <a:blip r:embed="rId2"/>
              </a:buBlip>
              <a:defRPr sz="2800">
                <a:solidFill>
                  <a:schemeClr val="accent1">
                    <a:lumMod val="75000"/>
                  </a:schemeClr>
                </a:solidFill>
                <a:latin typeface="Cambria" pitchFamily="18" charset="0"/>
                <a:cs typeface="Aharoni" pitchFamily="2" charset="-79"/>
              </a:defRPr>
            </a:lvl1pPr>
          </a:lstStyle>
          <a:p>
            <a:r>
              <a:rPr lang="es-ES" dirty="0">
                <a:solidFill>
                  <a:schemeClr val="bg1">
                    <a:lumMod val="95000"/>
                  </a:schemeClr>
                </a:solidFill>
              </a:rPr>
              <a:t>2. La RSE en la empresa en España</a:t>
            </a:r>
          </a:p>
        </p:txBody>
      </p:sp>
      <p:sp>
        <p:nvSpPr>
          <p:cNvPr id="8" name="7 CuadroTexto"/>
          <p:cNvSpPr txBox="1"/>
          <p:nvPr/>
        </p:nvSpPr>
        <p:spPr>
          <a:xfrm>
            <a:off x="107504" y="3429000"/>
            <a:ext cx="9001000" cy="523220"/>
          </a:xfrm>
          <a:prstGeom prst="rect">
            <a:avLst/>
          </a:prstGeom>
          <a:noFill/>
        </p:spPr>
        <p:txBody>
          <a:bodyPr wrap="square" rtlCol="0">
            <a:spAutoFit/>
          </a:bodyPr>
          <a:lstStyle/>
          <a:p>
            <a:pPr marL="285750" indent="-285750">
              <a:buBlip>
                <a:blip r:embed="rId2"/>
              </a:buBlip>
            </a:pPr>
            <a:r>
              <a:rPr lang="es-ES" sz="2800" dirty="0">
                <a:solidFill>
                  <a:schemeClr val="accent1">
                    <a:lumMod val="75000"/>
                  </a:schemeClr>
                </a:solidFill>
                <a:latin typeface="Cambria" pitchFamily="18" charset="0"/>
                <a:cs typeface="Aharoni" pitchFamily="2" charset="-79"/>
              </a:rPr>
              <a:t>3. La RSE desde la perspectiva ciudadana</a:t>
            </a:r>
          </a:p>
        </p:txBody>
      </p:sp>
      <p:sp>
        <p:nvSpPr>
          <p:cNvPr id="9" name="8 CuadroTexto"/>
          <p:cNvSpPr txBox="1"/>
          <p:nvPr/>
        </p:nvSpPr>
        <p:spPr>
          <a:xfrm>
            <a:off x="611560" y="4489956"/>
            <a:ext cx="9001000" cy="523220"/>
          </a:xfrm>
          <a:prstGeom prst="rect">
            <a:avLst/>
          </a:prstGeom>
          <a:noFill/>
        </p:spPr>
        <p:txBody>
          <a:bodyPr wrap="square" rtlCol="0">
            <a:spAutoFit/>
          </a:bodyPr>
          <a:lstStyle/>
          <a:p>
            <a:pPr marL="285750" indent="-285750">
              <a:buBlip>
                <a:blip r:embed="rId2"/>
              </a:buBlip>
            </a:pPr>
            <a:r>
              <a:rPr lang="es-ES" sz="2800" dirty="0" smtClean="0">
                <a:solidFill>
                  <a:schemeClr val="bg1">
                    <a:lumMod val="95000"/>
                  </a:schemeClr>
                </a:solidFill>
                <a:latin typeface="Cambria" pitchFamily="18" charset="0"/>
                <a:cs typeface="Aharoni" pitchFamily="2" charset="-79"/>
              </a:rPr>
              <a:t>4. Conclusiones</a:t>
            </a:r>
            <a:endParaRPr lang="es-ES" sz="2800" dirty="0">
              <a:solidFill>
                <a:schemeClr val="bg1">
                  <a:lumMod val="95000"/>
                </a:schemeClr>
              </a:solidFill>
              <a:latin typeface="Cambria" pitchFamily="18" charset="0"/>
              <a:cs typeface="Aharoni" pitchFamily="2" charset="-79"/>
            </a:endParaRPr>
          </a:p>
        </p:txBody>
      </p:sp>
      <p:sp>
        <p:nvSpPr>
          <p:cNvPr id="10" name="9 CuadroTexto"/>
          <p:cNvSpPr txBox="1"/>
          <p:nvPr/>
        </p:nvSpPr>
        <p:spPr>
          <a:xfrm>
            <a:off x="-36512" y="169476"/>
            <a:ext cx="9001000" cy="523220"/>
          </a:xfrm>
          <a:prstGeom prst="rect">
            <a:avLst/>
          </a:prstGeom>
          <a:noFill/>
        </p:spPr>
        <p:txBody>
          <a:bodyPr wrap="square" rtlCol="0">
            <a:spAutoFit/>
          </a:bodyPr>
          <a:lstStyle/>
          <a:p>
            <a:pPr marL="285750" indent="-285750">
              <a:buBlip>
                <a:blip r:embed="rId2"/>
              </a:buBlip>
            </a:pPr>
            <a:r>
              <a:rPr lang="es-ES" sz="2800" dirty="0" smtClean="0">
                <a:latin typeface="Cambria" pitchFamily="18" charset="0"/>
                <a:cs typeface="Aharoni" pitchFamily="2" charset="-79"/>
              </a:rPr>
              <a:t>Agenda</a:t>
            </a:r>
            <a:endParaRPr lang="es-ES" sz="2800" dirty="0">
              <a:latin typeface="Cambria" pitchFamily="18" charset="0"/>
              <a:cs typeface="Aharoni" pitchFamily="2" charset="-79"/>
            </a:endParaRPr>
          </a:p>
        </p:txBody>
      </p:sp>
      <p:sp>
        <p:nvSpPr>
          <p:cNvPr id="11" name="10 CuadroTexto"/>
          <p:cNvSpPr txBox="1"/>
          <p:nvPr/>
        </p:nvSpPr>
        <p:spPr>
          <a:xfrm>
            <a:off x="6660232" y="2831445"/>
            <a:ext cx="3096344" cy="3477875"/>
          </a:xfrm>
          <a:prstGeom prst="rect">
            <a:avLst/>
          </a:prstGeom>
          <a:noFill/>
        </p:spPr>
        <p:txBody>
          <a:bodyPr wrap="square" rtlCol="0">
            <a:spAutoFit/>
          </a:bodyPr>
          <a:lstStyle>
            <a:defPPr>
              <a:defRPr lang="es-ES"/>
            </a:defPPr>
            <a:lvl1pPr marL="285750" indent="-285750">
              <a:buBlip>
                <a:blip r:embed="rId2"/>
              </a:buBlip>
              <a:defRPr sz="2800">
                <a:solidFill>
                  <a:schemeClr val="accent1">
                    <a:lumMod val="75000"/>
                  </a:schemeClr>
                </a:solidFill>
                <a:latin typeface="Cambria" pitchFamily="18" charset="0"/>
                <a:cs typeface="Aharoni" pitchFamily="2" charset="-79"/>
              </a:defRPr>
            </a:lvl1pPr>
          </a:lstStyle>
          <a:p>
            <a:pPr>
              <a:lnSpc>
                <a:spcPct val="200000"/>
              </a:lnSpc>
              <a:buBlip>
                <a:blip r:embed="rId3"/>
              </a:buBlip>
            </a:pPr>
            <a:r>
              <a:rPr lang="es-ES" sz="2200" dirty="0">
                <a:solidFill>
                  <a:schemeClr val="bg1">
                    <a:lumMod val="75000"/>
                  </a:schemeClr>
                </a:solidFill>
              </a:rPr>
              <a:t>Notoriedad </a:t>
            </a:r>
          </a:p>
          <a:p>
            <a:pPr>
              <a:lnSpc>
                <a:spcPct val="200000"/>
              </a:lnSpc>
              <a:buBlip>
                <a:blip r:embed="rId3"/>
              </a:buBlip>
            </a:pPr>
            <a:r>
              <a:rPr lang="es-ES" sz="2200" dirty="0">
                <a:solidFill>
                  <a:schemeClr val="bg1">
                    <a:lumMod val="75000"/>
                  </a:schemeClr>
                </a:solidFill>
              </a:rPr>
              <a:t>Actitud</a:t>
            </a:r>
          </a:p>
          <a:p>
            <a:pPr>
              <a:lnSpc>
                <a:spcPct val="200000"/>
              </a:lnSpc>
              <a:buBlip>
                <a:blip r:embed="rId3"/>
              </a:buBlip>
            </a:pPr>
            <a:r>
              <a:rPr lang="es-ES" sz="2200" dirty="0">
                <a:solidFill>
                  <a:schemeClr val="bg1">
                    <a:lumMod val="75000"/>
                  </a:schemeClr>
                </a:solidFill>
              </a:rPr>
              <a:t>Consumo</a:t>
            </a:r>
            <a:r>
              <a:rPr lang="es-ES" sz="2200" dirty="0"/>
              <a:t> </a:t>
            </a:r>
            <a:endParaRPr lang="es-ES" sz="2200" dirty="0" smtClean="0"/>
          </a:p>
          <a:p>
            <a:pPr>
              <a:lnSpc>
                <a:spcPct val="200000"/>
              </a:lnSpc>
              <a:buBlip>
                <a:blip r:embed="rId3"/>
              </a:buBlip>
            </a:pPr>
            <a:r>
              <a:rPr lang="es-ES" sz="2200" dirty="0" smtClean="0"/>
              <a:t>Segmentación</a:t>
            </a:r>
            <a:endParaRPr lang="es-ES" sz="2200" dirty="0"/>
          </a:p>
          <a:p>
            <a:pPr marL="0" indent="0">
              <a:lnSpc>
                <a:spcPct val="200000"/>
              </a:lnSpc>
              <a:buNone/>
            </a:pPr>
            <a:endParaRPr lang="es-ES" sz="2200" dirty="0"/>
          </a:p>
        </p:txBody>
      </p:sp>
    </p:spTree>
    <p:extLst>
      <p:ext uri="{BB962C8B-B14F-4D97-AF65-F5344CB8AC3E}">
        <p14:creationId xmlns:p14="http://schemas.microsoft.com/office/powerpoint/2010/main" val="35392421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3275856" y="25460"/>
            <a:ext cx="9001000" cy="523220"/>
          </a:xfrm>
          <a:prstGeom prst="rect">
            <a:avLst/>
          </a:prstGeom>
          <a:noFill/>
        </p:spPr>
        <p:txBody>
          <a:bodyPr wrap="square" rtlCol="0">
            <a:spAutoFit/>
          </a:bodyPr>
          <a:lstStyle/>
          <a:p>
            <a:pPr marL="285750" indent="-285750">
              <a:buBlip>
                <a:blip r:embed="rId2"/>
              </a:buBlip>
            </a:pPr>
            <a:r>
              <a:rPr lang="es-ES" sz="2800" dirty="0" smtClean="0">
                <a:solidFill>
                  <a:schemeClr val="accent1">
                    <a:lumMod val="75000"/>
                  </a:schemeClr>
                </a:solidFill>
                <a:latin typeface="Cambria" pitchFamily="18" charset="0"/>
                <a:cs typeface="Aharoni" pitchFamily="2" charset="-79"/>
              </a:rPr>
              <a:t>Segmentación de ciudadanos</a:t>
            </a:r>
            <a:endParaRPr lang="es-ES" sz="2800" dirty="0">
              <a:solidFill>
                <a:schemeClr val="accent1">
                  <a:lumMod val="75000"/>
                </a:schemeClr>
              </a:solidFill>
              <a:latin typeface="Cambria" pitchFamily="18" charset="0"/>
              <a:cs typeface="Aharoni" pitchFamily="2" charset="-79"/>
            </a:endParaRP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743260"/>
            <a:ext cx="8640960" cy="3485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32932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628800"/>
            <a:ext cx="3503831" cy="3489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1595983"/>
            <a:ext cx="5153025" cy="370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redondeado"/>
          <p:cNvSpPr/>
          <p:nvPr/>
        </p:nvSpPr>
        <p:spPr>
          <a:xfrm>
            <a:off x="3851920" y="2636912"/>
            <a:ext cx="576064" cy="288032"/>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latin typeface="Calibri"/>
                <a:cs typeface="Calibri"/>
              </a:rPr>
              <a:t>Ø</a:t>
            </a:r>
            <a:endParaRPr lang="es-ES" dirty="0"/>
          </a:p>
        </p:txBody>
      </p:sp>
      <p:sp>
        <p:nvSpPr>
          <p:cNvPr id="8" name="7 Rectángulo redondeado"/>
          <p:cNvSpPr/>
          <p:nvPr/>
        </p:nvSpPr>
        <p:spPr>
          <a:xfrm>
            <a:off x="3851920" y="3429000"/>
            <a:ext cx="576064" cy="288032"/>
          </a:xfrm>
          <a:prstGeom prst="roundRect">
            <a:avLst/>
          </a:prstGeom>
          <a:solidFill>
            <a:srgbClr val="82A5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latin typeface="Arial"/>
                <a:cs typeface="Arial"/>
              </a:rPr>
              <a:t>▲</a:t>
            </a:r>
            <a:endParaRPr lang="es-ES" dirty="0"/>
          </a:p>
        </p:txBody>
      </p:sp>
      <p:sp>
        <p:nvSpPr>
          <p:cNvPr id="11" name="10 CuadroTexto"/>
          <p:cNvSpPr txBox="1"/>
          <p:nvPr/>
        </p:nvSpPr>
        <p:spPr>
          <a:xfrm>
            <a:off x="3275856" y="25460"/>
            <a:ext cx="9001000" cy="523220"/>
          </a:xfrm>
          <a:prstGeom prst="rect">
            <a:avLst/>
          </a:prstGeom>
          <a:noFill/>
        </p:spPr>
        <p:txBody>
          <a:bodyPr wrap="square" rtlCol="0">
            <a:spAutoFit/>
          </a:bodyPr>
          <a:lstStyle/>
          <a:p>
            <a:pPr marL="285750" indent="-285750">
              <a:buBlip>
                <a:blip r:embed="rId4"/>
              </a:buBlip>
            </a:pPr>
            <a:r>
              <a:rPr lang="es-ES" sz="2800" dirty="0" smtClean="0">
                <a:solidFill>
                  <a:schemeClr val="accent1">
                    <a:lumMod val="75000"/>
                  </a:schemeClr>
                </a:solidFill>
                <a:latin typeface="Cambria" pitchFamily="18" charset="0"/>
                <a:cs typeface="Aharoni" pitchFamily="2" charset="-79"/>
              </a:rPr>
              <a:t>Segmentación de ciudadanos</a:t>
            </a:r>
            <a:endParaRPr lang="es-ES" sz="2800" dirty="0">
              <a:solidFill>
                <a:schemeClr val="accent1">
                  <a:lumMod val="75000"/>
                </a:schemeClr>
              </a:solidFill>
              <a:latin typeface="Cambria" pitchFamily="18" charset="0"/>
              <a:cs typeface="Aharoni" pitchFamily="2" charset="-79"/>
            </a:endParaRPr>
          </a:p>
        </p:txBody>
      </p:sp>
      <p:sp>
        <p:nvSpPr>
          <p:cNvPr id="12" name="11 Rectángulo redondeado"/>
          <p:cNvSpPr/>
          <p:nvPr/>
        </p:nvSpPr>
        <p:spPr>
          <a:xfrm>
            <a:off x="3851920" y="2996952"/>
            <a:ext cx="576064" cy="288032"/>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latin typeface="Calibri"/>
                <a:cs typeface="Calibri"/>
              </a:rPr>
              <a:t>Ø</a:t>
            </a:r>
            <a:endParaRPr lang="es-ES" dirty="0"/>
          </a:p>
        </p:txBody>
      </p:sp>
      <p:sp>
        <p:nvSpPr>
          <p:cNvPr id="13" name="12 Rectángulo redondeado"/>
          <p:cNvSpPr/>
          <p:nvPr/>
        </p:nvSpPr>
        <p:spPr>
          <a:xfrm>
            <a:off x="3851920" y="4581128"/>
            <a:ext cx="576064" cy="288032"/>
          </a:xfrm>
          <a:prstGeom prst="roundRect">
            <a:avLst/>
          </a:prstGeom>
          <a:solidFill>
            <a:srgbClr val="82A5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latin typeface="Arial"/>
                <a:cs typeface="Arial"/>
              </a:rPr>
              <a:t>▲</a:t>
            </a:r>
            <a:endParaRPr lang="es-ES" dirty="0"/>
          </a:p>
        </p:txBody>
      </p:sp>
      <p:sp>
        <p:nvSpPr>
          <p:cNvPr id="14" name="13 Rectángulo redondeado"/>
          <p:cNvSpPr/>
          <p:nvPr/>
        </p:nvSpPr>
        <p:spPr>
          <a:xfrm>
            <a:off x="3851920" y="4077072"/>
            <a:ext cx="576064" cy="288032"/>
          </a:xfrm>
          <a:prstGeom prst="roundRect">
            <a:avLst/>
          </a:prstGeom>
          <a:solidFill>
            <a:srgbClr val="82A5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latin typeface="Arial"/>
                <a:cs typeface="Arial"/>
              </a:rPr>
              <a:t>▲</a:t>
            </a:r>
            <a:endParaRPr lang="es-ES" dirty="0"/>
          </a:p>
        </p:txBody>
      </p:sp>
    </p:spTree>
    <p:extLst>
      <p:ext uri="{BB962C8B-B14F-4D97-AF65-F5344CB8AC3E}">
        <p14:creationId xmlns:p14="http://schemas.microsoft.com/office/powerpoint/2010/main" val="21808026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611560" y="1484784"/>
            <a:ext cx="9001000" cy="523220"/>
          </a:xfrm>
          <a:prstGeom prst="rect">
            <a:avLst/>
          </a:prstGeom>
          <a:noFill/>
        </p:spPr>
        <p:txBody>
          <a:bodyPr wrap="square" rtlCol="0">
            <a:spAutoFit/>
          </a:bodyPr>
          <a:lstStyle/>
          <a:p>
            <a:pPr marL="285750" indent="-285750">
              <a:buBlip>
                <a:blip r:embed="rId2"/>
              </a:buBlip>
            </a:pPr>
            <a:r>
              <a:rPr lang="es-ES" sz="2800" dirty="0">
                <a:solidFill>
                  <a:schemeClr val="bg2">
                    <a:lumMod val="90000"/>
                  </a:schemeClr>
                </a:solidFill>
                <a:latin typeface="Cambria" pitchFamily="18" charset="0"/>
                <a:cs typeface="Aharoni" pitchFamily="2" charset="-79"/>
              </a:rPr>
              <a:t>1. Metodología, </a:t>
            </a:r>
            <a:r>
              <a:rPr lang="es-ES" sz="2800" dirty="0" smtClean="0">
                <a:solidFill>
                  <a:schemeClr val="bg2">
                    <a:lumMod val="90000"/>
                  </a:schemeClr>
                </a:solidFill>
                <a:latin typeface="Cambria" pitchFamily="18" charset="0"/>
                <a:cs typeface="Aharoni" pitchFamily="2" charset="-79"/>
              </a:rPr>
              <a:t>alcance </a:t>
            </a:r>
            <a:r>
              <a:rPr lang="es-ES" sz="2800" dirty="0">
                <a:solidFill>
                  <a:schemeClr val="bg2">
                    <a:lumMod val="90000"/>
                  </a:schemeClr>
                </a:solidFill>
                <a:latin typeface="Cambria" pitchFamily="18" charset="0"/>
                <a:cs typeface="Aharoni" pitchFamily="2" charset="-79"/>
              </a:rPr>
              <a:t>y contexto</a:t>
            </a:r>
          </a:p>
        </p:txBody>
      </p:sp>
      <p:sp>
        <p:nvSpPr>
          <p:cNvPr id="7" name="6 CuadroTexto"/>
          <p:cNvSpPr txBox="1"/>
          <p:nvPr/>
        </p:nvSpPr>
        <p:spPr>
          <a:xfrm>
            <a:off x="611560" y="2524834"/>
            <a:ext cx="9001000" cy="523220"/>
          </a:xfrm>
          <a:prstGeom prst="rect">
            <a:avLst/>
          </a:prstGeom>
          <a:noFill/>
        </p:spPr>
        <p:txBody>
          <a:bodyPr wrap="square" rtlCol="0">
            <a:spAutoFit/>
          </a:bodyPr>
          <a:lstStyle/>
          <a:p>
            <a:pPr marL="285750" indent="-285750">
              <a:buBlip>
                <a:blip r:embed="rId2"/>
              </a:buBlip>
            </a:pPr>
            <a:r>
              <a:rPr lang="es-ES" sz="2800" dirty="0" smtClean="0">
                <a:solidFill>
                  <a:schemeClr val="bg2">
                    <a:lumMod val="90000"/>
                  </a:schemeClr>
                </a:solidFill>
                <a:latin typeface="Cambria" pitchFamily="18" charset="0"/>
                <a:cs typeface="Aharoni" pitchFamily="2" charset="-79"/>
              </a:rPr>
              <a:t>2. La RSE en la empresa en España</a:t>
            </a:r>
            <a:endParaRPr lang="es-ES" sz="2800" dirty="0">
              <a:solidFill>
                <a:schemeClr val="bg2">
                  <a:lumMod val="90000"/>
                </a:schemeClr>
              </a:solidFill>
              <a:latin typeface="Cambria" pitchFamily="18" charset="0"/>
              <a:cs typeface="Aharoni" pitchFamily="2" charset="-79"/>
            </a:endParaRPr>
          </a:p>
        </p:txBody>
      </p:sp>
      <p:sp>
        <p:nvSpPr>
          <p:cNvPr id="8" name="7 CuadroTexto"/>
          <p:cNvSpPr txBox="1"/>
          <p:nvPr/>
        </p:nvSpPr>
        <p:spPr>
          <a:xfrm>
            <a:off x="611560" y="3481844"/>
            <a:ext cx="9001000" cy="523220"/>
          </a:xfrm>
          <a:prstGeom prst="rect">
            <a:avLst/>
          </a:prstGeom>
          <a:noFill/>
        </p:spPr>
        <p:txBody>
          <a:bodyPr wrap="square" rtlCol="0">
            <a:spAutoFit/>
          </a:bodyPr>
          <a:lstStyle/>
          <a:p>
            <a:pPr marL="285750" indent="-285750">
              <a:buBlip>
                <a:blip r:embed="rId2"/>
              </a:buBlip>
            </a:pPr>
            <a:r>
              <a:rPr lang="es-ES" sz="2800" dirty="0" smtClean="0">
                <a:solidFill>
                  <a:schemeClr val="bg2">
                    <a:lumMod val="90000"/>
                  </a:schemeClr>
                </a:solidFill>
                <a:latin typeface="Cambria" pitchFamily="18" charset="0"/>
                <a:cs typeface="Aharoni" pitchFamily="2" charset="-79"/>
              </a:rPr>
              <a:t>3. La RSE desde la perspectiva ciudadana</a:t>
            </a:r>
            <a:endParaRPr lang="es-ES" sz="2800" dirty="0">
              <a:solidFill>
                <a:schemeClr val="bg2">
                  <a:lumMod val="90000"/>
                </a:schemeClr>
              </a:solidFill>
              <a:latin typeface="Cambria" pitchFamily="18" charset="0"/>
              <a:cs typeface="Aharoni" pitchFamily="2" charset="-79"/>
            </a:endParaRPr>
          </a:p>
        </p:txBody>
      </p:sp>
      <p:sp>
        <p:nvSpPr>
          <p:cNvPr id="9" name="8 CuadroTexto"/>
          <p:cNvSpPr txBox="1"/>
          <p:nvPr/>
        </p:nvSpPr>
        <p:spPr>
          <a:xfrm>
            <a:off x="611560" y="4489956"/>
            <a:ext cx="9001000" cy="523220"/>
          </a:xfrm>
          <a:prstGeom prst="rect">
            <a:avLst/>
          </a:prstGeom>
          <a:noFill/>
        </p:spPr>
        <p:txBody>
          <a:bodyPr wrap="square" rtlCol="0">
            <a:spAutoFit/>
          </a:bodyPr>
          <a:lstStyle/>
          <a:p>
            <a:pPr marL="285750" indent="-285750">
              <a:buBlip>
                <a:blip r:embed="rId2"/>
              </a:buBlip>
            </a:pPr>
            <a:r>
              <a:rPr lang="es-ES" sz="2800" dirty="0">
                <a:solidFill>
                  <a:schemeClr val="accent1">
                    <a:lumMod val="75000"/>
                  </a:schemeClr>
                </a:solidFill>
                <a:latin typeface="Cambria" pitchFamily="18" charset="0"/>
                <a:cs typeface="Aharoni" pitchFamily="2" charset="-79"/>
              </a:rPr>
              <a:t>4. Conclusiones</a:t>
            </a:r>
          </a:p>
        </p:txBody>
      </p:sp>
      <p:sp>
        <p:nvSpPr>
          <p:cNvPr id="10" name="9 CuadroTexto"/>
          <p:cNvSpPr txBox="1"/>
          <p:nvPr/>
        </p:nvSpPr>
        <p:spPr>
          <a:xfrm>
            <a:off x="-36512" y="169476"/>
            <a:ext cx="9001000" cy="523220"/>
          </a:xfrm>
          <a:prstGeom prst="rect">
            <a:avLst/>
          </a:prstGeom>
          <a:noFill/>
        </p:spPr>
        <p:txBody>
          <a:bodyPr wrap="square" rtlCol="0">
            <a:spAutoFit/>
          </a:bodyPr>
          <a:lstStyle/>
          <a:p>
            <a:pPr marL="285750" indent="-285750">
              <a:buBlip>
                <a:blip r:embed="rId2"/>
              </a:buBlip>
            </a:pPr>
            <a:r>
              <a:rPr lang="es-ES" sz="2800" dirty="0" smtClean="0">
                <a:latin typeface="Cambria" pitchFamily="18" charset="0"/>
                <a:cs typeface="Aharoni" pitchFamily="2" charset="-79"/>
              </a:rPr>
              <a:t>Agenda</a:t>
            </a:r>
            <a:endParaRPr lang="es-ES" sz="2800" dirty="0">
              <a:latin typeface="Cambria" pitchFamily="18" charset="0"/>
              <a:cs typeface="Aharoni" pitchFamily="2" charset="-79"/>
            </a:endParaRPr>
          </a:p>
        </p:txBody>
      </p:sp>
    </p:spTree>
    <p:extLst>
      <p:ext uri="{BB962C8B-B14F-4D97-AF65-F5344CB8AC3E}">
        <p14:creationId xmlns:p14="http://schemas.microsoft.com/office/powerpoint/2010/main" val="4464557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uadroTexto"/>
          <p:cNvSpPr txBox="1"/>
          <p:nvPr/>
        </p:nvSpPr>
        <p:spPr>
          <a:xfrm>
            <a:off x="539552" y="1340768"/>
            <a:ext cx="7776864" cy="830997"/>
          </a:xfrm>
          <a:prstGeom prst="rect">
            <a:avLst/>
          </a:prstGeom>
          <a:noFill/>
        </p:spPr>
        <p:txBody>
          <a:bodyPr wrap="square" rtlCol="0">
            <a:spAutoFit/>
          </a:bodyPr>
          <a:lstStyle/>
          <a:p>
            <a:pPr marL="342900" indent="-342900">
              <a:buBlip>
                <a:blip r:embed="rId2"/>
              </a:buBlip>
            </a:pPr>
            <a:r>
              <a:rPr lang="es-ES" sz="2400" dirty="0" smtClean="0"/>
              <a:t>Se incrementa la notoriedad y nitidez tanto en empresas como en consumidores.</a:t>
            </a:r>
            <a:endParaRPr lang="es-ES" sz="2400" dirty="0"/>
          </a:p>
        </p:txBody>
      </p:sp>
      <p:sp>
        <p:nvSpPr>
          <p:cNvPr id="14" name="13 CuadroTexto"/>
          <p:cNvSpPr txBox="1"/>
          <p:nvPr/>
        </p:nvSpPr>
        <p:spPr>
          <a:xfrm>
            <a:off x="3923928" y="25460"/>
            <a:ext cx="9001000" cy="523220"/>
          </a:xfrm>
          <a:prstGeom prst="rect">
            <a:avLst/>
          </a:prstGeom>
          <a:noFill/>
        </p:spPr>
        <p:txBody>
          <a:bodyPr wrap="square" rtlCol="0">
            <a:spAutoFit/>
          </a:bodyPr>
          <a:lstStyle/>
          <a:p>
            <a:pPr marL="285750" indent="-285750">
              <a:buBlip>
                <a:blip r:embed="rId3"/>
              </a:buBlip>
            </a:pPr>
            <a:r>
              <a:rPr lang="es-ES" sz="2800" dirty="0" smtClean="0">
                <a:solidFill>
                  <a:schemeClr val="accent1">
                    <a:lumMod val="75000"/>
                  </a:schemeClr>
                </a:solidFill>
                <a:latin typeface="Cambria" pitchFamily="18" charset="0"/>
                <a:cs typeface="Aharoni" pitchFamily="2" charset="-79"/>
              </a:rPr>
              <a:t>Conclusiones</a:t>
            </a:r>
            <a:endParaRPr lang="es-ES" sz="2800" dirty="0">
              <a:solidFill>
                <a:schemeClr val="accent1">
                  <a:lumMod val="75000"/>
                </a:schemeClr>
              </a:solidFill>
              <a:latin typeface="Cambria" pitchFamily="18" charset="0"/>
              <a:cs typeface="Aharoni" pitchFamily="2" charset="-79"/>
            </a:endParaRPr>
          </a:p>
        </p:txBody>
      </p:sp>
      <p:sp>
        <p:nvSpPr>
          <p:cNvPr id="15" name="14 CuadroTexto"/>
          <p:cNvSpPr txBox="1"/>
          <p:nvPr/>
        </p:nvSpPr>
        <p:spPr>
          <a:xfrm>
            <a:off x="539552" y="2276524"/>
            <a:ext cx="7776864" cy="830997"/>
          </a:xfrm>
          <a:prstGeom prst="rect">
            <a:avLst/>
          </a:prstGeom>
          <a:noFill/>
        </p:spPr>
        <p:txBody>
          <a:bodyPr wrap="square" rtlCol="0">
            <a:spAutoFit/>
          </a:bodyPr>
          <a:lstStyle/>
          <a:p>
            <a:pPr marL="342900" indent="-342900">
              <a:buBlip>
                <a:blip r:embed="rId2"/>
              </a:buBlip>
            </a:pPr>
            <a:r>
              <a:rPr lang="es-ES" sz="2400" dirty="0" smtClean="0"/>
              <a:t>La RSE avanza pero todavía predominan los procesos verticales frente a los trasversales.</a:t>
            </a:r>
            <a:endParaRPr lang="es-ES" sz="2400" dirty="0"/>
          </a:p>
        </p:txBody>
      </p:sp>
      <p:sp>
        <p:nvSpPr>
          <p:cNvPr id="16" name="15 CuadroTexto"/>
          <p:cNvSpPr txBox="1"/>
          <p:nvPr/>
        </p:nvSpPr>
        <p:spPr>
          <a:xfrm>
            <a:off x="539552" y="3212280"/>
            <a:ext cx="8352928" cy="461665"/>
          </a:xfrm>
          <a:prstGeom prst="rect">
            <a:avLst/>
          </a:prstGeom>
          <a:noFill/>
        </p:spPr>
        <p:txBody>
          <a:bodyPr wrap="square" rtlCol="0">
            <a:spAutoFit/>
          </a:bodyPr>
          <a:lstStyle/>
          <a:p>
            <a:pPr marL="342900" indent="-342900">
              <a:buBlip>
                <a:blip r:embed="rId2"/>
              </a:buBlip>
            </a:pPr>
            <a:r>
              <a:rPr lang="es-ES" sz="2400" dirty="0" smtClean="0"/>
              <a:t>La pequeña empresa se descuelga del fenómeno de la RSE.</a:t>
            </a:r>
            <a:endParaRPr lang="es-ES" sz="2400" dirty="0"/>
          </a:p>
        </p:txBody>
      </p:sp>
      <p:sp>
        <p:nvSpPr>
          <p:cNvPr id="17" name="16 CuadroTexto"/>
          <p:cNvSpPr txBox="1"/>
          <p:nvPr/>
        </p:nvSpPr>
        <p:spPr>
          <a:xfrm>
            <a:off x="539552" y="4345128"/>
            <a:ext cx="7776864" cy="461665"/>
          </a:xfrm>
          <a:prstGeom prst="rect">
            <a:avLst/>
          </a:prstGeom>
          <a:noFill/>
        </p:spPr>
        <p:txBody>
          <a:bodyPr wrap="square" rtlCol="0">
            <a:spAutoFit/>
          </a:bodyPr>
          <a:lstStyle/>
          <a:p>
            <a:pPr marL="342900" indent="-342900">
              <a:buBlip>
                <a:blip r:embed="rId2"/>
              </a:buBlip>
            </a:pPr>
            <a:r>
              <a:rPr lang="es-ES" sz="2400" dirty="0" smtClean="0"/>
              <a:t>El ciudadano percibe mejoras a pesar de la coyuntura.</a:t>
            </a:r>
            <a:endParaRPr lang="es-ES" sz="2400" dirty="0"/>
          </a:p>
        </p:txBody>
      </p:sp>
      <p:sp>
        <p:nvSpPr>
          <p:cNvPr id="18" name="17 CuadroTexto"/>
          <p:cNvSpPr txBox="1"/>
          <p:nvPr/>
        </p:nvSpPr>
        <p:spPr>
          <a:xfrm>
            <a:off x="539552" y="3778704"/>
            <a:ext cx="7776864" cy="461665"/>
          </a:xfrm>
          <a:prstGeom prst="rect">
            <a:avLst/>
          </a:prstGeom>
          <a:noFill/>
        </p:spPr>
        <p:txBody>
          <a:bodyPr wrap="square" rtlCol="0">
            <a:spAutoFit/>
          </a:bodyPr>
          <a:lstStyle/>
          <a:p>
            <a:pPr marL="342900" indent="-342900">
              <a:buBlip>
                <a:blip r:embed="rId2"/>
              </a:buBlip>
            </a:pPr>
            <a:r>
              <a:rPr lang="es-ES" sz="2400" dirty="0" smtClean="0"/>
              <a:t>Empresas y ciudadanos adaptan su RS al contexto de crisis.</a:t>
            </a:r>
            <a:endParaRPr lang="es-ES" sz="2400" dirty="0"/>
          </a:p>
        </p:txBody>
      </p:sp>
      <p:sp>
        <p:nvSpPr>
          <p:cNvPr id="19" name="18 CuadroTexto"/>
          <p:cNvSpPr txBox="1"/>
          <p:nvPr/>
        </p:nvSpPr>
        <p:spPr>
          <a:xfrm>
            <a:off x="539552" y="4911551"/>
            <a:ext cx="7776864" cy="461665"/>
          </a:xfrm>
          <a:prstGeom prst="rect">
            <a:avLst/>
          </a:prstGeom>
          <a:noFill/>
        </p:spPr>
        <p:txBody>
          <a:bodyPr wrap="square" rtlCol="0">
            <a:spAutoFit/>
          </a:bodyPr>
          <a:lstStyle/>
          <a:p>
            <a:pPr marL="342900" indent="-342900">
              <a:buBlip>
                <a:blip r:embed="rId2"/>
              </a:buBlip>
            </a:pPr>
            <a:r>
              <a:rPr lang="es-ES" sz="2400" dirty="0" smtClean="0"/>
              <a:t>La RSE supera el test de estrés.</a:t>
            </a:r>
            <a:endParaRPr lang="es-ES" sz="2400" dirty="0"/>
          </a:p>
        </p:txBody>
      </p:sp>
    </p:spTree>
    <p:extLst>
      <p:ext uri="{BB962C8B-B14F-4D97-AF65-F5344CB8AC3E}">
        <p14:creationId xmlns:p14="http://schemas.microsoft.com/office/powerpoint/2010/main" val="3883884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915816" y="2276872"/>
            <a:ext cx="3816424" cy="3046988"/>
          </a:xfrm>
          <a:prstGeom prst="rect">
            <a:avLst/>
          </a:prstGeom>
          <a:noFill/>
        </p:spPr>
        <p:txBody>
          <a:bodyPr wrap="square" rtlCol="0">
            <a:spAutoFit/>
          </a:bodyPr>
          <a:lstStyle/>
          <a:p>
            <a:endParaRPr lang="es-ES" sz="2400" dirty="0" smtClean="0">
              <a:solidFill>
                <a:schemeClr val="accent1">
                  <a:lumMod val="75000"/>
                </a:schemeClr>
              </a:solidFill>
            </a:endParaRPr>
          </a:p>
          <a:p>
            <a:r>
              <a:rPr lang="es-ES" sz="2400" dirty="0">
                <a:solidFill>
                  <a:schemeClr val="accent1">
                    <a:lumMod val="75000"/>
                  </a:schemeClr>
                </a:solidFill>
              </a:rPr>
              <a:t>Ana Herrero</a:t>
            </a:r>
          </a:p>
          <a:p>
            <a:r>
              <a:rPr lang="es-ES" sz="2400" dirty="0" smtClean="0">
                <a:solidFill>
                  <a:schemeClr val="accent1">
                    <a:lumMod val="75000"/>
                  </a:schemeClr>
                </a:solidFill>
              </a:rPr>
              <a:t>Ricardo Trujillo</a:t>
            </a:r>
          </a:p>
          <a:p>
            <a:r>
              <a:rPr lang="es-ES" sz="2400" dirty="0" smtClean="0">
                <a:solidFill>
                  <a:schemeClr val="accent1">
                    <a:lumMod val="75000"/>
                  </a:schemeClr>
                </a:solidFill>
              </a:rPr>
              <a:t>Íñigo Luis</a:t>
            </a:r>
          </a:p>
          <a:p>
            <a:r>
              <a:rPr lang="es-ES" sz="2400" dirty="0" smtClean="0">
                <a:solidFill>
                  <a:schemeClr val="accent1">
                    <a:lumMod val="75000"/>
                  </a:schemeClr>
                </a:solidFill>
              </a:rPr>
              <a:t>Beatriz Berruga</a:t>
            </a:r>
          </a:p>
          <a:p>
            <a:r>
              <a:rPr lang="es-ES" sz="2400" dirty="0" smtClean="0">
                <a:solidFill>
                  <a:schemeClr val="accent1">
                    <a:lumMod val="75000"/>
                  </a:schemeClr>
                </a:solidFill>
              </a:rPr>
              <a:t>Cecilia Williams</a:t>
            </a:r>
          </a:p>
          <a:p>
            <a:endParaRPr lang="es-ES" sz="2400" dirty="0" smtClean="0">
              <a:solidFill>
                <a:schemeClr val="accent1">
                  <a:lumMod val="75000"/>
                </a:schemeClr>
              </a:solidFill>
            </a:endParaRPr>
          </a:p>
          <a:p>
            <a:endParaRPr lang="es-ES" sz="2400" dirty="0">
              <a:solidFill>
                <a:schemeClr val="accent1">
                  <a:lumMod val="75000"/>
                </a:schemeClr>
              </a:solidFill>
            </a:endParaRPr>
          </a:p>
        </p:txBody>
      </p:sp>
      <p:sp>
        <p:nvSpPr>
          <p:cNvPr id="3" name="2 CuadroTexto"/>
          <p:cNvSpPr txBox="1"/>
          <p:nvPr/>
        </p:nvSpPr>
        <p:spPr>
          <a:xfrm>
            <a:off x="2915816" y="4725144"/>
            <a:ext cx="3816424" cy="1938992"/>
          </a:xfrm>
          <a:prstGeom prst="rect">
            <a:avLst/>
          </a:prstGeom>
          <a:noFill/>
        </p:spPr>
        <p:txBody>
          <a:bodyPr wrap="square" rtlCol="0">
            <a:spAutoFit/>
          </a:bodyPr>
          <a:lstStyle/>
          <a:p>
            <a:r>
              <a:rPr lang="es-ES" sz="2400" dirty="0" smtClean="0">
                <a:solidFill>
                  <a:schemeClr val="accent1">
                    <a:lumMod val="75000"/>
                  </a:schemeClr>
                </a:solidFill>
              </a:rPr>
              <a:t>Laura Maure</a:t>
            </a:r>
          </a:p>
          <a:p>
            <a:r>
              <a:rPr lang="es-ES" sz="2400" dirty="0" smtClean="0">
                <a:solidFill>
                  <a:schemeClr val="accent1">
                    <a:lumMod val="75000"/>
                  </a:schemeClr>
                </a:solidFill>
              </a:rPr>
              <a:t>Natalia Montero</a:t>
            </a:r>
          </a:p>
          <a:p>
            <a:r>
              <a:rPr lang="es-ES" sz="2400" dirty="0" smtClean="0">
                <a:solidFill>
                  <a:schemeClr val="accent1">
                    <a:lumMod val="75000"/>
                  </a:schemeClr>
                </a:solidFill>
              </a:rPr>
              <a:t>Catherine Lambert</a:t>
            </a:r>
          </a:p>
          <a:p>
            <a:endParaRPr lang="es-ES" sz="2400" dirty="0" smtClean="0">
              <a:solidFill>
                <a:schemeClr val="accent1">
                  <a:lumMod val="75000"/>
                </a:schemeClr>
              </a:solidFill>
            </a:endParaRPr>
          </a:p>
          <a:p>
            <a:endParaRPr lang="es-ES" sz="2400" dirty="0">
              <a:solidFill>
                <a:schemeClr val="accent1">
                  <a:lumMod val="75000"/>
                </a:schemeClr>
              </a:solidFill>
            </a:endParaRPr>
          </a:p>
        </p:txBody>
      </p:sp>
      <p:sp>
        <p:nvSpPr>
          <p:cNvPr id="4" name="3 CuadroTexto"/>
          <p:cNvSpPr txBox="1"/>
          <p:nvPr/>
        </p:nvSpPr>
        <p:spPr>
          <a:xfrm>
            <a:off x="2915816" y="1700808"/>
            <a:ext cx="3816424" cy="1200329"/>
          </a:xfrm>
          <a:prstGeom prst="rect">
            <a:avLst/>
          </a:prstGeom>
          <a:noFill/>
        </p:spPr>
        <p:txBody>
          <a:bodyPr wrap="square" rtlCol="0">
            <a:spAutoFit/>
          </a:bodyPr>
          <a:lstStyle/>
          <a:p>
            <a:r>
              <a:rPr lang="es-ES" sz="2400" dirty="0" smtClean="0">
                <a:solidFill>
                  <a:schemeClr val="accent1">
                    <a:lumMod val="75000"/>
                  </a:schemeClr>
                </a:solidFill>
              </a:rPr>
              <a:t>Juan Pedro Galiano</a:t>
            </a:r>
          </a:p>
          <a:p>
            <a:r>
              <a:rPr lang="es-ES" sz="2400" dirty="0">
                <a:solidFill>
                  <a:schemeClr val="accent1">
                    <a:lumMod val="75000"/>
                  </a:schemeClr>
                </a:solidFill>
              </a:rPr>
              <a:t>Germán Granda</a:t>
            </a:r>
          </a:p>
          <a:p>
            <a:endParaRPr lang="es-ES" sz="2400" dirty="0">
              <a:solidFill>
                <a:schemeClr val="accent1">
                  <a:lumMod val="75000"/>
                </a:schemeClr>
              </a:solidFill>
            </a:endParaRPr>
          </a:p>
        </p:txBody>
      </p:sp>
      <p:sp>
        <p:nvSpPr>
          <p:cNvPr id="9" name="8 CuadroTexto"/>
          <p:cNvSpPr txBox="1"/>
          <p:nvPr/>
        </p:nvSpPr>
        <p:spPr>
          <a:xfrm>
            <a:off x="539552" y="1052736"/>
            <a:ext cx="7265476" cy="461665"/>
          </a:xfrm>
          <a:prstGeom prst="rect">
            <a:avLst/>
          </a:prstGeom>
          <a:noFill/>
        </p:spPr>
        <p:txBody>
          <a:bodyPr wrap="square" rtlCol="0">
            <a:spAutoFit/>
          </a:bodyPr>
          <a:lstStyle>
            <a:defPPr>
              <a:defRPr lang="es-ES"/>
            </a:defPPr>
            <a:lvl1pPr marL="342900" indent="-342900">
              <a:buBlip>
                <a:blip r:embed="rId2"/>
              </a:buBlip>
              <a:defRPr sz="2400"/>
            </a:lvl1pPr>
          </a:lstStyle>
          <a:p>
            <a:pPr marL="0" indent="0" algn="ctr">
              <a:buNone/>
            </a:pPr>
            <a:r>
              <a:rPr lang="es-ES" b="1" dirty="0" smtClean="0"/>
              <a:t>Agradecimientos</a:t>
            </a:r>
            <a:endParaRPr lang="es-ES" b="1" dirty="0"/>
          </a:p>
        </p:txBody>
      </p:sp>
    </p:spTree>
    <p:extLst>
      <p:ext uri="{BB962C8B-B14F-4D97-AF65-F5344CB8AC3E}">
        <p14:creationId xmlns:p14="http://schemas.microsoft.com/office/powerpoint/2010/main" val="803627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539552" y="1052736"/>
            <a:ext cx="7265476" cy="461665"/>
          </a:xfrm>
          <a:prstGeom prst="rect">
            <a:avLst/>
          </a:prstGeom>
          <a:noFill/>
        </p:spPr>
        <p:txBody>
          <a:bodyPr wrap="square" rtlCol="0">
            <a:spAutoFit/>
          </a:bodyPr>
          <a:lstStyle>
            <a:defPPr>
              <a:defRPr lang="es-ES"/>
            </a:defPPr>
            <a:lvl1pPr marL="342900" indent="-342900">
              <a:buBlip>
                <a:blip r:embed="rId2"/>
              </a:buBlip>
              <a:defRPr sz="2400"/>
            </a:lvl1pPr>
          </a:lstStyle>
          <a:p>
            <a:pPr marL="0" indent="0" algn="ctr">
              <a:buNone/>
            </a:pPr>
            <a:r>
              <a:rPr lang="es-ES" b="1" dirty="0" smtClean="0"/>
              <a:t>Agradecimientos</a:t>
            </a:r>
            <a:endParaRPr lang="es-ES" b="1" dirty="0"/>
          </a:p>
        </p:txBody>
      </p:sp>
      <p:pic>
        <p:nvPicPr>
          <p:cNvPr id="4098" name="Picture 2" descr="C:\Users\Jaime\AppData\Local\Microsoft\Windows\Temporary Internet Files\Content.Outlook\SI5JGP86\adi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0536" y="1593273"/>
            <a:ext cx="2535560" cy="1115647"/>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Jaime\AppData\Local\Microsoft\Windows\Temporary Internet Files\Content.Outlook\SI5JGP86\ms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0184" y="3022565"/>
            <a:ext cx="2376264" cy="94866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Jaime\AppData\Local\Microsoft\Windows\Temporary Internet Files\Content.Outlook\SI5JGP86\renf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3808" y="4240153"/>
            <a:ext cx="2360984" cy="916062"/>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C:\Users\Jaime\AppData\Local\Microsoft\Windows\Temporary Internet Files\Content.Outlook\SI5JGP86\logo_sanita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49095" y="5219580"/>
            <a:ext cx="2487001" cy="1161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94788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347864" y="2793122"/>
            <a:ext cx="7272808" cy="707886"/>
          </a:xfrm>
          <a:prstGeom prst="rect">
            <a:avLst/>
          </a:prstGeom>
          <a:noFill/>
        </p:spPr>
        <p:txBody>
          <a:bodyPr wrap="square" rtlCol="0">
            <a:spAutoFit/>
          </a:bodyPr>
          <a:lstStyle/>
          <a:p>
            <a:pPr algn="ctr"/>
            <a:r>
              <a:rPr lang="es-ES" sz="4000" b="1" dirty="0" smtClean="0">
                <a:solidFill>
                  <a:schemeClr val="accent1">
                    <a:lumMod val="75000"/>
                  </a:schemeClr>
                </a:solidFill>
                <a:latin typeface="Cambria" pitchFamily="18" charset="0"/>
                <a:cs typeface="Aharoni" pitchFamily="2" charset="-79"/>
              </a:rPr>
              <a:t>¡Muchas gracias!</a:t>
            </a:r>
            <a:endParaRPr lang="es-ES" sz="4000" b="1" dirty="0">
              <a:solidFill>
                <a:schemeClr val="accent1">
                  <a:lumMod val="75000"/>
                </a:schemeClr>
              </a:solidFill>
              <a:latin typeface="Cambria" pitchFamily="18" charset="0"/>
              <a:cs typeface="Aharoni" pitchFamily="2" charset="-79"/>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82" y="0"/>
            <a:ext cx="4838650" cy="6884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5897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70" y="1228724"/>
            <a:ext cx="8677994" cy="4705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4283968" y="25460"/>
            <a:ext cx="9001000" cy="523220"/>
          </a:xfrm>
          <a:prstGeom prst="rect">
            <a:avLst/>
          </a:prstGeom>
          <a:noFill/>
        </p:spPr>
        <p:txBody>
          <a:bodyPr wrap="square" rtlCol="0">
            <a:spAutoFit/>
          </a:bodyPr>
          <a:lstStyle/>
          <a:p>
            <a:pPr marL="285750" indent="-285750">
              <a:buBlip>
                <a:blip r:embed="rId4"/>
              </a:buBlip>
            </a:pPr>
            <a:r>
              <a:rPr lang="es-ES" sz="2800" dirty="0" smtClean="0">
                <a:solidFill>
                  <a:schemeClr val="accent1">
                    <a:lumMod val="75000"/>
                  </a:schemeClr>
                </a:solidFill>
                <a:latin typeface="Cambria" pitchFamily="18" charset="0"/>
                <a:cs typeface="Aharoni" pitchFamily="2" charset="-79"/>
              </a:rPr>
              <a:t>Diseño  de la muestra</a:t>
            </a:r>
            <a:endParaRPr lang="es-ES" sz="2800" dirty="0">
              <a:solidFill>
                <a:schemeClr val="accent1">
                  <a:lumMod val="75000"/>
                </a:schemeClr>
              </a:solidFill>
              <a:latin typeface="Cambria" pitchFamily="18" charset="0"/>
              <a:cs typeface="Aharoni" pitchFamily="2" charset="-79"/>
            </a:endParaRPr>
          </a:p>
        </p:txBody>
      </p:sp>
    </p:spTree>
    <p:extLst>
      <p:ext uri="{BB962C8B-B14F-4D97-AF65-F5344CB8AC3E}">
        <p14:creationId xmlns:p14="http://schemas.microsoft.com/office/powerpoint/2010/main" val="30725959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000124"/>
            <a:ext cx="8649143" cy="5165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4283968" y="25460"/>
            <a:ext cx="9001000" cy="523220"/>
          </a:xfrm>
          <a:prstGeom prst="rect">
            <a:avLst/>
          </a:prstGeom>
          <a:noFill/>
        </p:spPr>
        <p:txBody>
          <a:bodyPr wrap="square" rtlCol="0">
            <a:spAutoFit/>
          </a:bodyPr>
          <a:lstStyle/>
          <a:p>
            <a:pPr marL="285750" indent="-285750">
              <a:buBlip>
                <a:blip r:embed="rId4"/>
              </a:buBlip>
            </a:pPr>
            <a:r>
              <a:rPr lang="es-ES" sz="2800" dirty="0" smtClean="0">
                <a:solidFill>
                  <a:schemeClr val="accent1">
                    <a:lumMod val="75000"/>
                  </a:schemeClr>
                </a:solidFill>
                <a:latin typeface="Cambria" pitchFamily="18" charset="0"/>
                <a:cs typeface="Aharoni" pitchFamily="2" charset="-79"/>
              </a:rPr>
              <a:t>Diseño  de la muestra</a:t>
            </a:r>
            <a:endParaRPr lang="es-ES" sz="2800" dirty="0">
              <a:solidFill>
                <a:schemeClr val="accent1">
                  <a:lumMod val="75000"/>
                </a:schemeClr>
              </a:solidFill>
              <a:latin typeface="Cambria" pitchFamily="18" charset="0"/>
              <a:cs typeface="Aharoni" pitchFamily="2" charset="-79"/>
            </a:endParaRPr>
          </a:p>
        </p:txBody>
      </p:sp>
    </p:spTree>
    <p:extLst>
      <p:ext uri="{BB962C8B-B14F-4D97-AF65-F5344CB8AC3E}">
        <p14:creationId xmlns:p14="http://schemas.microsoft.com/office/powerpoint/2010/main" val="17349517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a:xfrm>
            <a:off x="251888" y="2492896"/>
            <a:ext cx="3312000" cy="57606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Pequeñas     &lt;100 </a:t>
            </a:r>
            <a:r>
              <a:rPr lang="es-ES" dirty="0" err="1" smtClean="0"/>
              <a:t>empl</a:t>
            </a:r>
            <a:r>
              <a:rPr lang="es-ES" dirty="0" smtClean="0"/>
              <a:t>.</a:t>
            </a:r>
            <a:endParaRPr lang="es-ES" dirty="0"/>
          </a:p>
        </p:txBody>
      </p:sp>
      <p:sp>
        <p:nvSpPr>
          <p:cNvPr id="6" name="5 Rectángulo redondeado"/>
          <p:cNvSpPr/>
          <p:nvPr/>
        </p:nvSpPr>
        <p:spPr>
          <a:xfrm>
            <a:off x="251520" y="3573016"/>
            <a:ext cx="3312368" cy="57606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Medianas/grandes   &gt; 100 </a:t>
            </a:r>
            <a:r>
              <a:rPr lang="es-ES" dirty="0" err="1" smtClean="0"/>
              <a:t>empl</a:t>
            </a:r>
            <a:r>
              <a:rPr lang="es-ES" dirty="0" smtClean="0"/>
              <a:t>.</a:t>
            </a:r>
            <a:endParaRPr lang="es-ES" dirty="0"/>
          </a:p>
        </p:txBody>
      </p:sp>
      <p:cxnSp>
        <p:nvCxnSpPr>
          <p:cNvPr id="9" name="8 Conector recto"/>
          <p:cNvCxnSpPr/>
          <p:nvPr/>
        </p:nvCxnSpPr>
        <p:spPr>
          <a:xfrm>
            <a:off x="3707904" y="1628800"/>
            <a:ext cx="0" cy="2808312"/>
          </a:xfrm>
          <a:prstGeom prst="line">
            <a:avLst/>
          </a:prstGeom>
        </p:spPr>
        <p:style>
          <a:lnRef idx="1">
            <a:schemeClr val="accent1"/>
          </a:lnRef>
          <a:fillRef idx="0">
            <a:schemeClr val="accent1"/>
          </a:fillRef>
          <a:effectRef idx="0">
            <a:schemeClr val="accent1"/>
          </a:effectRef>
          <a:fontRef idx="minor">
            <a:schemeClr val="tx1"/>
          </a:fontRef>
        </p:style>
      </p:cxnSp>
      <p:sp>
        <p:nvSpPr>
          <p:cNvPr id="12" name="11 CuadroTexto"/>
          <p:cNvSpPr txBox="1"/>
          <p:nvPr/>
        </p:nvSpPr>
        <p:spPr>
          <a:xfrm>
            <a:off x="3923928" y="1700808"/>
            <a:ext cx="1728192" cy="369332"/>
          </a:xfrm>
          <a:prstGeom prst="rect">
            <a:avLst/>
          </a:prstGeom>
          <a:noFill/>
        </p:spPr>
        <p:txBody>
          <a:bodyPr wrap="square" rtlCol="0">
            <a:spAutoFit/>
          </a:bodyPr>
          <a:lstStyle/>
          <a:p>
            <a:pPr algn="ctr"/>
            <a:r>
              <a:rPr lang="es-ES" b="1" dirty="0" smtClean="0"/>
              <a:t>Número total</a:t>
            </a:r>
            <a:endParaRPr lang="es-ES" b="1" dirty="0"/>
          </a:p>
        </p:txBody>
      </p:sp>
      <p:sp>
        <p:nvSpPr>
          <p:cNvPr id="13" name="12 CuadroTexto"/>
          <p:cNvSpPr txBox="1"/>
          <p:nvPr/>
        </p:nvSpPr>
        <p:spPr>
          <a:xfrm>
            <a:off x="5796136" y="1700808"/>
            <a:ext cx="2304256" cy="369332"/>
          </a:xfrm>
          <a:prstGeom prst="rect">
            <a:avLst/>
          </a:prstGeom>
          <a:noFill/>
        </p:spPr>
        <p:txBody>
          <a:bodyPr wrap="square" rtlCol="0">
            <a:spAutoFit/>
          </a:bodyPr>
          <a:lstStyle/>
          <a:p>
            <a:pPr algn="ctr"/>
            <a:r>
              <a:rPr lang="es-ES" b="1" dirty="0" smtClean="0"/>
              <a:t>Contribución empleo</a:t>
            </a:r>
            <a:endParaRPr lang="es-ES" b="1" dirty="0"/>
          </a:p>
        </p:txBody>
      </p:sp>
      <p:sp>
        <p:nvSpPr>
          <p:cNvPr id="8" name="7 CuadroTexto"/>
          <p:cNvSpPr txBox="1"/>
          <p:nvPr/>
        </p:nvSpPr>
        <p:spPr>
          <a:xfrm>
            <a:off x="4427984" y="2564904"/>
            <a:ext cx="1368152" cy="461665"/>
          </a:xfrm>
          <a:prstGeom prst="rect">
            <a:avLst/>
          </a:prstGeom>
          <a:noFill/>
        </p:spPr>
        <p:txBody>
          <a:bodyPr wrap="square" rtlCol="0">
            <a:spAutoFit/>
          </a:bodyPr>
          <a:lstStyle/>
          <a:p>
            <a:r>
              <a:rPr lang="es-ES" sz="2400" b="1" dirty="0" smtClean="0"/>
              <a:t>99,6%</a:t>
            </a:r>
            <a:endParaRPr lang="es-ES" sz="2400" b="1" dirty="0"/>
          </a:p>
        </p:txBody>
      </p:sp>
      <p:sp>
        <p:nvSpPr>
          <p:cNvPr id="14" name="13 CuadroTexto"/>
          <p:cNvSpPr txBox="1"/>
          <p:nvPr/>
        </p:nvSpPr>
        <p:spPr>
          <a:xfrm>
            <a:off x="4427984" y="3471391"/>
            <a:ext cx="1368152" cy="461665"/>
          </a:xfrm>
          <a:prstGeom prst="rect">
            <a:avLst/>
          </a:prstGeom>
          <a:noFill/>
        </p:spPr>
        <p:txBody>
          <a:bodyPr wrap="square" rtlCol="0">
            <a:spAutoFit/>
          </a:bodyPr>
          <a:lstStyle/>
          <a:p>
            <a:r>
              <a:rPr lang="es-ES" sz="2400" b="1" dirty="0" smtClean="0"/>
              <a:t>0,4%</a:t>
            </a:r>
            <a:endParaRPr lang="es-ES" sz="2400" b="1" dirty="0"/>
          </a:p>
        </p:txBody>
      </p:sp>
      <p:sp>
        <p:nvSpPr>
          <p:cNvPr id="15" name="14 CuadroTexto"/>
          <p:cNvSpPr txBox="1"/>
          <p:nvPr/>
        </p:nvSpPr>
        <p:spPr>
          <a:xfrm>
            <a:off x="6516216" y="2564904"/>
            <a:ext cx="1368152" cy="461665"/>
          </a:xfrm>
          <a:prstGeom prst="rect">
            <a:avLst/>
          </a:prstGeom>
          <a:noFill/>
        </p:spPr>
        <p:txBody>
          <a:bodyPr wrap="square" rtlCol="0">
            <a:spAutoFit/>
          </a:bodyPr>
          <a:lstStyle/>
          <a:p>
            <a:r>
              <a:rPr lang="es-ES" sz="2400" b="1" dirty="0" smtClean="0"/>
              <a:t>63,4%</a:t>
            </a:r>
            <a:endParaRPr lang="es-ES" sz="2400" b="1" dirty="0"/>
          </a:p>
        </p:txBody>
      </p:sp>
      <p:sp>
        <p:nvSpPr>
          <p:cNvPr id="16" name="15 CuadroTexto"/>
          <p:cNvSpPr txBox="1"/>
          <p:nvPr/>
        </p:nvSpPr>
        <p:spPr>
          <a:xfrm>
            <a:off x="6444208" y="3501008"/>
            <a:ext cx="1368152" cy="461665"/>
          </a:xfrm>
          <a:prstGeom prst="rect">
            <a:avLst/>
          </a:prstGeom>
          <a:noFill/>
        </p:spPr>
        <p:txBody>
          <a:bodyPr wrap="square" rtlCol="0">
            <a:spAutoFit/>
          </a:bodyPr>
          <a:lstStyle/>
          <a:p>
            <a:r>
              <a:rPr lang="es-ES" sz="2400" b="1" dirty="0" smtClean="0"/>
              <a:t>36,6%</a:t>
            </a:r>
            <a:endParaRPr lang="es-ES" sz="2400" b="1" dirty="0"/>
          </a:p>
        </p:txBody>
      </p:sp>
      <p:cxnSp>
        <p:nvCxnSpPr>
          <p:cNvPr id="17" name="16 Conector recto"/>
          <p:cNvCxnSpPr/>
          <p:nvPr/>
        </p:nvCxnSpPr>
        <p:spPr>
          <a:xfrm>
            <a:off x="539552" y="2204864"/>
            <a:ext cx="75608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20 Conector recto"/>
          <p:cNvCxnSpPr/>
          <p:nvPr/>
        </p:nvCxnSpPr>
        <p:spPr>
          <a:xfrm>
            <a:off x="539552" y="3284984"/>
            <a:ext cx="75608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21 Conector recto"/>
          <p:cNvCxnSpPr/>
          <p:nvPr/>
        </p:nvCxnSpPr>
        <p:spPr>
          <a:xfrm>
            <a:off x="539552" y="4437112"/>
            <a:ext cx="75608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a:off x="5796136" y="1628800"/>
            <a:ext cx="0" cy="28083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24 Conector recto"/>
          <p:cNvCxnSpPr/>
          <p:nvPr/>
        </p:nvCxnSpPr>
        <p:spPr>
          <a:xfrm>
            <a:off x="8100392" y="1628800"/>
            <a:ext cx="0" cy="2808312"/>
          </a:xfrm>
          <a:prstGeom prst="line">
            <a:avLst/>
          </a:prstGeom>
        </p:spPr>
        <p:style>
          <a:lnRef idx="1">
            <a:schemeClr val="accent1"/>
          </a:lnRef>
          <a:fillRef idx="0">
            <a:schemeClr val="accent1"/>
          </a:fillRef>
          <a:effectRef idx="0">
            <a:schemeClr val="accent1"/>
          </a:effectRef>
          <a:fontRef idx="minor">
            <a:schemeClr val="tx1"/>
          </a:fontRef>
        </p:style>
      </p:cxnSp>
      <p:sp>
        <p:nvSpPr>
          <p:cNvPr id="19" name="18 CuadroTexto"/>
          <p:cNvSpPr txBox="1"/>
          <p:nvPr/>
        </p:nvSpPr>
        <p:spPr>
          <a:xfrm>
            <a:off x="4283968" y="25460"/>
            <a:ext cx="9001000" cy="523220"/>
          </a:xfrm>
          <a:prstGeom prst="rect">
            <a:avLst/>
          </a:prstGeom>
          <a:noFill/>
        </p:spPr>
        <p:txBody>
          <a:bodyPr wrap="square" rtlCol="0">
            <a:spAutoFit/>
          </a:bodyPr>
          <a:lstStyle/>
          <a:p>
            <a:pPr marL="285750" indent="-285750">
              <a:buBlip>
                <a:blip r:embed="rId2"/>
              </a:buBlip>
            </a:pPr>
            <a:r>
              <a:rPr lang="es-ES" sz="2800" dirty="0" smtClean="0">
                <a:solidFill>
                  <a:schemeClr val="accent1">
                    <a:lumMod val="75000"/>
                  </a:schemeClr>
                </a:solidFill>
                <a:latin typeface="Cambria" pitchFamily="18" charset="0"/>
                <a:cs typeface="Aharoni" pitchFamily="2" charset="-79"/>
              </a:rPr>
              <a:t>Diseño  de la muestra</a:t>
            </a:r>
            <a:endParaRPr lang="es-ES" sz="2800" dirty="0">
              <a:solidFill>
                <a:schemeClr val="accent1">
                  <a:lumMod val="75000"/>
                </a:schemeClr>
              </a:solidFill>
              <a:latin typeface="Cambria" pitchFamily="18" charset="0"/>
              <a:cs typeface="Aharoni" pitchFamily="2" charset="-79"/>
            </a:endParaRPr>
          </a:p>
        </p:txBody>
      </p:sp>
      <p:sp>
        <p:nvSpPr>
          <p:cNvPr id="2" name="1 CuadroTexto"/>
          <p:cNvSpPr txBox="1"/>
          <p:nvPr/>
        </p:nvSpPr>
        <p:spPr>
          <a:xfrm>
            <a:off x="827584" y="4869160"/>
            <a:ext cx="2304256" cy="369332"/>
          </a:xfrm>
          <a:prstGeom prst="rect">
            <a:avLst/>
          </a:prstGeom>
          <a:noFill/>
        </p:spPr>
        <p:txBody>
          <a:bodyPr wrap="square" rtlCol="0">
            <a:spAutoFit/>
          </a:bodyPr>
          <a:lstStyle/>
          <a:p>
            <a:r>
              <a:rPr lang="es-ES" dirty="0" smtClean="0"/>
              <a:t>Fuente: INE</a:t>
            </a:r>
            <a:endParaRPr lang="es-ES" dirty="0"/>
          </a:p>
        </p:txBody>
      </p:sp>
    </p:spTree>
    <p:extLst>
      <p:ext uri="{BB962C8B-B14F-4D97-AF65-F5344CB8AC3E}">
        <p14:creationId xmlns:p14="http://schemas.microsoft.com/office/powerpoint/2010/main" val="78027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descr="http://3.bp.blogspot.com/_Oxha2WFzRSI/TUXQ1FZT1TI/AAAAAAAAALk/QdOQXAYX4dw/s1600/ultramarino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268760"/>
            <a:ext cx="4519811" cy="451981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http://www.fotosdemadrid.es/blog/ficherosPosts/EdificiosModernos/TorreEspacio/TorreEspacioMadri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1268760"/>
            <a:ext cx="3380635" cy="4521600"/>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4283968" y="25460"/>
            <a:ext cx="9001000" cy="523220"/>
          </a:xfrm>
          <a:prstGeom prst="rect">
            <a:avLst/>
          </a:prstGeom>
          <a:noFill/>
        </p:spPr>
        <p:txBody>
          <a:bodyPr wrap="square" rtlCol="0">
            <a:spAutoFit/>
          </a:bodyPr>
          <a:lstStyle/>
          <a:p>
            <a:pPr marL="285750" indent="-285750">
              <a:buBlip>
                <a:blip r:embed="rId4"/>
              </a:buBlip>
            </a:pPr>
            <a:r>
              <a:rPr lang="es-ES" sz="2800" dirty="0" smtClean="0">
                <a:solidFill>
                  <a:schemeClr val="accent1">
                    <a:lumMod val="75000"/>
                  </a:schemeClr>
                </a:solidFill>
                <a:latin typeface="Cambria" pitchFamily="18" charset="0"/>
                <a:cs typeface="Aharoni" pitchFamily="2" charset="-79"/>
              </a:rPr>
              <a:t>Diseño  de la muestra</a:t>
            </a:r>
            <a:endParaRPr lang="es-ES" sz="2800" dirty="0">
              <a:solidFill>
                <a:schemeClr val="accent1">
                  <a:lumMod val="75000"/>
                </a:schemeClr>
              </a:solidFill>
              <a:latin typeface="Cambria" pitchFamily="18" charset="0"/>
              <a:cs typeface="Aharoni" pitchFamily="2" charset="-79"/>
            </a:endParaRPr>
          </a:p>
        </p:txBody>
      </p:sp>
    </p:spTree>
    <p:extLst>
      <p:ext uri="{BB962C8B-B14F-4D97-AF65-F5344CB8AC3E}">
        <p14:creationId xmlns:p14="http://schemas.microsoft.com/office/powerpoint/2010/main" val="2865187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899592" y="1628800"/>
            <a:ext cx="3024336" cy="57606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Saber</a:t>
            </a:r>
            <a:endParaRPr lang="es-ES" dirty="0"/>
          </a:p>
        </p:txBody>
      </p:sp>
      <p:sp>
        <p:nvSpPr>
          <p:cNvPr id="5" name="4 Rectángulo redondeado"/>
          <p:cNvSpPr/>
          <p:nvPr/>
        </p:nvSpPr>
        <p:spPr>
          <a:xfrm>
            <a:off x="4860032" y="1628800"/>
            <a:ext cx="3024336" cy="57606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Querer</a:t>
            </a:r>
          </a:p>
        </p:txBody>
      </p:sp>
      <p:sp>
        <p:nvSpPr>
          <p:cNvPr id="6" name="5 Rectángulo redondeado"/>
          <p:cNvSpPr/>
          <p:nvPr/>
        </p:nvSpPr>
        <p:spPr>
          <a:xfrm>
            <a:off x="2987824" y="3861048"/>
            <a:ext cx="3024336" cy="57606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Poder</a:t>
            </a:r>
          </a:p>
        </p:txBody>
      </p:sp>
      <p:sp>
        <p:nvSpPr>
          <p:cNvPr id="2" name="1 Rectángulo redondeado"/>
          <p:cNvSpPr/>
          <p:nvPr/>
        </p:nvSpPr>
        <p:spPr>
          <a:xfrm>
            <a:off x="899592" y="2204864"/>
            <a:ext cx="3024336" cy="1224136"/>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es-ES" dirty="0" smtClean="0">
                <a:solidFill>
                  <a:schemeClr val="accent1">
                    <a:lumMod val="50000"/>
                  </a:schemeClr>
                </a:solidFill>
              </a:rPr>
              <a:t>Notoriedad y nitidez</a:t>
            </a:r>
          </a:p>
          <a:p>
            <a:pPr marL="285750" indent="-285750">
              <a:buFont typeface="Arial" pitchFamily="34" charset="0"/>
              <a:buChar char="•"/>
            </a:pPr>
            <a:r>
              <a:rPr lang="es-ES" dirty="0" smtClean="0">
                <a:solidFill>
                  <a:schemeClr val="accent1">
                    <a:lumMod val="50000"/>
                  </a:schemeClr>
                </a:solidFill>
              </a:rPr>
              <a:t>Información asimétrica</a:t>
            </a:r>
          </a:p>
          <a:p>
            <a:endParaRPr lang="es-ES" dirty="0">
              <a:solidFill>
                <a:schemeClr val="accent1">
                  <a:lumMod val="50000"/>
                </a:schemeClr>
              </a:solidFill>
            </a:endParaRPr>
          </a:p>
        </p:txBody>
      </p:sp>
      <p:sp>
        <p:nvSpPr>
          <p:cNvPr id="7" name="6 Rectángulo redondeado"/>
          <p:cNvSpPr/>
          <p:nvPr/>
        </p:nvSpPr>
        <p:spPr>
          <a:xfrm>
            <a:off x="4860032" y="2204864"/>
            <a:ext cx="3024336" cy="1224136"/>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es-ES" dirty="0" smtClean="0">
                <a:solidFill>
                  <a:schemeClr val="accent1">
                    <a:lumMod val="50000"/>
                  </a:schemeClr>
                </a:solidFill>
              </a:rPr>
              <a:t>Actitud favorable y vinculación emocional</a:t>
            </a:r>
          </a:p>
          <a:p>
            <a:pPr marL="285750" indent="-285750">
              <a:buFont typeface="Arial" pitchFamily="34" charset="0"/>
              <a:buChar char="•"/>
            </a:pPr>
            <a:r>
              <a:rPr lang="es-ES" dirty="0" smtClean="0">
                <a:solidFill>
                  <a:schemeClr val="accent1">
                    <a:lumMod val="50000"/>
                  </a:schemeClr>
                </a:solidFill>
              </a:rPr>
              <a:t>«Comprar» el racional</a:t>
            </a:r>
          </a:p>
          <a:p>
            <a:endParaRPr lang="es-ES" dirty="0">
              <a:solidFill>
                <a:schemeClr val="accent1">
                  <a:lumMod val="50000"/>
                </a:schemeClr>
              </a:solidFill>
            </a:endParaRPr>
          </a:p>
        </p:txBody>
      </p:sp>
      <p:sp>
        <p:nvSpPr>
          <p:cNvPr id="8" name="7 Rectángulo redondeado"/>
          <p:cNvSpPr/>
          <p:nvPr/>
        </p:nvSpPr>
        <p:spPr>
          <a:xfrm>
            <a:off x="2987824" y="4437112"/>
            <a:ext cx="3024336" cy="1224136"/>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es-ES" dirty="0" smtClean="0">
                <a:solidFill>
                  <a:schemeClr val="accent1">
                    <a:lumMod val="50000"/>
                  </a:schemeClr>
                </a:solidFill>
              </a:rPr>
              <a:t>Disponer de los medios y recursos necesarios para adaptar la conducta</a:t>
            </a:r>
          </a:p>
          <a:p>
            <a:endParaRPr lang="es-ES" dirty="0">
              <a:solidFill>
                <a:schemeClr val="accent1">
                  <a:lumMod val="50000"/>
                </a:schemeClr>
              </a:solidFill>
            </a:endParaRPr>
          </a:p>
        </p:txBody>
      </p:sp>
      <p:sp>
        <p:nvSpPr>
          <p:cNvPr id="9" name="8 CuadroTexto"/>
          <p:cNvSpPr txBox="1"/>
          <p:nvPr/>
        </p:nvSpPr>
        <p:spPr>
          <a:xfrm>
            <a:off x="3563888" y="25460"/>
            <a:ext cx="9001000" cy="523220"/>
          </a:xfrm>
          <a:prstGeom prst="rect">
            <a:avLst/>
          </a:prstGeom>
          <a:noFill/>
        </p:spPr>
        <p:txBody>
          <a:bodyPr wrap="square" rtlCol="0">
            <a:spAutoFit/>
          </a:bodyPr>
          <a:lstStyle/>
          <a:p>
            <a:pPr marL="285750" indent="-285750">
              <a:buBlip>
                <a:blip r:embed="rId3"/>
              </a:buBlip>
            </a:pPr>
            <a:r>
              <a:rPr lang="es-ES" sz="2800" dirty="0" smtClean="0">
                <a:solidFill>
                  <a:schemeClr val="accent1">
                    <a:lumMod val="75000"/>
                  </a:schemeClr>
                </a:solidFill>
                <a:latin typeface="Cambria" pitchFamily="18" charset="0"/>
                <a:cs typeface="Aharoni" pitchFamily="2" charset="-79"/>
              </a:rPr>
              <a:t>Método de segmentación</a:t>
            </a:r>
            <a:endParaRPr lang="es-ES" sz="2800" dirty="0">
              <a:solidFill>
                <a:schemeClr val="accent1">
                  <a:lumMod val="75000"/>
                </a:schemeClr>
              </a:solidFill>
              <a:latin typeface="Cambria" pitchFamily="18" charset="0"/>
              <a:cs typeface="Aharoni" pitchFamily="2" charset="-79"/>
            </a:endParaRPr>
          </a:p>
        </p:txBody>
      </p:sp>
    </p:spTree>
    <p:extLst>
      <p:ext uri="{BB962C8B-B14F-4D97-AF65-F5344CB8AC3E}">
        <p14:creationId xmlns:p14="http://schemas.microsoft.com/office/powerpoint/2010/main" val="2787205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3563888" y="25460"/>
            <a:ext cx="9001000" cy="523220"/>
          </a:xfrm>
          <a:prstGeom prst="rect">
            <a:avLst/>
          </a:prstGeom>
          <a:noFill/>
        </p:spPr>
        <p:txBody>
          <a:bodyPr wrap="square" rtlCol="0">
            <a:spAutoFit/>
          </a:bodyPr>
          <a:lstStyle/>
          <a:p>
            <a:pPr marL="285750" indent="-285750">
              <a:buBlip>
                <a:blip r:embed="rId3"/>
              </a:buBlip>
            </a:pPr>
            <a:r>
              <a:rPr lang="es-ES" sz="2800" dirty="0" smtClean="0">
                <a:solidFill>
                  <a:schemeClr val="accent1">
                    <a:lumMod val="75000"/>
                  </a:schemeClr>
                </a:solidFill>
                <a:latin typeface="Cambria" pitchFamily="18" charset="0"/>
                <a:cs typeface="Aharoni" pitchFamily="2" charset="-79"/>
              </a:rPr>
              <a:t>Coyuntura del estudio</a:t>
            </a:r>
            <a:endParaRPr lang="es-ES" sz="2800" dirty="0">
              <a:solidFill>
                <a:schemeClr val="accent1">
                  <a:lumMod val="75000"/>
                </a:schemeClr>
              </a:solidFill>
              <a:latin typeface="Cambria" pitchFamily="18" charset="0"/>
              <a:cs typeface="Aharoni" pitchFamily="2" charset="-79"/>
            </a:endParaRPr>
          </a:p>
        </p:txBody>
      </p:sp>
      <p:pic>
        <p:nvPicPr>
          <p:cNvPr id="1026" name="Picture 2" descr="C:\Users\Jaime\Documents\jaime\documentos jaime A\Jaime\entrada de proyectos\Proyectos IV\Estudio RSC\Informe 2010\graficos\evolucion confianza ciudadan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5562" y="1295400"/>
            <a:ext cx="6971673" cy="4581872"/>
          </a:xfrm>
          <a:prstGeom prst="rect">
            <a:avLst/>
          </a:prstGeom>
          <a:noFill/>
          <a:extLst>
            <a:ext uri="{909E8E84-426E-40DD-AFC4-6F175D3DCCD1}">
              <a14:hiddenFill xmlns:a14="http://schemas.microsoft.com/office/drawing/2010/main">
                <a:solidFill>
                  <a:srgbClr val="FFFFFF"/>
                </a:solidFill>
              </a14:hiddenFill>
            </a:ext>
          </a:extLst>
        </p:spPr>
      </p:pic>
      <p:cxnSp>
        <p:nvCxnSpPr>
          <p:cNvPr id="3" name="2 Conector recto"/>
          <p:cNvCxnSpPr/>
          <p:nvPr/>
        </p:nvCxnSpPr>
        <p:spPr>
          <a:xfrm flipV="1">
            <a:off x="5580112" y="2276872"/>
            <a:ext cx="0" cy="2376264"/>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7 Triángulo isósceles"/>
          <p:cNvSpPr/>
          <p:nvPr/>
        </p:nvSpPr>
        <p:spPr>
          <a:xfrm rot="5400000">
            <a:off x="5778134" y="2078850"/>
            <a:ext cx="576064" cy="972108"/>
          </a:xfrm>
          <a:prstGeom prst="triangle">
            <a:avLst>
              <a:gd name="adj" fmla="val 5252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sz="1400" dirty="0" smtClean="0"/>
              <a:t>IF 2008</a:t>
            </a:r>
            <a:endParaRPr lang="es-ES" sz="1400" dirty="0"/>
          </a:p>
        </p:txBody>
      </p:sp>
      <p:sp>
        <p:nvSpPr>
          <p:cNvPr id="9" name="8 Rectángulo"/>
          <p:cNvSpPr/>
          <p:nvPr/>
        </p:nvSpPr>
        <p:spPr>
          <a:xfrm>
            <a:off x="5580112" y="3068960"/>
            <a:ext cx="1944216" cy="1656184"/>
          </a:xfrm>
          <a:prstGeom prst="rect">
            <a:avLst/>
          </a:prstGeom>
          <a:solidFill>
            <a:srgbClr val="C000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2" name="11 Conector recto"/>
          <p:cNvCxnSpPr/>
          <p:nvPr/>
        </p:nvCxnSpPr>
        <p:spPr>
          <a:xfrm flipV="1">
            <a:off x="7524328" y="2348880"/>
            <a:ext cx="0" cy="2376264"/>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13" name="12 Triángulo isósceles"/>
          <p:cNvSpPr/>
          <p:nvPr/>
        </p:nvSpPr>
        <p:spPr>
          <a:xfrm rot="5400000">
            <a:off x="7470322" y="1898830"/>
            <a:ext cx="1080120" cy="972108"/>
          </a:xfrm>
          <a:prstGeom prst="triangle">
            <a:avLst>
              <a:gd name="adj" fmla="val 52520"/>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sz="1400" dirty="0" smtClean="0"/>
              <a:t>IF 2011</a:t>
            </a:r>
            <a:endParaRPr lang="es-ES" sz="1400" dirty="0"/>
          </a:p>
        </p:txBody>
      </p:sp>
    </p:spTree>
    <p:extLst>
      <p:ext uri="{BB962C8B-B14F-4D97-AF65-F5344CB8AC3E}">
        <p14:creationId xmlns:p14="http://schemas.microsoft.com/office/powerpoint/2010/main" val="4001701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3167</TotalTime>
  <Words>1478</Words>
  <Application>Microsoft Office PowerPoint</Application>
  <PresentationFormat>Presentación en pantalla (4:3)</PresentationFormat>
  <Paragraphs>225</Paragraphs>
  <Slides>39</Slides>
  <Notes>8</Notes>
  <HiddenSlides>0</HiddenSlides>
  <MMClips>0</MMClips>
  <ScaleCrop>false</ScaleCrop>
  <HeadingPairs>
    <vt:vector size="4" baseType="variant">
      <vt:variant>
        <vt:lpstr>Tema</vt:lpstr>
      </vt:variant>
      <vt:variant>
        <vt:i4>1</vt:i4>
      </vt:variant>
      <vt:variant>
        <vt:lpstr>Títulos de diapositiva</vt:lpstr>
      </vt:variant>
      <vt:variant>
        <vt:i4>39</vt:i4>
      </vt:variant>
    </vt:vector>
  </HeadingPairs>
  <TitlesOfParts>
    <vt:vector size="40"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Jaime</dc:creator>
  <cp:lastModifiedBy>Jaime</cp:lastModifiedBy>
  <cp:revision>27</cp:revision>
  <dcterms:created xsi:type="dcterms:W3CDTF">2011-03-01T09:55:29Z</dcterms:created>
  <dcterms:modified xsi:type="dcterms:W3CDTF">2011-12-01T08:50:40Z</dcterms:modified>
</cp:coreProperties>
</file>