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75" r:id="rId3"/>
    <p:sldId id="276" r:id="rId4"/>
    <p:sldId id="260" r:id="rId5"/>
    <p:sldId id="261" r:id="rId6"/>
    <p:sldId id="262" r:id="rId7"/>
    <p:sldId id="269" r:id="rId8"/>
    <p:sldId id="271" r:id="rId9"/>
    <p:sldId id="277" r:id="rId10"/>
    <p:sldId id="265" r:id="rId11"/>
    <p:sldId id="278" r:id="rId12"/>
    <p:sldId id="273" r:id="rId13"/>
    <p:sldId id="274" r:id="rId14"/>
  </p:sldIdLst>
  <p:sldSz cx="9906000" cy="6858000" type="A4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800" b="1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800" b="1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800" b="1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800" b="1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 Caix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009AD8"/>
    <a:srgbClr val="CC6600"/>
    <a:srgbClr val="E68900"/>
    <a:srgbClr val="FF9900"/>
    <a:srgbClr val="000000"/>
    <a:srgbClr val="A6DCF2"/>
    <a:srgbClr val="E6F5FC"/>
    <a:srgbClr val="4C4C4C"/>
    <a:srgbClr val="E6E6E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55" autoAdjust="0"/>
    <p:restoredTop sz="94636" autoAdjust="0"/>
  </p:normalViewPr>
  <p:slideViewPr>
    <p:cSldViewPr snapToGrid="0">
      <p:cViewPr varScale="1">
        <p:scale>
          <a:sx n="66" d="100"/>
          <a:sy n="66" d="100"/>
        </p:scale>
        <p:origin x="-317" y="-72"/>
      </p:cViewPr>
      <p:guideLst>
        <p:guide orient="horz" pos="2160"/>
        <p:guide pos="5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>
        <c:manualLayout>
          <c:layoutTarget val="inner"/>
          <c:xMode val="edge"/>
          <c:yMode val="edge"/>
          <c:x val="9.8323410793163452E-2"/>
          <c:y val="3.1730485602959269E-2"/>
          <c:w val="0.7728658536585562"/>
          <c:h val="0.96826951439704079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spPr>
              <a:solidFill>
                <a:srgbClr val="002060"/>
              </a:solidFill>
            </c:spPr>
          </c:dPt>
          <c:dPt>
            <c:idx val="1"/>
            <c:spPr>
              <a:solidFill>
                <a:srgbClr val="C3CAD3"/>
              </a:solidFill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spPr>
              <a:solidFill>
                <a:srgbClr val="009AD8"/>
              </a:solidFill>
            </c:spPr>
          </c:dPt>
          <c:dLbls>
            <c:dLbl>
              <c:idx val="1"/>
              <c:layout>
                <c:manualLayout>
                  <c:x val="3.3657844424432412E-2"/>
                  <c:y val="-1.9739828344925094E-17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es-ES"/>
                </a:p>
              </c:txPr>
              <c:showVal val="1"/>
            </c:dLbl>
            <c:dLbl>
              <c:idx val="2"/>
              <c:layout>
                <c:manualLayout>
                  <c:x val="0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0.14809451546750221"/>
                  <c:y val="-0.1033661134137881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Val val="1"/>
            <c:showLeaderLines val="1"/>
          </c:dLbls>
          <c:cat>
            <c:strRef>
              <c:f>Hoja1!$A$2:$A$5</c:f>
              <c:strCache>
                <c:ptCount val="4"/>
                <c:pt idx="0">
                  <c:v>Dudoso</c:v>
                </c:pt>
                <c:pt idx="1">
                  <c:v>Subestandard</c:v>
                </c:pt>
                <c:pt idx="2">
                  <c:v>Algun impagado</c:v>
                </c:pt>
                <c:pt idx="3">
                  <c:v>Corriente pago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7.4305586021059758E-2</c:v>
                </c:pt>
                <c:pt idx="1">
                  <c:v>8.2911403139660708E-2</c:v>
                </c:pt>
                <c:pt idx="2">
                  <c:v>6.8140341064355445E-2</c:v>
                </c:pt>
                <c:pt idx="3">
                  <c:v>0.77464266977492358</c:v>
                </c:pt>
              </c:numCache>
            </c:numRef>
          </c:val>
        </c:ser>
        <c:firstSliceAng val="90"/>
        <c:holeSize val="50"/>
      </c:doughnutChart>
    </c:plotArea>
    <c:plotVisOnly val="1"/>
  </c:chart>
  <c:txPr>
    <a:bodyPr/>
    <a:lstStyle/>
    <a:p>
      <a:pPr>
        <a:defRPr sz="1400">
          <a:latin typeface="Calibri" pitchFamily="34" charset="0"/>
        </a:defRPr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layout/>
      <c:txPr>
        <a:bodyPr/>
        <a:lstStyle/>
        <a:p>
          <a:pPr>
            <a:defRPr lang="es-ES"/>
          </a:pPr>
          <a:endParaRPr lang="es-ES"/>
        </a:p>
      </c:txPr>
    </c:title>
    <c:plotArea>
      <c:layout>
        <c:manualLayout>
          <c:layoutTarget val="inner"/>
          <c:xMode val="edge"/>
          <c:yMode val="edge"/>
          <c:x val="0.29061784897025394"/>
          <c:y val="0.25255972696245738"/>
          <c:w val="0.44164759725400515"/>
          <c:h val="0.65870307167235564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9AD8"/>
            </a:solidFill>
            <a:ln w="37906">
              <a:solidFill>
                <a:srgbClr val="FF0000"/>
              </a:solidFill>
              <a:prstDash val="solid"/>
            </a:ln>
          </c:spPr>
          <c:dPt>
            <c:idx val="0"/>
            <c:spPr>
              <a:solidFill>
                <a:srgbClr val="FF9900"/>
              </a:solidFill>
              <a:ln w="25271">
                <a:noFill/>
              </a:ln>
            </c:spPr>
          </c:dPt>
          <c:dPt>
            <c:idx val="1"/>
            <c:spPr>
              <a:solidFill>
                <a:srgbClr val="009AD8"/>
              </a:solidFill>
              <a:ln w="25271">
                <a:noFill/>
              </a:ln>
            </c:spPr>
          </c:dPt>
          <c:dPt>
            <c:idx val="2"/>
            <c:spPr>
              <a:solidFill>
                <a:srgbClr val="FF9900"/>
              </a:solidFill>
              <a:ln w="25271">
                <a:noFill/>
              </a:ln>
            </c:spPr>
          </c:dPt>
          <c:dLbls>
            <c:dLbl>
              <c:idx val="0"/>
              <c:delete val="1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lang="es-ES" sz="1395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dirty="0">
                        <a:solidFill>
                          <a:schemeClr val="bg1"/>
                        </a:solidFill>
                      </a:rPr>
                      <a:t>84%</a:t>
                    </a:r>
                  </a:p>
                </c:rich>
              </c:tx>
              <c:numFmt formatCode="0%" sourceLinked="0"/>
              <c:spPr>
                <a:noFill/>
                <a:ln w="25271">
                  <a:noFill/>
                </a:ln>
              </c:spPr>
              <c:showVal val="1"/>
            </c:dLbl>
            <c:numFmt formatCode="0%" sourceLinked="0"/>
            <c:spPr>
              <a:noFill/>
              <a:ln w="25271">
                <a:noFill/>
              </a:ln>
            </c:spPr>
            <c:txPr>
              <a:bodyPr/>
              <a:lstStyle/>
              <a:p>
                <a:pPr>
                  <a:defRPr lang="es-ES" sz="1395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Sheet1!$B$2:$D$2</c:f>
              <c:numCache>
                <c:formatCode>0%</c:formatCode>
                <c:ptCount val="3"/>
                <c:pt idx="1">
                  <c:v>0.16000000000000006</c:v>
                </c:pt>
                <c:pt idx="2">
                  <c:v>0.84000000000000064</c:v>
                </c:pt>
              </c:numCache>
            </c:numRef>
          </c:val>
        </c:ser>
        <c:firstSliceAng val="80"/>
        <c:holeSize val="52"/>
      </c:doughnutChart>
      <c:spPr>
        <a:noFill/>
        <a:ln w="25400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11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layout/>
      <c:txPr>
        <a:bodyPr/>
        <a:lstStyle/>
        <a:p>
          <a:pPr>
            <a:defRPr lang="es-ES"/>
          </a:pPr>
          <a:endParaRPr lang="es-ES"/>
        </a:p>
      </c:txPr>
    </c:title>
    <c:plotArea>
      <c:layout>
        <c:manualLayout>
          <c:layoutTarget val="inner"/>
          <c:xMode val="edge"/>
          <c:yMode val="edge"/>
          <c:x val="7.7922077922077934E-2"/>
          <c:y val="4.2801556420233464E-2"/>
          <c:w val="0.81385281385281383"/>
          <c:h val="0.94163424124513662"/>
        </c:manualLayout>
      </c:layout>
      <c:bar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9AD8"/>
            </a:solidFill>
            <a:ln w="25305">
              <a:noFill/>
            </a:ln>
          </c:spPr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numFmt formatCode="0%" sourceLinked="0"/>
            <c:spPr>
              <a:noFill/>
              <a:ln w="25305">
                <a:noFill/>
              </a:ln>
            </c:spPr>
            <c:txPr>
              <a:bodyPr/>
              <a:lstStyle/>
              <a:p>
                <a:pPr>
                  <a:defRPr lang="es-ES" sz="13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dLblPos val="inEnd"/>
            <c:showVal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Sheet1!$B$2:$D$2</c:f>
              <c:numCache>
                <c:formatCode>0%</c:formatCode>
                <c:ptCount val="3"/>
                <c:pt idx="0">
                  <c:v>0.60000000000000064</c:v>
                </c:pt>
                <c:pt idx="1">
                  <c:v>0.2</c:v>
                </c:pt>
                <c:pt idx="2">
                  <c:v>0.2</c:v>
                </c:pt>
              </c:numCache>
            </c:numRef>
          </c:val>
        </c:ser>
        <c:gapWidth val="60"/>
        <c:axId val="189889152"/>
        <c:axId val="189890944"/>
      </c:barChart>
      <c:catAx>
        <c:axId val="189889152"/>
        <c:scaling>
          <c:orientation val="maxMin"/>
        </c:scaling>
        <c:axPos val="l"/>
        <c:numFmt formatCode="General" sourceLinked="1"/>
        <c:majorTickMark val="none"/>
        <c:tickLblPos val="nextTo"/>
        <c:spPr>
          <a:ln w="12653">
            <a:solidFill>
              <a:srgbClr val="CCCCFF"/>
            </a:solidFill>
            <a:prstDash val="solid"/>
          </a:ln>
        </c:spPr>
        <c:txPr>
          <a:bodyPr rot="0" vert="horz"/>
          <a:lstStyle/>
          <a:p>
            <a:pPr>
              <a:defRPr lang="es-ES" sz="62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189890944"/>
        <c:crosses val="autoZero"/>
        <c:auto val="1"/>
        <c:lblAlgn val="ctr"/>
        <c:lblOffset val="100"/>
        <c:tickLblSkip val="1"/>
        <c:tickMarkSkip val="1"/>
      </c:catAx>
      <c:valAx>
        <c:axId val="189890944"/>
        <c:scaling>
          <c:orientation val="minMax"/>
        </c:scaling>
        <c:axPos val="t"/>
        <c:numFmt formatCode="0%" sourceLinked="1"/>
        <c:majorTickMark val="none"/>
        <c:tickLblPos val="none"/>
        <c:spPr>
          <a:ln w="9490">
            <a:noFill/>
          </a:ln>
        </c:spPr>
        <c:txPr>
          <a:bodyPr/>
          <a:lstStyle/>
          <a:p>
            <a:pPr>
              <a:defRPr lang="es-ES"/>
            </a:pPr>
            <a:endParaRPr lang="es-ES"/>
          </a:p>
        </c:txPr>
        <c:crossAx val="189889152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6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12" charset="-52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112" charset="-52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r>
              <a:rPr lang="es-ES_tradnl" dirty="0"/>
              <a:t>05-04-2007</a:t>
            </a:r>
          </a:p>
        </p:txBody>
      </p:sp>
      <p:sp>
        <p:nvSpPr>
          <p:cNvPr id="244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12" charset="-52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244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112" charset="-52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469CEFEB-24D3-42C7-A650-EC7E8486B292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pitchFamily="-112" charset="-52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pitchFamily="-112" charset="-52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251F2454-9F35-425E-9AC6-907A41727C0D}" type="datetime1">
              <a:rPr lang="es-ES_tradnl"/>
              <a:pPr>
                <a:defRPr/>
              </a:pPr>
              <a:t>29/11/2011</a:t>
            </a:fld>
            <a:endParaRPr lang="es-ES_tradnl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pitchFamily="-112" charset="-52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pitchFamily="-112" charset="-52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DF53DF80-FFD8-40E0-9819-4FE8F0A3496E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-52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-52"/>
        <a:ea typeface="ＭＳ Ｐゴシック" pitchFamily="-112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-52"/>
        <a:ea typeface="ＭＳ Ｐゴシック" pitchFamily="-112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-52"/>
        <a:ea typeface="ＭＳ Ｐゴシック" pitchFamily="-112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-52"/>
        <a:ea typeface="ＭＳ Ｐゴシック" pitchFamily="-112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686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CD164CFB-7FB5-47D8-B0FD-7A732653B93E}" type="slidenum">
              <a:rPr/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4088" y="685800"/>
            <a:ext cx="4954587" cy="34290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1" y="4343145"/>
            <a:ext cx="5487041" cy="4115019"/>
          </a:xfrm>
          <a:noFill/>
          <a:ln/>
        </p:spPr>
        <p:txBody>
          <a:bodyPr/>
          <a:lstStyle/>
          <a:p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4088" y="685800"/>
            <a:ext cx="4954587" cy="34290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1" y="4343144"/>
            <a:ext cx="5487041" cy="4115019"/>
          </a:xfrm>
          <a:noFill/>
          <a:ln/>
        </p:spPr>
        <p:txBody>
          <a:bodyPr/>
          <a:lstStyle/>
          <a:p>
            <a:endParaRPr lang="es-E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3CEA21D5-59FE-48E9-958C-28916A51D5C8}" type="slidenum">
              <a:rPr/>
              <a:pPr algn="l" rtl="0">
                <a:defRPr/>
              </a:pPr>
              <a:t>13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Documento_de_Microsoft_Office_Word1.docx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6"/>
          <p:cNvSpPr>
            <a:spLocks noGrp="1"/>
          </p:cNvSpPr>
          <p:nvPr>
            <p:ph type="body" sz="quarter" idx="11"/>
          </p:nvPr>
        </p:nvSpPr>
        <p:spPr>
          <a:xfrm>
            <a:off x="748567" y="2999131"/>
            <a:ext cx="8489950" cy="913005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1600" b="1" i="0">
                <a:solidFill>
                  <a:srgbClr val="009AD8"/>
                </a:solidFill>
              </a:defRPr>
            </a:lvl1pPr>
            <a:lvl2pPr>
              <a:buNone/>
              <a:defRPr sz="1600" b="1" i="1"/>
            </a:lvl2pPr>
            <a:lvl3pPr>
              <a:buNone/>
              <a:defRPr sz="1600" b="1" i="1"/>
            </a:lvl3pPr>
            <a:lvl4pPr>
              <a:buNone/>
              <a:defRPr sz="1600" b="1" i="1"/>
            </a:lvl4pPr>
            <a:lvl5pPr>
              <a:buNone/>
              <a:defRPr sz="1600" b="1" i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7CD11-335D-45AA-B863-1B19B5904BC1}" type="datetime1">
              <a:rPr lang="es-ES_tradnl"/>
              <a:pPr>
                <a:defRPr/>
              </a:pPr>
              <a:t>29/11/2011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nterior_2columna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texto 15"/>
          <p:cNvSpPr>
            <a:spLocks noGrp="1"/>
          </p:cNvSpPr>
          <p:nvPr>
            <p:ph type="body" sz="quarter" idx="13"/>
          </p:nvPr>
        </p:nvSpPr>
        <p:spPr>
          <a:xfrm>
            <a:off x="757238" y="1339850"/>
            <a:ext cx="8385175" cy="382588"/>
          </a:xfrm>
          <a:prstGeom prst="rect">
            <a:avLst/>
          </a:prstGeom>
        </p:spPr>
        <p:txBody>
          <a:bodyPr vert="horz"/>
          <a:lstStyle>
            <a:lvl1pPr>
              <a:buNone/>
              <a:defRPr sz="1400" b="1" i="1">
                <a:solidFill>
                  <a:srgbClr val="009AD8"/>
                </a:solidFill>
              </a:defRPr>
            </a:lvl1pPr>
            <a:lvl2pPr>
              <a:buNone/>
              <a:defRPr sz="1400" b="1" i="1">
                <a:solidFill>
                  <a:srgbClr val="009AD8"/>
                </a:solidFill>
              </a:defRPr>
            </a:lvl2pPr>
            <a:lvl3pPr>
              <a:buNone/>
              <a:defRPr sz="1400" b="1" i="1">
                <a:solidFill>
                  <a:srgbClr val="009AD8"/>
                </a:solidFill>
              </a:defRPr>
            </a:lvl3pPr>
            <a:lvl4pPr>
              <a:buNone/>
              <a:defRPr sz="1400" b="1" i="1">
                <a:solidFill>
                  <a:srgbClr val="009AD8"/>
                </a:solidFill>
              </a:defRPr>
            </a:lvl4pPr>
            <a:lvl5pPr>
              <a:buNone/>
              <a:defRPr sz="1400" b="1" i="1">
                <a:solidFill>
                  <a:srgbClr val="009AD8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/>
          </p:nvPr>
        </p:nvSpPr>
        <p:spPr>
          <a:xfrm>
            <a:off x="5024438" y="1976438"/>
            <a:ext cx="4116387" cy="4122737"/>
          </a:xfrm>
          <a:prstGeom prst="rect">
            <a:avLst/>
          </a:prstGeom>
        </p:spPr>
        <p:txBody>
          <a:bodyPr vert="horz"/>
          <a:lstStyle>
            <a:lvl1pPr marL="266700" indent="-266700">
              <a:buSzPct val="80000"/>
              <a:buFont typeface="Arial"/>
              <a:buChar char="•"/>
              <a:defRPr sz="1200"/>
            </a:lvl1pPr>
            <a:lvl2pPr marL="266700" indent="-266700">
              <a:buSzPct val="80000"/>
              <a:buFont typeface="Arial"/>
              <a:buChar char="•"/>
              <a:defRPr sz="1200"/>
            </a:lvl2pPr>
            <a:lvl3pPr marL="266700" indent="-266700">
              <a:buSzPct val="80000"/>
              <a:buFont typeface="Arial"/>
              <a:buChar char="•"/>
              <a:defRPr sz="1200"/>
            </a:lvl3pPr>
            <a:lvl4pPr marL="266700" indent="-266700">
              <a:buSzPct val="80000"/>
              <a:buFont typeface="Arial"/>
              <a:buChar char="•"/>
              <a:defRPr sz="1200"/>
            </a:lvl4pPr>
            <a:lvl5pPr marL="266700" indent="-266700">
              <a:buSzPct val="80000"/>
              <a:buFont typeface="Arial"/>
              <a:buChar char="•"/>
              <a:defRPr sz="1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1"/>
          </p:nvPr>
        </p:nvSpPr>
        <p:spPr>
          <a:xfrm>
            <a:off x="760413" y="1976438"/>
            <a:ext cx="4116387" cy="4122737"/>
          </a:xfrm>
          <a:prstGeom prst="rect">
            <a:avLst/>
          </a:prstGeom>
        </p:spPr>
        <p:txBody>
          <a:bodyPr vert="horz"/>
          <a:lstStyle>
            <a:lvl1pPr marL="266700" indent="-266700">
              <a:buSzPct val="80000"/>
              <a:buFont typeface="Arial"/>
              <a:buNone/>
              <a:defRPr sz="1200"/>
            </a:lvl1pPr>
            <a:lvl2pPr marL="266700" indent="-266700">
              <a:buSzPct val="80000"/>
              <a:buFont typeface="Arial"/>
              <a:buNone/>
              <a:defRPr sz="1200"/>
            </a:lvl2pPr>
            <a:lvl3pPr marL="266700" indent="-266700">
              <a:buSzPct val="80000"/>
              <a:buFont typeface="Arial"/>
              <a:buNone/>
              <a:defRPr sz="1200"/>
            </a:lvl3pPr>
            <a:lvl4pPr marL="266700" indent="-266700">
              <a:buSzPct val="80000"/>
              <a:buFont typeface="Arial"/>
              <a:buNone/>
              <a:defRPr sz="1200"/>
            </a:lvl4pPr>
            <a:lvl5pPr marL="266700" indent="-266700">
              <a:buSzPct val="80000"/>
              <a:buFont typeface="Arial"/>
              <a:buNone/>
              <a:defRPr sz="1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3CF05-BD84-4050-9560-2B79F2ED90F7}" type="datetime1">
              <a:rPr lang="es-ES_tradnl"/>
              <a:pPr>
                <a:defRPr/>
              </a:pPr>
              <a:t>29/11/2011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nterior_2columnas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sz="quarter" idx="20"/>
          </p:nvPr>
        </p:nvSpPr>
        <p:spPr>
          <a:xfrm>
            <a:off x="5037411" y="2705041"/>
            <a:ext cx="4105251" cy="3323301"/>
          </a:xfrm>
          <a:prstGeom prst="rect">
            <a:avLst/>
          </a:prstGeom>
        </p:spPr>
        <p:txBody>
          <a:bodyPr vert="horz"/>
          <a:lstStyle>
            <a:lvl1pPr marL="182563" indent="-182563">
              <a:buSzPct val="80000"/>
              <a:buFont typeface="Arial"/>
              <a:buChar char="•"/>
              <a:defRPr sz="1200"/>
            </a:lvl1pPr>
            <a:lvl2pPr marL="627063" indent="-169863">
              <a:buSzPct val="80000"/>
              <a:buFont typeface="Arial"/>
              <a:buChar char="•"/>
              <a:defRPr sz="1200"/>
            </a:lvl2pPr>
            <a:lvl3pPr marL="1077913" indent="-163513">
              <a:buSzPct val="80000"/>
              <a:buFont typeface="Arial"/>
              <a:buChar char="•"/>
              <a:defRPr sz="1200"/>
            </a:lvl3pPr>
            <a:lvl4pPr marL="1522413" indent="-150813">
              <a:buSzPct val="80000"/>
              <a:buFont typeface="Arial"/>
              <a:buChar char="•"/>
              <a:defRPr sz="1200"/>
            </a:lvl4pPr>
            <a:lvl5pPr marL="1974850" indent="-146050">
              <a:buSzPct val="80000"/>
              <a:buFont typeface="Arial"/>
              <a:buChar char="•"/>
              <a:defRPr sz="1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8" name="Marcador de texto 9"/>
          <p:cNvSpPr>
            <a:spLocks noGrp="1"/>
          </p:cNvSpPr>
          <p:nvPr>
            <p:ph type="body" sz="quarter" idx="19"/>
          </p:nvPr>
        </p:nvSpPr>
        <p:spPr>
          <a:xfrm>
            <a:off x="748798" y="2705041"/>
            <a:ext cx="4140048" cy="3323301"/>
          </a:xfrm>
          <a:prstGeom prst="rect">
            <a:avLst/>
          </a:prstGeom>
        </p:spPr>
        <p:txBody>
          <a:bodyPr vert="horz"/>
          <a:lstStyle>
            <a:lvl1pPr marL="182563" indent="-182563">
              <a:buSzPct val="80000"/>
              <a:buFont typeface="Arial"/>
              <a:buChar char="•"/>
              <a:defRPr sz="1200"/>
            </a:lvl1pPr>
            <a:lvl2pPr marL="627063" indent="-169863">
              <a:buSzPct val="80000"/>
              <a:buFont typeface="Arial"/>
              <a:buChar char="•"/>
              <a:defRPr sz="1200"/>
            </a:lvl2pPr>
            <a:lvl3pPr marL="1077913" indent="-163513">
              <a:buSzPct val="80000"/>
              <a:buFont typeface="Arial"/>
              <a:buChar char="•"/>
              <a:defRPr sz="1200"/>
            </a:lvl3pPr>
            <a:lvl4pPr marL="1522413" indent="-150813">
              <a:buSzPct val="80000"/>
              <a:buFont typeface="Arial"/>
              <a:buChar char="•"/>
              <a:defRPr sz="1200"/>
            </a:lvl4pPr>
            <a:lvl5pPr marL="1974850" indent="-146050">
              <a:buSzPct val="80000"/>
              <a:buFont typeface="Arial"/>
              <a:buChar char="•"/>
              <a:defRPr sz="1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6"/>
          </p:nvPr>
        </p:nvSpPr>
        <p:spPr>
          <a:xfrm>
            <a:off x="5028453" y="1974850"/>
            <a:ext cx="4122737" cy="6350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200" b="1">
                <a:solidFill>
                  <a:srgbClr val="009AD8"/>
                </a:solidFill>
              </a:defRPr>
            </a:lvl1pPr>
            <a:lvl2pPr>
              <a:buNone/>
              <a:defRPr sz="1200" b="1">
                <a:solidFill>
                  <a:srgbClr val="009AD8"/>
                </a:solidFill>
              </a:defRPr>
            </a:lvl2pPr>
            <a:lvl3pPr>
              <a:buNone/>
              <a:defRPr sz="1200" b="1">
                <a:solidFill>
                  <a:srgbClr val="009AD8"/>
                </a:solidFill>
              </a:defRPr>
            </a:lvl3pPr>
            <a:lvl4pPr>
              <a:buNone/>
              <a:defRPr sz="1200" b="1">
                <a:solidFill>
                  <a:srgbClr val="009AD8"/>
                </a:solidFill>
              </a:defRPr>
            </a:lvl4pPr>
            <a:lvl5pPr>
              <a:buNone/>
              <a:defRPr sz="1200" b="1">
                <a:solidFill>
                  <a:srgbClr val="009AD8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5"/>
          </p:nvPr>
        </p:nvSpPr>
        <p:spPr>
          <a:xfrm>
            <a:off x="757238" y="1974850"/>
            <a:ext cx="4122737" cy="6350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200" b="1">
                <a:solidFill>
                  <a:srgbClr val="009AD8"/>
                </a:solidFill>
              </a:defRPr>
            </a:lvl1pPr>
            <a:lvl2pPr>
              <a:buNone/>
              <a:defRPr sz="1200" b="1">
                <a:solidFill>
                  <a:srgbClr val="009AD8"/>
                </a:solidFill>
              </a:defRPr>
            </a:lvl2pPr>
            <a:lvl3pPr>
              <a:buNone/>
              <a:defRPr sz="1200" b="1">
                <a:solidFill>
                  <a:srgbClr val="009AD8"/>
                </a:solidFill>
              </a:defRPr>
            </a:lvl3pPr>
            <a:lvl4pPr>
              <a:buNone/>
              <a:defRPr sz="1200" b="1">
                <a:solidFill>
                  <a:srgbClr val="009AD8"/>
                </a:solidFill>
              </a:defRPr>
            </a:lvl4pPr>
            <a:lvl5pPr>
              <a:buNone/>
              <a:defRPr sz="1200" b="1">
                <a:solidFill>
                  <a:srgbClr val="009AD8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Marcador de texto 15"/>
          <p:cNvSpPr>
            <a:spLocks noGrp="1"/>
          </p:cNvSpPr>
          <p:nvPr>
            <p:ph type="body" sz="quarter" idx="14"/>
          </p:nvPr>
        </p:nvSpPr>
        <p:spPr>
          <a:xfrm>
            <a:off x="757238" y="1339850"/>
            <a:ext cx="8385175" cy="382588"/>
          </a:xfrm>
          <a:prstGeom prst="rect">
            <a:avLst/>
          </a:prstGeom>
        </p:spPr>
        <p:txBody>
          <a:bodyPr vert="horz"/>
          <a:lstStyle>
            <a:lvl1pPr>
              <a:buNone/>
              <a:defRPr sz="1400" b="1" i="1">
                <a:solidFill>
                  <a:srgbClr val="009AD8"/>
                </a:solidFill>
              </a:defRPr>
            </a:lvl1pPr>
            <a:lvl2pPr>
              <a:buNone/>
              <a:defRPr sz="1400" b="1" i="1">
                <a:solidFill>
                  <a:srgbClr val="009AD8"/>
                </a:solidFill>
              </a:defRPr>
            </a:lvl2pPr>
            <a:lvl3pPr>
              <a:buNone/>
              <a:defRPr sz="1400" b="1" i="1">
                <a:solidFill>
                  <a:srgbClr val="009AD8"/>
                </a:solidFill>
              </a:defRPr>
            </a:lvl3pPr>
            <a:lvl4pPr>
              <a:buNone/>
              <a:defRPr sz="1400" b="1" i="1">
                <a:solidFill>
                  <a:srgbClr val="009AD8"/>
                </a:solidFill>
              </a:defRPr>
            </a:lvl4pPr>
            <a:lvl5pPr>
              <a:buNone/>
              <a:defRPr sz="1400" b="1" i="1">
                <a:solidFill>
                  <a:srgbClr val="009AD8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3F8C2-EB01-4A13-9750-BE365898904B}" type="datetime1">
              <a:rPr lang="es-ES_tradnl"/>
              <a:pPr>
                <a:defRPr/>
              </a:pPr>
              <a:t>29/11/2011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nterior_foto/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9"/>
          <p:cNvSpPr>
            <a:spLocks noChangeShapeType="1"/>
          </p:cNvSpPr>
          <p:nvPr userDrawn="1"/>
        </p:nvSpPr>
        <p:spPr bwMode="auto">
          <a:xfrm>
            <a:off x="5319713" y="2889250"/>
            <a:ext cx="0" cy="12065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 dirty="0">
              <a:latin typeface="Arial" pitchFamily="-112" charset="-52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2" name="Marcador de posición de imagen 11"/>
          <p:cNvSpPr>
            <a:spLocks noGrp="1"/>
          </p:cNvSpPr>
          <p:nvPr>
            <p:ph type="pic" sz="quarter" idx="12"/>
          </p:nvPr>
        </p:nvSpPr>
        <p:spPr>
          <a:xfrm>
            <a:off x="846138" y="1855788"/>
            <a:ext cx="3600000" cy="35280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200"/>
            </a:lvl1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s-ES_tradnl" noProof="0" dirty="0"/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13"/>
          </p:nvPr>
        </p:nvSpPr>
        <p:spPr>
          <a:xfrm>
            <a:off x="5014913" y="1855788"/>
            <a:ext cx="4135437" cy="3525837"/>
          </a:xfrm>
          <a:prstGeom prst="rect">
            <a:avLst/>
          </a:prstGeom>
        </p:spPr>
        <p:txBody>
          <a:bodyPr vert="horz"/>
          <a:lstStyle>
            <a:lvl1pPr>
              <a:buNone/>
              <a:defRPr sz="1200"/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Marcador de texto 15"/>
          <p:cNvSpPr>
            <a:spLocks noGrp="1"/>
          </p:cNvSpPr>
          <p:nvPr>
            <p:ph type="body" sz="quarter" idx="14"/>
          </p:nvPr>
        </p:nvSpPr>
        <p:spPr>
          <a:xfrm>
            <a:off x="757238" y="1339850"/>
            <a:ext cx="8385175" cy="382588"/>
          </a:xfrm>
          <a:prstGeom prst="rect">
            <a:avLst/>
          </a:prstGeom>
        </p:spPr>
        <p:txBody>
          <a:bodyPr vert="horz"/>
          <a:lstStyle>
            <a:lvl1pPr>
              <a:buNone/>
              <a:defRPr sz="1400" b="1" i="1">
                <a:solidFill>
                  <a:srgbClr val="009AD8"/>
                </a:solidFill>
              </a:defRPr>
            </a:lvl1pPr>
            <a:lvl2pPr>
              <a:buNone/>
              <a:defRPr sz="1400" b="1" i="1">
                <a:solidFill>
                  <a:srgbClr val="009AD8"/>
                </a:solidFill>
              </a:defRPr>
            </a:lvl2pPr>
            <a:lvl3pPr>
              <a:buNone/>
              <a:defRPr sz="1400" b="1" i="1">
                <a:solidFill>
                  <a:srgbClr val="009AD8"/>
                </a:solidFill>
              </a:defRPr>
            </a:lvl3pPr>
            <a:lvl4pPr>
              <a:buNone/>
              <a:defRPr sz="1400" b="1" i="1">
                <a:solidFill>
                  <a:srgbClr val="009AD8"/>
                </a:solidFill>
              </a:defRPr>
            </a:lvl4pPr>
            <a:lvl5pPr>
              <a:buNone/>
              <a:defRPr sz="1400" b="1" i="1">
                <a:solidFill>
                  <a:srgbClr val="009AD8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fecha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C719F-8BE7-4C48-9952-EC66E1EAD874}" type="datetime1">
              <a:rPr lang="es-ES_tradnl"/>
              <a:pPr>
                <a:defRPr/>
              </a:pPr>
              <a:t>29/11/2011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nterior_texto/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11"/>
          <p:cNvSpPr>
            <a:spLocks noGrp="1"/>
          </p:cNvSpPr>
          <p:nvPr>
            <p:ph type="pic" sz="quarter" idx="12"/>
          </p:nvPr>
        </p:nvSpPr>
        <p:spPr>
          <a:xfrm>
            <a:off x="5543703" y="1855788"/>
            <a:ext cx="3600000" cy="35280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200"/>
            </a:lvl1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s-ES_tradnl" noProof="0" dirty="0"/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13"/>
          </p:nvPr>
        </p:nvSpPr>
        <p:spPr>
          <a:xfrm>
            <a:off x="765122" y="1855788"/>
            <a:ext cx="4135437" cy="3525837"/>
          </a:xfrm>
          <a:prstGeom prst="rect">
            <a:avLst/>
          </a:prstGeom>
        </p:spPr>
        <p:txBody>
          <a:bodyPr vert="horz"/>
          <a:lstStyle>
            <a:lvl1pPr>
              <a:buNone/>
              <a:defRPr sz="1200"/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Marcador de texto 15"/>
          <p:cNvSpPr>
            <a:spLocks noGrp="1"/>
          </p:cNvSpPr>
          <p:nvPr>
            <p:ph type="body" sz="quarter" idx="14"/>
          </p:nvPr>
        </p:nvSpPr>
        <p:spPr>
          <a:xfrm>
            <a:off x="757238" y="1339850"/>
            <a:ext cx="8385175" cy="382588"/>
          </a:xfrm>
          <a:prstGeom prst="rect">
            <a:avLst/>
          </a:prstGeom>
        </p:spPr>
        <p:txBody>
          <a:bodyPr vert="horz"/>
          <a:lstStyle>
            <a:lvl1pPr>
              <a:buNone/>
              <a:defRPr sz="1400" b="1" i="1">
                <a:solidFill>
                  <a:srgbClr val="009AD8"/>
                </a:solidFill>
              </a:defRPr>
            </a:lvl1pPr>
            <a:lvl2pPr>
              <a:buNone/>
              <a:defRPr sz="1400" b="1" i="1">
                <a:solidFill>
                  <a:srgbClr val="009AD8"/>
                </a:solidFill>
              </a:defRPr>
            </a:lvl2pPr>
            <a:lvl3pPr>
              <a:buNone/>
              <a:defRPr sz="1400" b="1" i="1">
                <a:solidFill>
                  <a:srgbClr val="009AD8"/>
                </a:solidFill>
              </a:defRPr>
            </a:lvl3pPr>
            <a:lvl4pPr>
              <a:buNone/>
              <a:defRPr sz="1400" b="1" i="1">
                <a:solidFill>
                  <a:srgbClr val="009AD8"/>
                </a:solidFill>
              </a:defRPr>
            </a:lvl4pPr>
            <a:lvl5pPr>
              <a:buNone/>
              <a:defRPr sz="1400" b="1" i="1">
                <a:solidFill>
                  <a:srgbClr val="009AD8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8FE5B-F15A-426F-AF7C-C1C1288B1B28}" type="datetime1">
              <a:rPr lang="es-ES_tradnl"/>
              <a:pPr>
                <a:defRPr/>
              </a:pPr>
              <a:t>29/11/2011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nterior_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15"/>
          <p:cNvSpPr>
            <a:spLocks noGrp="1"/>
          </p:cNvSpPr>
          <p:nvPr>
            <p:ph type="body" sz="quarter" idx="14"/>
          </p:nvPr>
        </p:nvSpPr>
        <p:spPr>
          <a:xfrm>
            <a:off x="757238" y="1339850"/>
            <a:ext cx="8385175" cy="382588"/>
          </a:xfrm>
          <a:prstGeom prst="rect">
            <a:avLst/>
          </a:prstGeom>
        </p:spPr>
        <p:txBody>
          <a:bodyPr vert="horz"/>
          <a:lstStyle>
            <a:lvl1pPr>
              <a:buNone/>
              <a:defRPr sz="1400" b="1" i="1">
                <a:solidFill>
                  <a:srgbClr val="009AD8"/>
                </a:solidFill>
              </a:defRPr>
            </a:lvl1pPr>
            <a:lvl2pPr>
              <a:buNone/>
              <a:defRPr sz="1400" b="1" i="1">
                <a:solidFill>
                  <a:srgbClr val="009AD8"/>
                </a:solidFill>
              </a:defRPr>
            </a:lvl2pPr>
            <a:lvl3pPr>
              <a:buNone/>
              <a:defRPr sz="1400" b="1" i="1">
                <a:solidFill>
                  <a:srgbClr val="009AD8"/>
                </a:solidFill>
              </a:defRPr>
            </a:lvl3pPr>
            <a:lvl4pPr>
              <a:buNone/>
              <a:defRPr sz="1400" b="1" i="1">
                <a:solidFill>
                  <a:srgbClr val="009AD8"/>
                </a:solidFill>
              </a:defRPr>
            </a:lvl4pPr>
            <a:lvl5pPr>
              <a:buNone/>
              <a:defRPr sz="1400" b="1" i="1">
                <a:solidFill>
                  <a:srgbClr val="009AD8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texto 11"/>
          <p:cNvSpPr>
            <a:spLocks noGrp="1"/>
          </p:cNvSpPr>
          <p:nvPr>
            <p:ph type="body" sz="quarter" idx="15"/>
          </p:nvPr>
        </p:nvSpPr>
        <p:spPr>
          <a:xfrm>
            <a:off x="757238" y="1974850"/>
            <a:ext cx="4122737" cy="6350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200" b="1">
                <a:solidFill>
                  <a:srgbClr val="009AD8"/>
                </a:solidFill>
              </a:defRPr>
            </a:lvl1pPr>
            <a:lvl2pPr>
              <a:buNone/>
              <a:defRPr sz="1200" b="1">
                <a:solidFill>
                  <a:srgbClr val="009AD8"/>
                </a:solidFill>
              </a:defRPr>
            </a:lvl2pPr>
            <a:lvl3pPr>
              <a:buNone/>
              <a:defRPr sz="1200" b="1">
                <a:solidFill>
                  <a:srgbClr val="009AD8"/>
                </a:solidFill>
              </a:defRPr>
            </a:lvl3pPr>
            <a:lvl4pPr>
              <a:buNone/>
              <a:defRPr sz="1200" b="1">
                <a:solidFill>
                  <a:srgbClr val="009AD8"/>
                </a:solidFill>
              </a:defRPr>
            </a:lvl4pPr>
            <a:lvl5pPr>
              <a:buNone/>
              <a:defRPr sz="1200" b="1">
                <a:solidFill>
                  <a:srgbClr val="009AD8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8 Marcador de gráfico"/>
          <p:cNvSpPr>
            <a:spLocks noGrp="1"/>
          </p:cNvSpPr>
          <p:nvPr>
            <p:ph type="chart" sz="quarter" idx="16"/>
          </p:nvPr>
        </p:nvSpPr>
        <p:spPr>
          <a:xfrm>
            <a:off x="755650" y="2386013"/>
            <a:ext cx="6891338" cy="3578225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</a:lstStyle>
          <a:p>
            <a:pPr lvl="0"/>
            <a:r>
              <a:rPr lang="es-ES" noProof="0" dirty="0" smtClean="0"/>
              <a:t>Haga clic en el icono para agregar un gráfico</a:t>
            </a:r>
            <a:endParaRPr lang="es-ES" noProof="0" dirty="0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14C6C-75F5-40C0-A9C7-B03713E689D4}" type="datetime1">
              <a:rPr lang="es-ES_tradnl"/>
              <a:pPr>
                <a:defRPr/>
              </a:pPr>
              <a:t>29/11/2011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Interior_2gra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15"/>
          <p:cNvSpPr>
            <a:spLocks noGrp="1"/>
          </p:cNvSpPr>
          <p:nvPr>
            <p:ph type="body" sz="quarter" idx="14"/>
          </p:nvPr>
        </p:nvSpPr>
        <p:spPr>
          <a:xfrm>
            <a:off x="757238" y="1339850"/>
            <a:ext cx="8385175" cy="382588"/>
          </a:xfrm>
          <a:prstGeom prst="rect">
            <a:avLst/>
          </a:prstGeom>
        </p:spPr>
        <p:txBody>
          <a:bodyPr vert="horz"/>
          <a:lstStyle>
            <a:lvl1pPr>
              <a:buNone/>
              <a:defRPr sz="1400" b="1" i="1">
                <a:solidFill>
                  <a:srgbClr val="009AD8"/>
                </a:solidFill>
              </a:defRPr>
            </a:lvl1pPr>
            <a:lvl2pPr>
              <a:buNone/>
              <a:defRPr sz="1400" b="1" i="1">
                <a:solidFill>
                  <a:srgbClr val="009AD8"/>
                </a:solidFill>
              </a:defRPr>
            </a:lvl2pPr>
            <a:lvl3pPr>
              <a:buNone/>
              <a:defRPr sz="1400" b="1" i="1">
                <a:solidFill>
                  <a:srgbClr val="009AD8"/>
                </a:solidFill>
              </a:defRPr>
            </a:lvl3pPr>
            <a:lvl4pPr>
              <a:buNone/>
              <a:defRPr sz="1400" b="1" i="1">
                <a:solidFill>
                  <a:srgbClr val="009AD8"/>
                </a:solidFill>
              </a:defRPr>
            </a:lvl4pPr>
            <a:lvl5pPr>
              <a:buNone/>
              <a:defRPr sz="1400" b="1" i="1">
                <a:solidFill>
                  <a:srgbClr val="009AD8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8 Marcador de gráfico"/>
          <p:cNvSpPr>
            <a:spLocks noGrp="1"/>
          </p:cNvSpPr>
          <p:nvPr>
            <p:ph type="chart" sz="quarter" idx="16"/>
          </p:nvPr>
        </p:nvSpPr>
        <p:spPr>
          <a:xfrm>
            <a:off x="755650" y="2386013"/>
            <a:ext cx="4121150" cy="3578225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</a:lstStyle>
          <a:p>
            <a:pPr lvl="0"/>
            <a:r>
              <a:rPr lang="es-ES" noProof="0" dirty="0" smtClean="0"/>
              <a:t>Haga clic en el icono para agregar un gráfico</a:t>
            </a:r>
            <a:endParaRPr lang="es-ES" noProof="0" dirty="0"/>
          </a:p>
        </p:txBody>
      </p:sp>
      <p:sp>
        <p:nvSpPr>
          <p:cNvPr id="7" name="Marcador de texto 11"/>
          <p:cNvSpPr>
            <a:spLocks noGrp="1"/>
          </p:cNvSpPr>
          <p:nvPr>
            <p:ph type="body" sz="quarter" idx="16"/>
          </p:nvPr>
        </p:nvSpPr>
        <p:spPr>
          <a:xfrm>
            <a:off x="5028453" y="1974850"/>
            <a:ext cx="4122737" cy="6350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200" b="1">
                <a:solidFill>
                  <a:srgbClr val="009AD8"/>
                </a:solidFill>
              </a:defRPr>
            </a:lvl1pPr>
            <a:lvl2pPr>
              <a:buNone/>
              <a:defRPr sz="1200" b="1">
                <a:solidFill>
                  <a:srgbClr val="009AD8"/>
                </a:solidFill>
              </a:defRPr>
            </a:lvl2pPr>
            <a:lvl3pPr>
              <a:buNone/>
              <a:defRPr sz="1200" b="1">
                <a:solidFill>
                  <a:srgbClr val="009AD8"/>
                </a:solidFill>
              </a:defRPr>
            </a:lvl3pPr>
            <a:lvl4pPr>
              <a:buNone/>
              <a:defRPr sz="1200" b="1">
                <a:solidFill>
                  <a:srgbClr val="009AD8"/>
                </a:solidFill>
              </a:defRPr>
            </a:lvl4pPr>
            <a:lvl5pPr>
              <a:buNone/>
              <a:defRPr sz="1200" b="1">
                <a:solidFill>
                  <a:srgbClr val="009AD8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Marcador de texto 11"/>
          <p:cNvSpPr>
            <a:spLocks noGrp="1"/>
          </p:cNvSpPr>
          <p:nvPr>
            <p:ph type="body" sz="quarter" idx="15"/>
          </p:nvPr>
        </p:nvSpPr>
        <p:spPr>
          <a:xfrm>
            <a:off x="757238" y="1974850"/>
            <a:ext cx="4122737" cy="6350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200" b="1">
                <a:solidFill>
                  <a:srgbClr val="009AD8"/>
                </a:solidFill>
              </a:defRPr>
            </a:lvl1pPr>
            <a:lvl2pPr>
              <a:buNone/>
              <a:defRPr sz="1200" b="1">
                <a:solidFill>
                  <a:srgbClr val="009AD8"/>
                </a:solidFill>
              </a:defRPr>
            </a:lvl2pPr>
            <a:lvl3pPr>
              <a:buNone/>
              <a:defRPr sz="1200" b="1">
                <a:solidFill>
                  <a:srgbClr val="009AD8"/>
                </a:solidFill>
              </a:defRPr>
            </a:lvl3pPr>
            <a:lvl4pPr>
              <a:buNone/>
              <a:defRPr sz="1200" b="1">
                <a:solidFill>
                  <a:srgbClr val="009AD8"/>
                </a:solidFill>
              </a:defRPr>
            </a:lvl4pPr>
            <a:lvl5pPr>
              <a:buNone/>
              <a:defRPr sz="1200" b="1">
                <a:solidFill>
                  <a:srgbClr val="009AD8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11 Marcador de gráfico"/>
          <p:cNvSpPr>
            <a:spLocks noGrp="1"/>
          </p:cNvSpPr>
          <p:nvPr>
            <p:ph type="chart" sz="quarter" idx="18"/>
          </p:nvPr>
        </p:nvSpPr>
        <p:spPr>
          <a:xfrm>
            <a:off x="5021815" y="2371725"/>
            <a:ext cx="4135437" cy="3592513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</a:lstStyle>
          <a:p>
            <a:pPr lvl="0"/>
            <a:r>
              <a:rPr lang="es-ES" noProof="0" dirty="0" smtClean="0"/>
              <a:t>Haga clic en el icono para agregar un gráfico</a:t>
            </a:r>
            <a:endParaRPr lang="es-ES" noProof="0" dirty="0"/>
          </a:p>
        </p:txBody>
      </p:sp>
      <p:sp>
        <p:nvSpPr>
          <p:cNvPr id="11" name="Rectangle 28"/>
          <p:cNvSpPr>
            <a:spLocks noGrp="1" noChangeArrowheads="1"/>
          </p:cNvSpPr>
          <p:nvPr>
            <p:ph type="dt" sz="half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9F7EF-43FD-4673-91CE-8703776BFE36}" type="datetime1">
              <a:rPr lang="es-ES_tradnl"/>
              <a:pPr>
                <a:defRPr/>
              </a:pPr>
              <a:t>29/11/2011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Interior_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3"/>
          <p:cNvSpPr>
            <a:spLocks noChangeShapeType="1"/>
          </p:cNvSpPr>
          <p:nvPr/>
        </p:nvSpPr>
        <p:spPr bwMode="auto">
          <a:xfrm>
            <a:off x="747713" y="6313488"/>
            <a:ext cx="8601075" cy="0"/>
          </a:xfrm>
          <a:prstGeom prst="line">
            <a:avLst/>
          </a:prstGeom>
          <a:noFill/>
          <a:ln w="3175">
            <a:solidFill>
              <a:srgbClr val="4C4C4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s-ES_tradnl" dirty="0">
              <a:latin typeface="Arial" pitchFamily="-112" charset="-52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Rectangle 44"/>
          <p:cNvSpPr>
            <a:spLocks noChangeArrowheads="1"/>
          </p:cNvSpPr>
          <p:nvPr/>
        </p:nvSpPr>
        <p:spPr bwMode="auto">
          <a:xfrm>
            <a:off x="6477000" y="640291"/>
            <a:ext cx="293528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065" tIns="45540" rIns="91065" bIns="45540">
            <a:spAutoFit/>
          </a:bodyPr>
          <a:lstStyle/>
          <a:p>
            <a:pPr algn="r" defTabSz="912813" eaLnBrk="0" hangingPunct="0">
              <a:defRPr/>
            </a:pPr>
            <a:r>
              <a:rPr lang="es-ES_tradnl" sz="700" b="0" i="1" dirty="0">
                <a:solidFill>
                  <a:srgbClr val="009AD8"/>
                </a:solidFill>
              </a:rPr>
              <a:t>Liderazgo, confianza y compromiso social</a:t>
            </a: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9064625" y="6313488"/>
            <a:ext cx="0" cy="236537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s-ES_tradnl" dirty="0">
              <a:latin typeface="Arial" pitchFamily="-112" charset="-52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Line 47"/>
          <p:cNvSpPr>
            <a:spLocks noChangeShapeType="1"/>
          </p:cNvSpPr>
          <p:nvPr/>
        </p:nvSpPr>
        <p:spPr bwMode="auto">
          <a:xfrm>
            <a:off x="747713" y="390525"/>
            <a:ext cx="2041525" cy="0"/>
          </a:xfrm>
          <a:prstGeom prst="line">
            <a:avLst/>
          </a:prstGeom>
          <a:noFill/>
          <a:ln w="3175">
            <a:solidFill>
              <a:srgbClr val="4C4C4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s-ES_tradnl" dirty="0">
              <a:latin typeface="Arial" pitchFamily="-112" charset="-52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Line 48"/>
          <p:cNvSpPr>
            <a:spLocks noChangeShapeType="1"/>
          </p:cNvSpPr>
          <p:nvPr/>
        </p:nvSpPr>
        <p:spPr bwMode="auto">
          <a:xfrm>
            <a:off x="2789238" y="390525"/>
            <a:ext cx="0" cy="430213"/>
          </a:xfrm>
          <a:prstGeom prst="line">
            <a:avLst/>
          </a:prstGeom>
          <a:noFill/>
          <a:ln w="3175">
            <a:solidFill>
              <a:srgbClr val="4C4C4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s-ES_tradnl" dirty="0">
              <a:latin typeface="Arial" pitchFamily="-112" charset="-52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1" name="Line 49"/>
          <p:cNvSpPr>
            <a:spLocks noChangeShapeType="1"/>
          </p:cNvSpPr>
          <p:nvPr/>
        </p:nvSpPr>
        <p:spPr bwMode="auto">
          <a:xfrm>
            <a:off x="2789238" y="820738"/>
            <a:ext cx="6554787" cy="0"/>
          </a:xfrm>
          <a:prstGeom prst="line">
            <a:avLst/>
          </a:prstGeom>
          <a:noFill/>
          <a:ln w="3175">
            <a:solidFill>
              <a:srgbClr val="4C4C4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s-ES_tradnl" dirty="0">
              <a:latin typeface="Arial" pitchFamily="-112" charset="-52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2" name="Rectangle 52"/>
          <p:cNvSpPr>
            <a:spLocks noChangeArrowheads="1"/>
          </p:cNvSpPr>
          <p:nvPr/>
        </p:nvSpPr>
        <p:spPr bwMode="auto">
          <a:xfrm>
            <a:off x="9093200" y="6323013"/>
            <a:ext cx="3460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3914" tIns="41958" rIns="83914" bIns="41958">
            <a:spAutoFit/>
          </a:bodyPr>
          <a:lstStyle/>
          <a:p>
            <a:pPr defTabSz="836613" eaLnBrk="0" hangingPunct="0">
              <a:defRPr/>
            </a:pPr>
            <a:fld id="{C356B294-D999-42A0-86E8-79CB58C76DA2}" type="slidenum">
              <a:rPr lang="es-ES_tradnl" sz="700" b="0">
                <a:solidFill>
                  <a:srgbClr val="4C4C4C"/>
                </a:solidFill>
                <a:latin typeface="Arial" pitchFamily="-112" charset="-52"/>
                <a:ea typeface="ＭＳ Ｐゴシック" pitchFamily="-112" charset="-128"/>
                <a:cs typeface="ＭＳ Ｐゴシック" pitchFamily="-112" charset="-128"/>
              </a:rPr>
              <a:pPr defTabSz="836613" eaLnBrk="0" hangingPunct="0">
                <a:defRPr/>
              </a:pPr>
              <a:t>‹Nº›</a:t>
            </a:fld>
            <a:endParaRPr lang="es-ES_tradnl" sz="700" b="0" dirty="0">
              <a:solidFill>
                <a:srgbClr val="4C4C4C"/>
              </a:solidFill>
              <a:latin typeface="Arial" pitchFamily="-112" charset="-52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3" name="Picture 31" descr="Caixa H color fons blanc"/>
          <p:cNvPicPr>
            <a:picLocks noChangeAspect="1" noChangeArrowheads="1"/>
          </p:cNvPicPr>
          <p:nvPr/>
        </p:nvPicPr>
        <p:blipFill>
          <a:blip r:embed="rId3"/>
          <a:srcRect l="2425" t="17372" r="5731"/>
          <a:stretch>
            <a:fillRect/>
          </a:stretch>
        </p:blipFill>
        <p:spPr bwMode="auto">
          <a:xfrm>
            <a:off x="744538" y="427038"/>
            <a:ext cx="19843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ángulo 11"/>
          <p:cNvSpPr/>
          <p:nvPr userDrawn="1"/>
        </p:nvSpPr>
        <p:spPr>
          <a:xfrm>
            <a:off x="3581400" y="6326188"/>
            <a:ext cx="487997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s-ES_tradnl" sz="600" i="1" dirty="0">
                <a:solidFill>
                  <a:srgbClr val="7F7F7F"/>
                </a:solidFill>
              </a:rPr>
              <a:t>Documento de uso exclusivamente interno. © ”la Caixa”.</a:t>
            </a:r>
          </a:p>
          <a:p>
            <a:pPr algn="r" eaLnBrk="0" hangingPunct="0">
              <a:defRPr/>
            </a:pPr>
            <a:r>
              <a:rPr lang="es-ES_tradnl" sz="600" b="0" i="1" dirty="0">
                <a:solidFill>
                  <a:srgbClr val="7F7F7F"/>
                </a:solidFill>
              </a:rPr>
              <a:t>Todos los derechos reservados. En particular, se prohíbe su reproducción</a:t>
            </a:r>
          </a:p>
          <a:p>
            <a:pPr algn="r" eaLnBrk="0" hangingPunct="0">
              <a:defRPr/>
            </a:pPr>
            <a:r>
              <a:rPr lang="es-ES_tradnl" sz="600" b="0" i="1" dirty="0">
                <a:solidFill>
                  <a:srgbClr val="7F7F7F"/>
                </a:solidFill>
              </a:rPr>
              <a:t> y comunicación o acceso a terceros no autorizados.</a:t>
            </a:r>
          </a:p>
        </p:txBody>
      </p:sp>
      <p:sp>
        <p:nvSpPr>
          <p:cNvPr id="15" name="Rectangle 50"/>
          <p:cNvSpPr>
            <a:spLocks noChangeArrowheads="1"/>
          </p:cNvSpPr>
          <p:nvPr userDrawn="1"/>
        </p:nvSpPr>
        <p:spPr bwMode="auto">
          <a:xfrm>
            <a:off x="868363" y="6326188"/>
            <a:ext cx="2119312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065" tIns="45540" rIns="91065" bIns="45540"/>
          <a:lstStyle/>
          <a:p>
            <a:pPr defTabSz="912813" eaLnBrk="0" hangingPunct="0">
              <a:defRPr/>
            </a:pPr>
            <a:r>
              <a:rPr lang="es-ES_tradnl" sz="700" b="0" dirty="0">
                <a:solidFill>
                  <a:srgbClr val="4C4C4C"/>
                </a:solidFill>
              </a:rPr>
              <a:t>XXXX - Nombre del Departamento</a:t>
            </a:r>
          </a:p>
        </p:txBody>
      </p:sp>
      <p:sp>
        <p:nvSpPr>
          <p:cNvPr id="16" name="Line 79"/>
          <p:cNvSpPr>
            <a:spLocks noChangeShapeType="1"/>
          </p:cNvSpPr>
          <p:nvPr userDrawn="1"/>
        </p:nvSpPr>
        <p:spPr bwMode="auto">
          <a:xfrm>
            <a:off x="5319713" y="2889250"/>
            <a:ext cx="0" cy="12065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 dirty="0">
              <a:latin typeface="Arial" pitchFamily="-112" charset="-52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8"/>
          </p:nvPr>
        </p:nvSpPr>
        <p:spPr>
          <a:xfrm>
            <a:off x="827088" y="1861247"/>
            <a:ext cx="8315325" cy="3567113"/>
          </a:xfrm>
          <a:prstGeom prst="rect">
            <a:avLst/>
          </a:prstGeom>
        </p:spPr>
        <p:txBody>
          <a:bodyPr vert="horz"/>
          <a:lstStyle>
            <a:lvl1pPr marL="182563" indent="-182563">
              <a:buSzPct val="80000"/>
              <a:buFont typeface="Arial"/>
              <a:buNone/>
              <a:defRPr sz="1200"/>
            </a:lvl1pPr>
            <a:lvl2pPr marL="627063" indent="-169863">
              <a:buSzPct val="80000"/>
              <a:buFont typeface="Arial"/>
              <a:buNone/>
              <a:defRPr sz="1200"/>
            </a:lvl2pPr>
            <a:lvl3pPr marL="1077913" indent="-163513">
              <a:buSzPct val="80000"/>
              <a:buFont typeface="Arial"/>
              <a:buNone/>
              <a:defRPr sz="1200"/>
            </a:lvl3pPr>
            <a:lvl4pPr marL="1522413" indent="-150813">
              <a:buSzPct val="80000"/>
              <a:buFont typeface="Arial"/>
              <a:buNone/>
              <a:defRPr sz="1200"/>
            </a:lvl4pPr>
            <a:lvl5pPr marL="1974850" indent="-146050">
              <a:buSzPct val="80000"/>
              <a:buFont typeface="Arial"/>
              <a:buNone/>
              <a:defRPr sz="1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6" name="Marcador de texto 15"/>
          <p:cNvSpPr>
            <a:spLocks noGrp="1"/>
          </p:cNvSpPr>
          <p:nvPr>
            <p:ph type="body" sz="quarter" idx="14"/>
          </p:nvPr>
        </p:nvSpPr>
        <p:spPr>
          <a:xfrm>
            <a:off x="757238" y="1339850"/>
            <a:ext cx="8385175" cy="382588"/>
          </a:xfrm>
          <a:prstGeom prst="rect">
            <a:avLst/>
          </a:prstGeom>
        </p:spPr>
        <p:txBody>
          <a:bodyPr vert="horz"/>
          <a:lstStyle>
            <a:lvl1pPr>
              <a:buNone/>
              <a:defRPr sz="1400" b="1" i="1">
                <a:solidFill>
                  <a:srgbClr val="009AD8"/>
                </a:solidFill>
              </a:defRPr>
            </a:lvl1pPr>
            <a:lvl2pPr>
              <a:buNone/>
              <a:defRPr sz="1400" b="1" i="1">
                <a:solidFill>
                  <a:srgbClr val="009AD8"/>
                </a:solidFill>
              </a:defRPr>
            </a:lvl2pPr>
            <a:lvl3pPr>
              <a:buNone/>
              <a:defRPr sz="1400" b="1" i="1">
                <a:solidFill>
                  <a:srgbClr val="009AD8"/>
                </a:solidFill>
              </a:defRPr>
            </a:lvl3pPr>
            <a:lvl4pPr>
              <a:buNone/>
              <a:defRPr sz="1400" b="1" i="1">
                <a:solidFill>
                  <a:srgbClr val="009AD8"/>
                </a:solidFill>
              </a:defRPr>
            </a:lvl4pPr>
            <a:lvl5pPr>
              <a:buNone/>
              <a:defRPr sz="1400" b="1" i="1">
                <a:solidFill>
                  <a:srgbClr val="009AD8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7" name="Marcador de fecha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F540A-D9E6-417C-AA1B-07B214D27735}" type="datetime1">
              <a:rPr lang="es-ES_tradnl"/>
              <a:pPr>
                <a:defRPr/>
              </a:pPr>
              <a:t>29/11/2011</a:t>
            </a:fld>
            <a:endParaRPr lang="es-ES_tradnl" dirty="0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2254250" y="3255963"/>
          <a:ext cx="5397500" cy="342900"/>
        </p:xfrm>
        <a:graphic>
          <a:graphicData uri="http://schemas.openxmlformats.org/presentationml/2006/ole">
            <p:oleObj spid="_x0000_s17410" name="Documento" r:id="rId4" imgW="5397301" imgH="342887" progId="Word.Document.12">
              <p:embed/>
            </p:oleObj>
          </a:graphicData>
        </a:graphic>
      </p:graphicFrame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nterior_texto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9"/>
          <p:cNvSpPr>
            <a:spLocks noChangeShapeType="1"/>
          </p:cNvSpPr>
          <p:nvPr userDrawn="1"/>
        </p:nvSpPr>
        <p:spPr bwMode="auto">
          <a:xfrm>
            <a:off x="5319713" y="2889250"/>
            <a:ext cx="0" cy="12065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 dirty="0">
              <a:latin typeface="Arial" pitchFamily="-112" charset="-52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8"/>
          </p:nvPr>
        </p:nvSpPr>
        <p:spPr>
          <a:xfrm>
            <a:off x="827088" y="1861247"/>
            <a:ext cx="8315325" cy="3567113"/>
          </a:xfrm>
          <a:prstGeom prst="rect">
            <a:avLst/>
          </a:prstGeom>
        </p:spPr>
        <p:txBody>
          <a:bodyPr vert="horz"/>
          <a:lstStyle>
            <a:lvl1pPr marL="182563" indent="-182563">
              <a:buSzPct val="80000"/>
              <a:buFont typeface="Arial"/>
              <a:buChar char="•"/>
              <a:defRPr sz="1200"/>
            </a:lvl1pPr>
            <a:lvl2pPr marL="627063" indent="-169863">
              <a:buSzPct val="80000"/>
              <a:buFont typeface="Arial"/>
              <a:buChar char="•"/>
              <a:defRPr sz="1200"/>
            </a:lvl2pPr>
            <a:lvl3pPr marL="1077913" indent="-163513">
              <a:buSzPct val="80000"/>
              <a:buFont typeface="Arial"/>
              <a:buChar char="•"/>
              <a:defRPr sz="1200"/>
            </a:lvl3pPr>
            <a:lvl4pPr marL="1522413" indent="-150813">
              <a:buSzPct val="80000"/>
              <a:buFont typeface="Arial"/>
              <a:buChar char="•"/>
              <a:defRPr sz="1200"/>
            </a:lvl4pPr>
            <a:lvl5pPr marL="1974850" indent="-146050">
              <a:buSzPct val="80000"/>
              <a:buFont typeface="Arial"/>
              <a:buChar char="•"/>
              <a:defRPr sz="1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6" name="Marcador de texto 15"/>
          <p:cNvSpPr>
            <a:spLocks noGrp="1"/>
          </p:cNvSpPr>
          <p:nvPr>
            <p:ph type="body" sz="quarter" idx="14"/>
          </p:nvPr>
        </p:nvSpPr>
        <p:spPr>
          <a:xfrm>
            <a:off x="757238" y="1339850"/>
            <a:ext cx="8385175" cy="382588"/>
          </a:xfrm>
          <a:prstGeom prst="rect">
            <a:avLst/>
          </a:prstGeom>
        </p:spPr>
        <p:txBody>
          <a:bodyPr vert="horz"/>
          <a:lstStyle>
            <a:lvl1pPr>
              <a:buNone/>
              <a:defRPr sz="1400" b="1" i="1">
                <a:solidFill>
                  <a:srgbClr val="009AD8"/>
                </a:solidFill>
              </a:defRPr>
            </a:lvl1pPr>
            <a:lvl2pPr>
              <a:buNone/>
              <a:defRPr sz="1400" b="1" i="1">
                <a:solidFill>
                  <a:srgbClr val="009AD8"/>
                </a:solidFill>
              </a:defRPr>
            </a:lvl2pPr>
            <a:lvl3pPr>
              <a:buNone/>
              <a:defRPr sz="1400" b="1" i="1">
                <a:solidFill>
                  <a:srgbClr val="009AD8"/>
                </a:solidFill>
              </a:defRPr>
            </a:lvl3pPr>
            <a:lvl4pPr>
              <a:buNone/>
              <a:defRPr sz="1400" b="1" i="1">
                <a:solidFill>
                  <a:srgbClr val="009AD8"/>
                </a:solidFill>
              </a:defRPr>
            </a:lvl4pPr>
            <a:lvl5pPr>
              <a:buNone/>
              <a:defRPr sz="1400" b="1" i="1">
                <a:solidFill>
                  <a:srgbClr val="009AD8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CB3A3-29AD-4893-A2C7-4F912CDC82CB}" type="datetime1">
              <a:rPr lang="es-ES_tradnl"/>
              <a:pPr>
                <a:defRPr/>
              </a:pPr>
              <a:t>29/11/2011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nterior_texto/foto_hori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9"/>
          <p:cNvSpPr>
            <a:spLocks noChangeShapeType="1"/>
          </p:cNvSpPr>
          <p:nvPr userDrawn="1"/>
        </p:nvSpPr>
        <p:spPr bwMode="auto">
          <a:xfrm>
            <a:off x="5319713" y="2889250"/>
            <a:ext cx="0" cy="12065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 dirty="0">
              <a:latin typeface="Arial" pitchFamily="-112" charset="-52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Marcador de texto 15"/>
          <p:cNvSpPr>
            <a:spLocks noGrp="1"/>
          </p:cNvSpPr>
          <p:nvPr>
            <p:ph type="body" sz="quarter" idx="13"/>
          </p:nvPr>
        </p:nvSpPr>
        <p:spPr>
          <a:xfrm>
            <a:off x="765122" y="1855788"/>
            <a:ext cx="8450898" cy="1465849"/>
          </a:xfrm>
          <a:prstGeom prst="rect">
            <a:avLst/>
          </a:prstGeom>
        </p:spPr>
        <p:txBody>
          <a:bodyPr vert="horz"/>
          <a:lstStyle>
            <a:lvl1pPr>
              <a:buNone/>
              <a:defRPr sz="1200"/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Marcador de posición de imagen 9"/>
          <p:cNvSpPr>
            <a:spLocks noGrp="1"/>
          </p:cNvSpPr>
          <p:nvPr>
            <p:ph type="pic" sz="quarter" idx="14"/>
          </p:nvPr>
        </p:nvSpPr>
        <p:spPr>
          <a:xfrm>
            <a:off x="757238" y="3614737"/>
            <a:ext cx="8460000" cy="25200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200"/>
            </a:lvl1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s-ES_tradnl" noProof="0" dirty="0"/>
          </a:p>
        </p:txBody>
      </p:sp>
      <p:sp>
        <p:nvSpPr>
          <p:cNvPr id="8" name="Marcador de texto 15"/>
          <p:cNvSpPr>
            <a:spLocks noGrp="1"/>
          </p:cNvSpPr>
          <p:nvPr>
            <p:ph type="body" sz="quarter" idx="15"/>
          </p:nvPr>
        </p:nvSpPr>
        <p:spPr>
          <a:xfrm>
            <a:off x="757238" y="1339850"/>
            <a:ext cx="8385175" cy="382588"/>
          </a:xfrm>
          <a:prstGeom prst="rect">
            <a:avLst/>
          </a:prstGeom>
        </p:spPr>
        <p:txBody>
          <a:bodyPr vert="horz"/>
          <a:lstStyle>
            <a:lvl1pPr>
              <a:buNone/>
              <a:defRPr sz="1400" b="1" i="1">
                <a:solidFill>
                  <a:srgbClr val="009AD8"/>
                </a:solidFill>
              </a:defRPr>
            </a:lvl1pPr>
            <a:lvl2pPr>
              <a:buNone/>
              <a:defRPr sz="1400" b="1" i="1">
                <a:solidFill>
                  <a:srgbClr val="009AD8"/>
                </a:solidFill>
              </a:defRPr>
            </a:lvl2pPr>
            <a:lvl3pPr>
              <a:buNone/>
              <a:defRPr sz="1400" b="1" i="1">
                <a:solidFill>
                  <a:srgbClr val="009AD8"/>
                </a:solidFill>
              </a:defRPr>
            </a:lvl3pPr>
            <a:lvl4pPr>
              <a:buNone/>
              <a:defRPr sz="1400" b="1" i="1">
                <a:solidFill>
                  <a:srgbClr val="009AD8"/>
                </a:solidFill>
              </a:defRPr>
            </a:lvl4pPr>
            <a:lvl5pPr>
              <a:buNone/>
              <a:defRPr sz="1400" b="1" i="1">
                <a:solidFill>
                  <a:srgbClr val="009AD8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Marcador de fecha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87257-2219-4B07-BF1F-ED230BEDE582}" type="datetime1">
              <a:rPr lang="es-ES_tradnl"/>
              <a:pPr>
                <a:defRPr/>
              </a:pPr>
              <a:t>29/11/2011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79"/>
          <p:cNvSpPr>
            <a:spLocks noChangeShapeType="1"/>
          </p:cNvSpPr>
          <p:nvPr userDrawn="1"/>
        </p:nvSpPr>
        <p:spPr bwMode="auto">
          <a:xfrm>
            <a:off x="5319713" y="2889250"/>
            <a:ext cx="0" cy="12065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 dirty="0">
              <a:latin typeface="Arial" pitchFamily="-112" charset="-52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Marcador de texto 15"/>
          <p:cNvSpPr>
            <a:spLocks noGrp="1"/>
          </p:cNvSpPr>
          <p:nvPr>
            <p:ph type="body" sz="quarter" idx="14"/>
          </p:nvPr>
        </p:nvSpPr>
        <p:spPr>
          <a:xfrm>
            <a:off x="757238" y="3105728"/>
            <a:ext cx="8385175" cy="382588"/>
          </a:xfrm>
          <a:prstGeom prst="rect">
            <a:avLst/>
          </a:prstGeom>
        </p:spPr>
        <p:txBody>
          <a:bodyPr vert="horz" anchor="ctr"/>
          <a:lstStyle>
            <a:lvl1pPr algn="ctr">
              <a:buNone/>
              <a:defRPr sz="1400" b="1" i="1">
                <a:solidFill>
                  <a:srgbClr val="009AD8"/>
                </a:solidFill>
              </a:defRPr>
            </a:lvl1pPr>
            <a:lvl2pPr>
              <a:buNone/>
              <a:defRPr sz="1400" b="1" i="1">
                <a:solidFill>
                  <a:srgbClr val="009AD8"/>
                </a:solidFill>
              </a:defRPr>
            </a:lvl2pPr>
            <a:lvl3pPr>
              <a:buNone/>
              <a:defRPr sz="1400" b="1" i="1">
                <a:solidFill>
                  <a:srgbClr val="009AD8"/>
                </a:solidFill>
              </a:defRPr>
            </a:lvl3pPr>
            <a:lvl4pPr>
              <a:buNone/>
              <a:defRPr sz="1400" b="1" i="1">
                <a:solidFill>
                  <a:srgbClr val="009AD8"/>
                </a:solidFill>
              </a:defRPr>
            </a:lvl4pPr>
            <a:lvl5pPr>
              <a:buNone/>
              <a:defRPr sz="1400" b="1" i="1">
                <a:solidFill>
                  <a:srgbClr val="009AD8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5BA8-C28F-4A7F-B0CD-8CCEAFD75819}" type="datetime1">
              <a:rPr lang="es-ES_tradnl"/>
              <a:pPr>
                <a:defRPr/>
              </a:pPr>
              <a:t>29/11/2011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o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/>
          <p:cNvSpPr>
            <a:spLocks noGrp="1"/>
          </p:cNvSpPr>
          <p:nvPr>
            <p:ph type="pic" sz="quarter" idx="12"/>
          </p:nvPr>
        </p:nvSpPr>
        <p:spPr>
          <a:xfrm>
            <a:off x="752475" y="1822450"/>
            <a:ext cx="8496000" cy="41580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200" b="0"/>
            </a:lvl1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s-ES_tradnl" noProof="0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/>
          </p:nvPr>
        </p:nvSpPr>
        <p:spPr>
          <a:xfrm>
            <a:off x="748567" y="1148903"/>
            <a:ext cx="8489950" cy="3683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 b="1" i="1">
                <a:solidFill>
                  <a:srgbClr val="009AD8"/>
                </a:solidFill>
              </a:defRPr>
            </a:lvl1pPr>
            <a:lvl2pPr>
              <a:buNone/>
              <a:defRPr sz="1600" b="1" i="1"/>
            </a:lvl2pPr>
            <a:lvl3pPr>
              <a:buNone/>
              <a:defRPr sz="1600" b="1" i="1"/>
            </a:lvl3pPr>
            <a:lvl4pPr>
              <a:buNone/>
              <a:defRPr sz="1600" b="1" i="1"/>
            </a:lvl4pPr>
            <a:lvl5pPr>
              <a:buNone/>
              <a:defRPr sz="1600" b="1" i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31EB4-3E28-4A1E-92B2-D48F776097BA}" type="datetime1">
              <a:rPr lang="es-ES_tradnl"/>
              <a:pPr>
                <a:defRPr/>
              </a:pPr>
              <a:t>29/11/2011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lantilla_bl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D6A6C-C073-435C-BA4C-F8D0B4409470}" type="datetime1">
              <a:rPr lang="es-ES_tradnl"/>
              <a:pPr>
                <a:defRPr/>
              </a:pPr>
              <a:t>29/11/2011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7976369" y="6309320"/>
            <a:ext cx="1081087" cy="2174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71464-8600-4AF0-860E-E6E7D9718EF4}" type="datetime1">
              <a:rPr lang="es-ES"/>
              <a:pPr>
                <a:defRPr/>
              </a:pPr>
              <a:t>29/11/2011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4850" y="1268413"/>
            <a:ext cx="8496300" cy="35083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49313" y="1844675"/>
            <a:ext cx="8280400" cy="338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7977336" y="6308725"/>
            <a:ext cx="1081087" cy="2174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71464-8600-4AF0-860E-E6E7D9718EF4}" type="datetime1">
              <a:rPr lang="es-ES"/>
              <a:pPr>
                <a:defRPr/>
              </a:pPr>
              <a:t>29/11/2011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 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0839" y="1114428"/>
            <a:ext cx="9200885" cy="34131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s-ES" smtClean="0"/>
              <a:t>Haga clic para modificar el estilo de título del patrón</a:t>
            </a:r>
            <a:endParaRPr lang="ca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327786" y="705950"/>
            <a:ext cx="6191250" cy="214314"/>
          </a:xfrm>
          <a:prstGeom prst="rect">
            <a:avLst/>
          </a:prstGeom>
        </p:spPr>
        <p:txBody>
          <a:bodyPr/>
          <a:lstStyle>
            <a:lvl1pPr algn="r">
              <a:buNone/>
              <a:defRPr sz="13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3"/>
          </p:nvPr>
        </p:nvSpPr>
        <p:spPr>
          <a:xfrm>
            <a:off x="541737" y="1714503"/>
            <a:ext cx="8822531" cy="4500563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rgbClr val="333333"/>
                </a:solidFill>
              </a:defRPr>
            </a:lvl1pPr>
            <a:lvl2pPr>
              <a:defRPr sz="1300">
                <a:solidFill>
                  <a:srgbClr val="333333"/>
                </a:solidFill>
              </a:defRPr>
            </a:lvl2pPr>
            <a:lvl3pPr>
              <a:defRPr sz="1300">
                <a:solidFill>
                  <a:srgbClr val="333333"/>
                </a:solidFill>
              </a:defRPr>
            </a:lvl3pPr>
            <a:lvl4pPr>
              <a:defRPr sz="1300">
                <a:solidFill>
                  <a:srgbClr val="333333"/>
                </a:solidFill>
              </a:defRPr>
            </a:lvl4pPr>
            <a:lvl5pPr>
              <a:defRPr sz="1300">
                <a:solidFill>
                  <a:srgbClr val="333333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41792" y="6515828"/>
            <a:ext cx="1018376" cy="1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b="0" u="none">
                <a:solidFill>
                  <a:srgbClr val="748D99"/>
                </a:solidFill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3D73E0CF-D0CF-41E4-ABD4-BB929BDF981B}" type="datetime1">
              <a:rPr lang="es-ES" baseline="0" smtClean="0">
                <a:latin typeface="Arial" charset="0"/>
              </a:rPr>
              <a:pPr>
                <a:defRPr/>
              </a:pPr>
              <a:t>29/11/2011</a:t>
            </a:fld>
            <a:endParaRPr lang="es-ES_tradnl" baseline="0" dirty="0">
              <a:latin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21271" y="6511102"/>
            <a:ext cx="23045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>
                <a:solidFill>
                  <a:srgbClr val="748D99"/>
                </a:solidFill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u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3"/>
          <p:cNvSpPr>
            <a:spLocks noChangeArrowheads="1"/>
          </p:cNvSpPr>
          <p:nvPr userDrawn="1"/>
        </p:nvSpPr>
        <p:spPr bwMode="auto">
          <a:xfrm>
            <a:off x="762000" y="1784350"/>
            <a:ext cx="8575675" cy="33956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ca-ES" dirty="0">
              <a:latin typeface="Arial" pitchFamily="-112" charset="-52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Marcador de texto 6"/>
          <p:cNvSpPr>
            <a:spLocks noGrp="1"/>
          </p:cNvSpPr>
          <p:nvPr>
            <p:ph type="body" sz="quarter" idx="11"/>
          </p:nvPr>
        </p:nvSpPr>
        <p:spPr>
          <a:xfrm>
            <a:off x="889669" y="3093212"/>
            <a:ext cx="8227493" cy="3683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400" b="1" i="1">
                <a:solidFill>
                  <a:schemeClr val="bg1"/>
                </a:solidFill>
              </a:defRPr>
            </a:lvl1pPr>
            <a:lvl2pPr>
              <a:buNone/>
              <a:defRPr sz="1600" b="1" i="1"/>
            </a:lvl2pPr>
            <a:lvl3pPr>
              <a:buNone/>
              <a:defRPr sz="1600" b="1" i="1"/>
            </a:lvl3pPr>
            <a:lvl4pPr>
              <a:buNone/>
              <a:defRPr sz="1600" b="1" i="1"/>
            </a:lvl4pPr>
            <a:lvl5pPr>
              <a:buNone/>
              <a:defRPr sz="1600" b="1" i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Marcador de texto 5"/>
          <p:cNvSpPr>
            <a:spLocks noGrp="1"/>
          </p:cNvSpPr>
          <p:nvPr>
            <p:ph type="body" sz="quarter" idx="13"/>
          </p:nvPr>
        </p:nvSpPr>
        <p:spPr>
          <a:xfrm>
            <a:off x="890810" y="3368695"/>
            <a:ext cx="8228256" cy="325437"/>
          </a:xfrm>
          <a:prstGeom prst="rect">
            <a:avLst/>
          </a:prstGeom>
        </p:spPr>
        <p:txBody>
          <a:bodyPr vert="horz"/>
          <a:lstStyle>
            <a:lvl1pPr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buNone/>
              <a:defRPr sz="1600"/>
            </a:lvl2pPr>
            <a:lvl3pPr>
              <a:lnSpc>
                <a:spcPct val="90000"/>
              </a:lnSpc>
              <a:buNone/>
              <a:defRPr sz="1600"/>
            </a:lvl3pPr>
            <a:lvl4pPr>
              <a:lnSpc>
                <a:spcPct val="90000"/>
              </a:lnSpc>
              <a:buNone/>
              <a:defRPr sz="1600"/>
            </a:lvl4pPr>
            <a:lvl5pPr>
              <a:lnSpc>
                <a:spcPct val="90000"/>
              </a:lnSpc>
              <a:buNone/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9D84A-E3DD-4284-952A-F1DC87199AE9}" type="datetime1">
              <a:rPr lang="es-ES_tradnl"/>
              <a:pPr>
                <a:defRPr/>
              </a:pPr>
              <a:t>29/11/2011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dic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4"/>
          <p:cNvSpPr>
            <a:spLocks noChangeShapeType="1"/>
          </p:cNvSpPr>
          <p:nvPr userDrawn="1"/>
        </p:nvSpPr>
        <p:spPr bwMode="auto">
          <a:xfrm>
            <a:off x="3751263" y="2671763"/>
            <a:ext cx="0" cy="1981200"/>
          </a:xfrm>
          <a:prstGeom prst="line">
            <a:avLst/>
          </a:prstGeom>
          <a:noFill/>
          <a:ln w="3175">
            <a:solidFill>
              <a:srgbClr val="009AD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s-ES_tradnl" dirty="0">
              <a:latin typeface="Arial" pitchFamily="-112" charset="-52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Line 65"/>
          <p:cNvSpPr>
            <a:spLocks noChangeShapeType="1"/>
          </p:cNvSpPr>
          <p:nvPr userDrawn="1"/>
        </p:nvSpPr>
        <p:spPr bwMode="auto">
          <a:xfrm>
            <a:off x="9145588" y="2671763"/>
            <a:ext cx="0" cy="1981200"/>
          </a:xfrm>
          <a:prstGeom prst="line">
            <a:avLst/>
          </a:prstGeom>
          <a:noFill/>
          <a:ln w="3175">
            <a:solidFill>
              <a:srgbClr val="009AD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s-ES_tradnl" dirty="0">
              <a:latin typeface="Arial" pitchFamily="-112" charset="-52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Marcador de texto 14"/>
          <p:cNvSpPr>
            <a:spLocks noGrp="1"/>
          </p:cNvSpPr>
          <p:nvPr>
            <p:ph type="body" sz="quarter" idx="13"/>
          </p:nvPr>
        </p:nvSpPr>
        <p:spPr>
          <a:xfrm>
            <a:off x="1727200" y="2620271"/>
            <a:ext cx="1511300" cy="6350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800">
                <a:solidFill>
                  <a:srgbClr val="009AD8"/>
                </a:solidFill>
              </a:defRPr>
            </a:lvl1pPr>
            <a:lvl2pPr>
              <a:buNone/>
              <a:defRPr sz="2800">
                <a:solidFill>
                  <a:srgbClr val="009AD8"/>
                </a:solidFill>
              </a:defRPr>
            </a:lvl2pPr>
            <a:lvl3pPr>
              <a:buNone/>
              <a:defRPr sz="2800">
                <a:solidFill>
                  <a:srgbClr val="009AD8"/>
                </a:solidFill>
              </a:defRPr>
            </a:lvl3pPr>
            <a:lvl4pPr>
              <a:buNone/>
              <a:defRPr sz="2800">
                <a:solidFill>
                  <a:srgbClr val="009AD8"/>
                </a:solidFill>
              </a:defRPr>
            </a:lvl4pPr>
            <a:lvl5pPr>
              <a:buNone/>
              <a:defRPr sz="2800">
                <a:solidFill>
                  <a:srgbClr val="009AD8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2"/>
          </p:nvPr>
        </p:nvSpPr>
        <p:spPr>
          <a:xfrm>
            <a:off x="8497889" y="2673351"/>
            <a:ext cx="511174" cy="1984375"/>
          </a:xfrm>
          <a:prstGeom prst="rect">
            <a:avLst/>
          </a:prstGeom>
        </p:spPr>
        <p:txBody>
          <a:bodyPr vert="horz"/>
          <a:lstStyle>
            <a:lvl1pPr algn="r">
              <a:buNone/>
              <a:defRPr sz="1200"/>
            </a:lvl1pPr>
            <a:lvl2pPr algn="r">
              <a:buNone/>
              <a:defRPr sz="1200"/>
            </a:lvl2pPr>
            <a:lvl3pPr algn="r">
              <a:buNone/>
              <a:defRPr sz="1200"/>
            </a:lvl3pPr>
            <a:lvl4pPr algn="r">
              <a:buNone/>
              <a:defRPr sz="1200"/>
            </a:lvl4pPr>
            <a:lvl5pPr algn="r">
              <a:buNone/>
              <a:defRPr sz="1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1"/>
          </p:nvPr>
        </p:nvSpPr>
        <p:spPr>
          <a:xfrm>
            <a:off x="3851479" y="2671071"/>
            <a:ext cx="4591112" cy="1977598"/>
          </a:xfrm>
          <a:prstGeom prst="rect">
            <a:avLst/>
          </a:prstGeom>
        </p:spPr>
        <p:txBody>
          <a:bodyPr vert="horz"/>
          <a:lstStyle>
            <a:lvl1pPr>
              <a:buNone/>
              <a:defRPr sz="1200">
                <a:solidFill>
                  <a:srgbClr val="009AD8"/>
                </a:solidFill>
              </a:defRPr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Marcador de fecha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296E9-D590-4418-9AC8-901B6CBA117B}" type="datetime1">
              <a:rPr lang="es-ES_tradnl"/>
              <a:pPr>
                <a:defRPr/>
              </a:pPr>
              <a:t>29/11/2011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dic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3"/>
          <p:cNvSpPr>
            <a:spLocks noChangeArrowheads="1"/>
          </p:cNvSpPr>
          <p:nvPr userDrawn="1"/>
        </p:nvSpPr>
        <p:spPr bwMode="auto">
          <a:xfrm>
            <a:off x="762000" y="1784350"/>
            <a:ext cx="8575675" cy="3395663"/>
          </a:xfrm>
          <a:prstGeom prst="rect">
            <a:avLst/>
          </a:prstGeom>
          <a:solidFill>
            <a:srgbClr val="009AD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ca-ES" dirty="0">
              <a:latin typeface="Arial" pitchFamily="-112" charset="-52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Line 65"/>
          <p:cNvSpPr>
            <a:spLocks noChangeShapeType="1"/>
          </p:cNvSpPr>
          <p:nvPr userDrawn="1"/>
        </p:nvSpPr>
        <p:spPr bwMode="auto">
          <a:xfrm>
            <a:off x="9145588" y="2501900"/>
            <a:ext cx="0" cy="1979613"/>
          </a:xfrm>
          <a:prstGeom prst="line">
            <a:avLst/>
          </a:prstGeom>
          <a:noFill/>
          <a:ln w="3175">
            <a:solidFill>
              <a:srgbClr val="E6F5F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s-ES_tradnl" dirty="0">
              <a:latin typeface="Arial" pitchFamily="-112" charset="-52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2"/>
          </p:nvPr>
        </p:nvSpPr>
        <p:spPr>
          <a:xfrm>
            <a:off x="8499475" y="2505375"/>
            <a:ext cx="520700" cy="1979300"/>
          </a:xfrm>
          <a:prstGeom prst="rect">
            <a:avLst/>
          </a:prstGeom>
        </p:spPr>
        <p:txBody>
          <a:bodyPr vert="horz"/>
          <a:lstStyle>
            <a:lvl1pPr algn="r">
              <a:buNone/>
              <a:defRPr sz="1200">
                <a:solidFill>
                  <a:schemeClr val="bg1"/>
                </a:solidFill>
              </a:defRPr>
            </a:lvl1pPr>
            <a:lvl2pPr algn="r">
              <a:buNone/>
              <a:defRPr sz="1200">
                <a:solidFill>
                  <a:schemeClr val="bg1"/>
                </a:solidFill>
              </a:defRPr>
            </a:lvl2pPr>
            <a:lvl3pPr algn="r">
              <a:buNone/>
              <a:defRPr sz="1200">
                <a:solidFill>
                  <a:schemeClr val="bg1"/>
                </a:solidFill>
              </a:defRPr>
            </a:lvl3pPr>
            <a:lvl4pPr algn="r">
              <a:buNone/>
              <a:defRPr sz="1200">
                <a:solidFill>
                  <a:schemeClr val="bg1"/>
                </a:solidFill>
              </a:defRPr>
            </a:lvl4pPr>
            <a:lvl5pPr algn="r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1"/>
          </p:nvPr>
        </p:nvSpPr>
        <p:spPr>
          <a:xfrm>
            <a:off x="3851479" y="2500110"/>
            <a:ext cx="4591112" cy="1977598"/>
          </a:xfrm>
          <a:prstGeom prst="rect">
            <a:avLst/>
          </a:prstGeom>
        </p:spPr>
        <p:txBody>
          <a:bodyPr vert="horz"/>
          <a:lstStyle>
            <a:lvl1pPr>
              <a:buNone/>
              <a:defRPr sz="1200">
                <a:solidFill>
                  <a:schemeClr val="bg1"/>
                </a:solidFill>
              </a:defRPr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3"/>
          </p:nvPr>
        </p:nvSpPr>
        <p:spPr>
          <a:xfrm>
            <a:off x="1727200" y="3111500"/>
            <a:ext cx="1511300" cy="6350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800">
                <a:solidFill>
                  <a:schemeClr val="bg1"/>
                </a:solidFill>
              </a:defRPr>
            </a:lvl1pPr>
            <a:lvl2pPr>
              <a:buNone/>
              <a:defRPr sz="2800">
                <a:solidFill>
                  <a:schemeClr val="bg1"/>
                </a:solidFill>
              </a:defRPr>
            </a:lvl2pPr>
            <a:lvl3pPr>
              <a:buNone/>
              <a:defRPr sz="2800">
                <a:solidFill>
                  <a:schemeClr val="bg1"/>
                </a:solidFill>
              </a:defRPr>
            </a:lvl3pPr>
            <a:lvl4pPr>
              <a:buNone/>
              <a:defRPr sz="2800">
                <a:solidFill>
                  <a:schemeClr val="bg1"/>
                </a:solidFill>
              </a:defRPr>
            </a:lvl4pPr>
            <a:lvl5pPr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7" name="Marcador de fecha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6A3AF-C044-4419-897E-8AE1DA759E23}" type="datetime1">
              <a:rPr lang="es-ES_tradnl"/>
              <a:pPr>
                <a:defRPr/>
              </a:pPr>
              <a:t>29/11/2011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dic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3"/>
          <p:cNvSpPr>
            <a:spLocks noChangeArrowheads="1"/>
          </p:cNvSpPr>
          <p:nvPr userDrawn="1"/>
        </p:nvSpPr>
        <p:spPr bwMode="auto">
          <a:xfrm>
            <a:off x="762000" y="1784350"/>
            <a:ext cx="8575675" cy="33956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ca-ES" dirty="0">
              <a:latin typeface="Arial" pitchFamily="-112" charset="-52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Line 64"/>
          <p:cNvSpPr>
            <a:spLocks noChangeShapeType="1"/>
          </p:cNvSpPr>
          <p:nvPr userDrawn="1"/>
        </p:nvSpPr>
        <p:spPr bwMode="auto">
          <a:xfrm>
            <a:off x="3751263" y="2501900"/>
            <a:ext cx="0" cy="1979613"/>
          </a:xfrm>
          <a:prstGeom prst="line">
            <a:avLst/>
          </a:prstGeom>
          <a:noFill/>
          <a:ln w="3175">
            <a:solidFill>
              <a:srgbClr val="E6F5F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s-ES_tradnl" dirty="0">
              <a:latin typeface="Arial" pitchFamily="-112" charset="-52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Line 65"/>
          <p:cNvSpPr>
            <a:spLocks noChangeShapeType="1"/>
          </p:cNvSpPr>
          <p:nvPr userDrawn="1"/>
        </p:nvSpPr>
        <p:spPr bwMode="auto">
          <a:xfrm>
            <a:off x="9145588" y="2501900"/>
            <a:ext cx="0" cy="1979613"/>
          </a:xfrm>
          <a:prstGeom prst="line">
            <a:avLst/>
          </a:prstGeom>
          <a:noFill/>
          <a:ln w="3175">
            <a:solidFill>
              <a:srgbClr val="E6F5F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s-ES_tradnl" dirty="0">
              <a:latin typeface="Arial" pitchFamily="-112" charset="-52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2"/>
          </p:nvPr>
        </p:nvSpPr>
        <p:spPr>
          <a:xfrm>
            <a:off x="8499475" y="2505375"/>
            <a:ext cx="520700" cy="1979300"/>
          </a:xfrm>
          <a:prstGeom prst="rect">
            <a:avLst/>
          </a:prstGeom>
        </p:spPr>
        <p:txBody>
          <a:bodyPr vert="horz"/>
          <a:lstStyle>
            <a:lvl1pPr algn="r">
              <a:buNone/>
              <a:defRPr sz="1200">
                <a:solidFill>
                  <a:schemeClr val="bg1"/>
                </a:solidFill>
              </a:defRPr>
            </a:lvl1pPr>
            <a:lvl2pPr algn="r">
              <a:buNone/>
              <a:defRPr sz="1200">
                <a:solidFill>
                  <a:schemeClr val="bg1"/>
                </a:solidFill>
              </a:defRPr>
            </a:lvl2pPr>
            <a:lvl3pPr algn="r">
              <a:buNone/>
              <a:defRPr sz="1200">
                <a:solidFill>
                  <a:schemeClr val="bg1"/>
                </a:solidFill>
              </a:defRPr>
            </a:lvl3pPr>
            <a:lvl4pPr algn="r">
              <a:buNone/>
              <a:defRPr sz="1200">
                <a:solidFill>
                  <a:schemeClr val="bg1"/>
                </a:solidFill>
              </a:defRPr>
            </a:lvl4pPr>
            <a:lvl5pPr algn="r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1"/>
          </p:nvPr>
        </p:nvSpPr>
        <p:spPr>
          <a:xfrm>
            <a:off x="3851479" y="2500110"/>
            <a:ext cx="4591112" cy="1977598"/>
          </a:xfrm>
          <a:prstGeom prst="rect">
            <a:avLst/>
          </a:prstGeom>
        </p:spPr>
        <p:txBody>
          <a:bodyPr vert="horz"/>
          <a:lstStyle>
            <a:lvl1pPr>
              <a:buNone/>
              <a:defRPr sz="1200">
                <a:solidFill>
                  <a:schemeClr val="bg1"/>
                </a:solidFill>
              </a:defRPr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Marcador de texto 14"/>
          <p:cNvSpPr>
            <a:spLocks noGrp="1"/>
          </p:cNvSpPr>
          <p:nvPr>
            <p:ph type="body" sz="quarter" idx="13"/>
          </p:nvPr>
        </p:nvSpPr>
        <p:spPr>
          <a:xfrm>
            <a:off x="1727200" y="3111500"/>
            <a:ext cx="1511300" cy="6350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800">
                <a:solidFill>
                  <a:schemeClr val="bg1"/>
                </a:solidFill>
              </a:defRPr>
            </a:lvl1pPr>
            <a:lvl2pPr>
              <a:buNone/>
              <a:defRPr sz="2800">
                <a:solidFill>
                  <a:schemeClr val="bg1"/>
                </a:solidFill>
              </a:defRPr>
            </a:lvl2pPr>
            <a:lvl3pPr>
              <a:buNone/>
              <a:defRPr sz="2800">
                <a:solidFill>
                  <a:schemeClr val="bg1"/>
                </a:solidFill>
              </a:defRPr>
            </a:lvl3pPr>
            <a:lvl4pPr>
              <a:buNone/>
              <a:defRPr sz="2800">
                <a:solidFill>
                  <a:schemeClr val="bg1"/>
                </a:solidFill>
              </a:defRPr>
            </a:lvl4pPr>
            <a:lvl5pPr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8" name="Marcador de fecha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0A74A-BB91-4BC3-A3ED-89746E1D57A5}" type="datetime1">
              <a:rPr lang="es-ES_tradnl"/>
              <a:pPr>
                <a:defRPr/>
              </a:pPr>
              <a:t>29/11/2011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para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3"/>
          <p:cNvSpPr>
            <a:spLocks noChangeArrowheads="1"/>
          </p:cNvSpPr>
          <p:nvPr userDrawn="1"/>
        </p:nvSpPr>
        <p:spPr bwMode="auto">
          <a:xfrm>
            <a:off x="762000" y="1784350"/>
            <a:ext cx="8575675" cy="3395663"/>
          </a:xfrm>
          <a:prstGeom prst="rect">
            <a:avLst/>
          </a:prstGeom>
          <a:solidFill>
            <a:srgbClr val="009AD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ca-ES" dirty="0">
              <a:latin typeface="Arial" pitchFamily="-112" charset="-52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Line 64"/>
          <p:cNvSpPr>
            <a:spLocks noChangeShapeType="1"/>
          </p:cNvSpPr>
          <p:nvPr userDrawn="1"/>
        </p:nvSpPr>
        <p:spPr bwMode="auto">
          <a:xfrm>
            <a:off x="5175250" y="2924175"/>
            <a:ext cx="0" cy="1441450"/>
          </a:xfrm>
          <a:prstGeom prst="line">
            <a:avLst/>
          </a:prstGeom>
          <a:noFill/>
          <a:ln w="3175">
            <a:solidFill>
              <a:srgbClr val="E6F5F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s-ES_tradnl" dirty="0">
              <a:latin typeface="Arial" pitchFamily="-112" charset="-52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Line 64"/>
          <p:cNvSpPr>
            <a:spLocks noChangeShapeType="1"/>
          </p:cNvSpPr>
          <p:nvPr userDrawn="1"/>
        </p:nvSpPr>
        <p:spPr bwMode="auto">
          <a:xfrm>
            <a:off x="9226550" y="2924175"/>
            <a:ext cx="0" cy="1441450"/>
          </a:xfrm>
          <a:prstGeom prst="line">
            <a:avLst/>
          </a:prstGeom>
          <a:noFill/>
          <a:ln w="3175">
            <a:solidFill>
              <a:srgbClr val="E6F5F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s-ES_tradnl" dirty="0">
              <a:latin typeface="Arial" pitchFamily="-112" charset="-52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6"/>
          </p:nvPr>
        </p:nvSpPr>
        <p:spPr>
          <a:xfrm>
            <a:off x="1419225" y="3049588"/>
            <a:ext cx="642938" cy="5334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3200">
                <a:solidFill>
                  <a:srgbClr val="FFFFFF"/>
                </a:solidFill>
              </a:defRPr>
            </a:lvl1pPr>
            <a:lvl2pPr>
              <a:buNone/>
              <a:defRPr sz="3200">
                <a:solidFill>
                  <a:srgbClr val="FFFFFF"/>
                </a:solidFill>
              </a:defRPr>
            </a:lvl2pPr>
            <a:lvl3pPr>
              <a:buNone/>
              <a:defRPr sz="3200">
                <a:solidFill>
                  <a:srgbClr val="FFFFFF"/>
                </a:solidFill>
              </a:defRPr>
            </a:lvl3pPr>
            <a:lvl4pPr>
              <a:buNone/>
              <a:defRPr sz="3200">
                <a:solidFill>
                  <a:srgbClr val="FFFFFF"/>
                </a:solidFill>
              </a:defRPr>
            </a:lvl4pPr>
            <a:lvl5pPr>
              <a:buNone/>
              <a:defRPr sz="32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5" name="Marcador de texto 13"/>
          <p:cNvSpPr>
            <a:spLocks noGrp="1"/>
          </p:cNvSpPr>
          <p:nvPr>
            <p:ph type="body" sz="quarter" idx="17"/>
          </p:nvPr>
        </p:nvSpPr>
        <p:spPr>
          <a:xfrm>
            <a:off x="1944589" y="3246340"/>
            <a:ext cx="2335213" cy="414338"/>
          </a:xfrm>
          <a:prstGeom prst="rect">
            <a:avLst/>
          </a:prstGeom>
        </p:spPr>
        <p:txBody>
          <a:bodyPr vert="horz"/>
          <a:lstStyle>
            <a:lvl1pPr>
              <a:buNone/>
              <a:defRPr sz="1800" b="1">
                <a:solidFill>
                  <a:srgbClr val="A6DCF2"/>
                </a:solidFill>
              </a:defRPr>
            </a:lvl1pPr>
            <a:lvl2pPr>
              <a:buNone/>
              <a:defRPr sz="1800" b="1">
                <a:solidFill>
                  <a:srgbClr val="A6DCF2"/>
                </a:solidFill>
              </a:defRPr>
            </a:lvl2pPr>
            <a:lvl3pPr>
              <a:buNone/>
              <a:defRPr sz="1800" b="1">
                <a:solidFill>
                  <a:srgbClr val="A6DCF2"/>
                </a:solidFill>
              </a:defRPr>
            </a:lvl3pPr>
            <a:lvl4pPr>
              <a:buNone/>
              <a:defRPr sz="1800" b="1">
                <a:solidFill>
                  <a:srgbClr val="A6DCF2"/>
                </a:solidFill>
              </a:defRPr>
            </a:lvl4pPr>
            <a:lvl5pPr>
              <a:buNone/>
              <a:defRPr sz="1800" b="1">
                <a:solidFill>
                  <a:srgbClr val="A6DCF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8"/>
          </p:nvPr>
        </p:nvSpPr>
        <p:spPr>
          <a:xfrm>
            <a:off x="5227638" y="2922588"/>
            <a:ext cx="3984616" cy="1444625"/>
          </a:xfrm>
          <a:prstGeom prst="rect">
            <a:avLst/>
          </a:prstGeom>
        </p:spPr>
        <p:txBody>
          <a:bodyPr vert="horz"/>
          <a:lstStyle>
            <a:lvl1pPr marL="182563" indent="-182563">
              <a:buSzPct val="80000"/>
              <a:buFont typeface="Arial"/>
              <a:buChar char="•"/>
              <a:defRPr sz="1200">
                <a:solidFill>
                  <a:schemeClr val="bg1"/>
                </a:solidFill>
              </a:defRPr>
            </a:lvl1pPr>
            <a:lvl2pPr marL="182563" indent="-182563">
              <a:buSzPct val="80000"/>
              <a:buFont typeface="Arial"/>
              <a:buChar char="•"/>
              <a:defRPr sz="1200">
                <a:solidFill>
                  <a:schemeClr val="bg1"/>
                </a:solidFill>
              </a:defRPr>
            </a:lvl2pPr>
            <a:lvl3pPr marL="182563" indent="-182563">
              <a:buSzPct val="80000"/>
              <a:buFont typeface="Arial"/>
              <a:buChar char="•"/>
              <a:defRPr sz="1200">
                <a:solidFill>
                  <a:schemeClr val="bg1"/>
                </a:solidFill>
              </a:defRPr>
            </a:lvl3pPr>
            <a:lvl4pPr marL="182563" indent="-182563">
              <a:buSzPct val="80000"/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182563" indent="-182563">
              <a:buSzPct val="80000"/>
              <a:buFont typeface="Arial"/>
              <a:buChar char="•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8" name="Marcador de fecha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6FDC1-24D5-4675-A1BF-F4CA218FB8A6}" type="datetime1">
              <a:rPr lang="es-ES_tradnl"/>
              <a:pPr>
                <a:defRPr/>
              </a:pPr>
              <a:t>29/11/2011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parat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3"/>
          <p:cNvSpPr>
            <a:spLocks noChangeArrowheads="1"/>
          </p:cNvSpPr>
          <p:nvPr userDrawn="1"/>
        </p:nvSpPr>
        <p:spPr bwMode="auto">
          <a:xfrm>
            <a:off x="762000" y="1784350"/>
            <a:ext cx="8575675" cy="33956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ca-ES" dirty="0">
              <a:latin typeface="Arial" pitchFamily="-112" charset="-52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Line 64"/>
          <p:cNvSpPr>
            <a:spLocks noChangeShapeType="1"/>
          </p:cNvSpPr>
          <p:nvPr userDrawn="1"/>
        </p:nvSpPr>
        <p:spPr bwMode="auto">
          <a:xfrm>
            <a:off x="5175250" y="2924175"/>
            <a:ext cx="0" cy="1441450"/>
          </a:xfrm>
          <a:prstGeom prst="line">
            <a:avLst/>
          </a:prstGeom>
          <a:noFill/>
          <a:ln w="3175">
            <a:solidFill>
              <a:srgbClr val="E6F5F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s-ES_tradnl" dirty="0">
              <a:latin typeface="Arial" pitchFamily="-112" charset="-52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Line 64"/>
          <p:cNvSpPr>
            <a:spLocks noChangeShapeType="1"/>
          </p:cNvSpPr>
          <p:nvPr userDrawn="1"/>
        </p:nvSpPr>
        <p:spPr bwMode="auto">
          <a:xfrm>
            <a:off x="9226550" y="2924175"/>
            <a:ext cx="0" cy="1441450"/>
          </a:xfrm>
          <a:prstGeom prst="line">
            <a:avLst/>
          </a:prstGeom>
          <a:noFill/>
          <a:ln w="3175">
            <a:solidFill>
              <a:srgbClr val="E6F5F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s-ES_tradnl" dirty="0">
              <a:latin typeface="Arial" pitchFamily="-112" charset="-52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6"/>
          </p:nvPr>
        </p:nvSpPr>
        <p:spPr>
          <a:xfrm>
            <a:off x="1419225" y="3049588"/>
            <a:ext cx="642938" cy="5334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3200">
                <a:solidFill>
                  <a:srgbClr val="FFFFFF"/>
                </a:solidFill>
              </a:defRPr>
            </a:lvl1pPr>
            <a:lvl2pPr>
              <a:buNone/>
              <a:defRPr sz="3200">
                <a:solidFill>
                  <a:srgbClr val="FFFFFF"/>
                </a:solidFill>
              </a:defRPr>
            </a:lvl2pPr>
            <a:lvl3pPr>
              <a:buNone/>
              <a:defRPr sz="3200">
                <a:solidFill>
                  <a:srgbClr val="FFFFFF"/>
                </a:solidFill>
              </a:defRPr>
            </a:lvl3pPr>
            <a:lvl4pPr>
              <a:buNone/>
              <a:defRPr sz="3200">
                <a:solidFill>
                  <a:srgbClr val="FFFFFF"/>
                </a:solidFill>
              </a:defRPr>
            </a:lvl4pPr>
            <a:lvl5pPr>
              <a:buNone/>
              <a:defRPr sz="32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5" name="Marcador de texto 13"/>
          <p:cNvSpPr>
            <a:spLocks noGrp="1"/>
          </p:cNvSpPr>
          <p:nvPr>
            <p:ph type="body" sz="quarter" idx="17"/>
          </p:nvPr>
        </p:nvSpPr>
        <p:spPr>
          <a:xfrm>
            <a:off x="1944589" y="3246340"/>
            <a:ext cx="2335213" cy="414338"/>
          </a:xfrm>
          <a:prstGeom prst="rect">
            <a:avLst/>
          </a:prstGeom>
        </p:spPr>
        <p:txBody>
          <a:bodyPr vert="horz"/>
          <a:lstStyle>
            <a:lvl1pPr>
              <a:buNone/>
              <a:defRPr sz="1800" b="1">
                <a:solidFill>
                  <a:srgbClr val="FFC2C2"/>
                </a:solidFill>
              </a:defRPr>
            </a:lvl1pPr>
            <a:lvl2pPr>
              <a:buNone/>
              <a:defRPr sz="1800" b="1">
                <a:solidFill>
                  <a:srgbClr val="A6DCF2"/>
                </a:solidFill>
              </a:defRPr>
            </a:lvl2pPr>
            <a:lvl3pPr>
              <a:buNone/>
              <a:defRPr sz="1800" b="1">
                <a:solidFill>
                  <a:srgbClr val="A6DCF2"/>
                </a:solidFill>
              </a:defRPr>
            </a:lvl3pPr>
            <a:lvl4pPr>
              <a:buNone/>
              <a:defRPr sz="1800" b="1">
                <a:solidFill>
                  <a:srgbClr val="A6DCF2"/>
                </a:solidFill>
              </a:defRPr>
            </a:lvl4pPr>
            <a:lvl5pPr>
              <a:buNone/>
              <a:defRPr sz="1800" b="1">
                <a:solidFill>
                  <a:srgbClr val="A6DCF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8"/>
          </p:nvPr>
        </p:nvSpPr>
        <p:spPr>
          <a:xfrm>
            <a:off x="5227638" y="2922588"/>
            <a:ext cx="3984616" cy="1444625"/>
          </a:xfrm>
          <a:prstGeom prst="rect">
            <a:avLst/>
          </a:prstGeom>
        </p:spPr>
        <p:txBody>
          <a:bodyPr vert="horz"/>
          <a:lstStyle>
            <a:lvl1pPr marL="182563" indent="-182563">
              <a:buSzPct val="80000"/>
              <a:buFont typeface="Arial"/>
              <a:buChar char="•"/>
              <a:defRPr sz="1200">
                <a:solidFill>
                  <a:schemeClr val="bg1"/>
                </a:solidFill>
              </a:defRPr>
            </a:lvl1pPr>
            <a:lvl2pPr marL="182563" indent="-182563">
              <a:buSzPct val="80000"/>
              <a:buFont typeface="Arial"/>
              <a:buChar char="•"/>
              <a:defRPr sz="1200">
                <a:solidFill>
                  <a:schemeClr val="bg1"/>
                </a:solidFill>
              </a:defRPr>
            </a:lvl2pPr>
            <a:lvl3pPr marL="182563" indent="-182563">
              <a:buSzPct val="80000"/>
              <a:buFont typeface="Arial"/>
              <a:buChar char="•"/>
              <a:defRPr sz="1200">
                <a:solidFill>
                  <a:schemeClr val="bg1"/>
                </a:solidFill>
              </a:defRPr>
            </a:lvl3pPr>
            <a:lvl4pPr marL="182563" indent="-182563">
              <a:buSzPct val="80000"/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182563" indent="-182563">
              <a:buSzPct val="80000"/>
              <a:buFont typeface="Arial"/>
              <a:buChar char="•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8" name="Marcador de fecha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29FD4-2A1F-439F-A767-4E9F7ECF2516}" type="datetime1">
              <a:rPr lang="es-ES_tradnl"/>
              <a:pPr>
                <a:defRPr/>
              </a:pPr>
              <a:t>29/11/2011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parat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4"/>
          <p:cNvSpPr>
            <a:spLocks noChangeShapeType="1"/>
          </p:cNvSpPr>
          <p:nvPr userDrawn="1"/>
        </p:nvSpPr>
        <p:spPr bwMode="auto">
          <a:xfrm>
            <a:off x="5175250" y="2924175"/>
            <a:ext cx="0" cy="1441450"/>
          </a:xfrm>
          <a:prstGeom prst="line">
            <a:avLst/>
          </a:prstGeom>
          <a:noFill/>
          <a:ln w="3175">
            <a:solidFill>
              <a:srgbClr val="009AD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s-ES_tradnl" dirty="0">
              <a:latin typeface="Arial" pitchFamily="-112" charset="-52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Line 64"/>
          <p:cNvSpPr>
            <a:spLocks noChangeShapeType="1"/>
          </p:cNvSpPr>
          <p:nvPr userDrawn="1"/>
        </p:nvSpPr>
        <p:spPr bwMode="auto">
          <a:xfrm>
            <a:off x="9226550" y="2924175"/>
            <a:ext cx="0" cy="1441450"/>
          </a:xfrm>
          <a:prstGeom prst="line">
            <a:avLst/>
          </a:prstGeom>
          <a:noFill/>
          <a:ln w="3175">
            <a:solidFill>
              <a:srgbClr val="009AD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s-ES_tradnl" dirty="0">
              <a:latin typeface="Arial" pitchFamily="-112" charset="-52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Marcador de texto 10"/>
          <p:cNvSpPr>
            <a:spLocks noGrp="1"/>
          </p:cNvSpPr>
          <p:nvPr>
            <p:ph type="body" sz="quarter" idx="17"/>
          </p:nvPr>
        </p:nvSpPr>
        <p:spPr>
          <a:xfrm>
            <a:off x="1419225" y="3049588"/>
            <a:ext cx="642938" cy="5334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3200">
                <a:solidFill>
                  <a:srgbClr val="009AD8"/>
                </a:solidFill>
              </a:defRPr>
            </a:lvl1pPr>
            <a:lvl2pPr>
              <a:buNone/>
              <a:defRPr sz="3200">
                <a:solidFill>
                  <a:srgbClr val="009AD8"/>
                </a:solidFill>
              </a:defRPr>
            </a:lvl2pPr>
            <a:lvl3pPr>
              <a:buNone/>
              <a:defRPr sz="3200">
                <a:solidFill>
                  <a:srgbClr val="009AD8"/>
                </a:solidFill>
              </a:defRPr>
            </a:lvl3pPr>
            <a:lvl4pPr>
              <a:buNone/>
              <a:defRPr sz="3200">
                <a:solidFill>
                  <a:srgbClr val="009AD8"/>
                </a:solidFill>
              </a:defRPr>
            </a:lvl4pPr>
            <a:lvl5pPr>
              <a:buNone/>
              <a:defRPr sz="3200">
                <a:solidFill>
                  <a:srgbClr val="009AD8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0" name="Marcador de texto 13"/>
          <p:cNvSpPr>
            <a:spLocks noGrp="1"/>
          </p:cNvSpPr>
          <p:nvPr>
            <p:ph type="body" sz="quarter" idx="18"/>
          </p:nvPr>
        </p:nvSpPr>
        <p:spPr>
          <a:xfrm>
            <a:off x="1944589" y="3246340"/>
            <a:ext cx="2335213" cy="414338"/>
          </a:xfrm>
          <a:prstGeom prst="rect">
            <a:avLst/>
          </a:prstGeom>
        </p:spPr>
        <p:txBody>
          <a:bodyPr vert="horz"/>
          <a:lstStyle>
            <a:lvl1pPr>
              <a:buNone/>
              <a:defRPr sz="1800" b="1">
                <a:solidFill>
                  <a:srgbClr val="009AD8"/>
                </a:solidFill>
              </a:defRPr>
            </a:lvl1pPr>
            <a:lvl2pPr>
              <a:buNone/>
              <a:defRPr sz="1800" b="1">
                <a:solidFill>
                  <a:srgbClr val="A6DCF2"/>
                </a:solidFill>
              </a:defRPr>
            </a:lvl2pPr>
            <a:lvl3pPr>
              <a:buNone/>
              <a:defRPr sz="1800" b="1">
                <a:solidFill>
                  <a:srgbClr val="A6DCF2"/>
                </a:solidFill>
              </a:defRPr>
            </a:lvl3pPr>
            <a:lvl4pPr>
              <a:buNone/>
              <a:defRPr sz="1800" b="1">
                <a:solidFill>
                  <a:srgbClr val="A6DCF2"/>
                </a:solidFill>
              </a:defRPr>
            </a:lvl4pPr>
            <a:lvl5pPr>
              <a:buNone/>
              <a:defRPr sz="1800" b="1">
                <a:solidFill>
                  <a:srgbClr val="A6DCF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Marcador de texto 12"/>
          <p:cNvSpPr>
            <a:spLocks noGrp="1"/>
          </p:cNvSpPr>
          <p:nvPr>
            <p:ph type="body" sz="quarter" idx="18"/>
          </p:nvPr>
        </p:nvSpPr>
        <p:spPr>
          <a:xfrm>
            <a:off x="5227638" y="2922588"/>
            <a:ext cx="3984616" cy="1444625"/>
          </a:xfrm>
          <a:prstGeom prst="rect">
            <a:avLst/>
          </a:prstGeom>
        </p:spPr>
        <p:txBody>
          <a:bodyPr vert="horz"/>
          <a:lstStyle>
            <a:lvl1pPr marL="182563" indent="-182563">
              <a:buSzPct val="80000"/>
              <a:buFont typeface="Arial"/>
              <a:buChar char="•"/>
              <a:defRPr sz="1200">
                <a:solidFill>
                  <a:schemeClr val="tx1"/>
                </a:solidFill>
              </a:defRPr>
            </a:lvl1pPr>
            <a:lvl2pPr marL="182563" indent="-182563">
              <a:buSzPct val="80000"/>
              <a:buFont typeface="Arial"/>
              <a:buChar char="•"/>
              <a:defRPr sz="1200">
                <a:solidFill>
                  <a:schemeClr val="tx1"/>
                </a:solidFill>
              </a:defRPr>
            </a:lvl2pPr>
            <a:lvl3pPr marL="182563" indent="-182563">
              <a:buSzPct val="80000"/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182563" indent="-182563">
              <a:buSzPct val="80000"/>
              <a:buFont typeface="Arial"/>
              <a:buChar char="•"/>
              <a:defRPr sz="1200">
                <a:solidFill>
                  <a:schemeClr val="tx1"/>
                </a:solidFill>
              </a:defRPr>
            </a:lvl4pPr>
            <a:lvl5pPr marL="182563" indent="-182563">
              <a:buSzPct val="80000"/>
              <a:buFont typeface="Arial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7" name="Marcador de fecha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732E6-1A2E-4D60-ACB7-987087EA69DE}" type="datetime1">
              <a:rPr lang="es-ES_tradnl"/>
              <a:pPr>
                <a:defRPr/>
              </a:pPr>
              <a:t>29/11/2011</a:t>
            </a:fld>
            <a:endParaRPr lang="es-ES_trad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0413" y="6324600"/>
            <a:ext cx="66357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00" b="0">
                <a:solidFill>
                  <a:srgbClr val="4C4C4C"/>
                </a:solidFill>
                <a:latin typeface="Arial" pitchFamily="-112" charset="-52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FD81CCF6-E445-4124-A4CD-03AC18F08E5E}" type="datetime1">
              <a:rPr lang="es-ES_tradnl"/>
              <a:pPr>
                <a:defRPr/>
              </a:pPr>
              <a:t>29/11/2011</a:t>
            </a:fld>
            <a:endParaRPr lang="es-ES_tradnl" dirty="0"/>
          </a:p>
        </p:txBody>
      </p:sp>
      <p:sp>
        <p:nvSpPr>
          <p:cNvPr id="1067" name="Line 43"/>
          <p:cNvSpPr>
            <a:spLocks noChangeShapeType="1"/>
          </p:cNvSpPr>
          <p:nvPr/>
        </p:nvSpPr>
        <p:spPr bwMode="auto">
          <a:xfrm>
            <a:off x="747713" y="6313488"/>
            <a:ext cx="8601075" cy="0"/>
          </a:xfrm>
          <a:prstGeom prst="line">
            <a:avLst/>
          </a:prstGeom>
          <a:noFill/>
          <a:ln w="3175">
            <a:solidFill>
              <a:srgbClr val="4C4C4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s-ES_tradnl">
              <a:latin typeface="Arial" pitchFamily="-112" charset="-52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68" name="Rectangle 44"/>
          <p:cNvSpPr>
            <a:spLocks noChangeArrowheads="1"/>
          </p:cNvSpPr>
          <p:nvPr/>
        </p:nvSpPr>
        <p:spPr bwMode="auto">
          <a:xfrm>
            <a:off x="6477000" y="640291"/>
            <a:ext cx="2935288" cy="199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065" tIns="45540" rIns="91065" bIns="45540">
            <a:spAutoFit/>
          </a:bodyPr>
          <a:lstStyle/>
          <a:p>
            <a:pPr algn="r" defTabSz="912813" eaLnBrk="0" hangingPunct="0"/>
            <a:r>
              <a:rPr lang="ca-ES" sz="700" b="0" i="1" noProof="0" dirty="0" smtClean="0">
                <a:solidFill>
                  <a:srgbClr val="009AD8"/>
                </a:solidFill>
              </a:rPr>
              <a:t>Lideratge, confiança i compromís social</a:t>
            </a:r>
            <a:endParaRPr lang="ca-ES" sz="700" b="0" i="1" noProof="0" dirty="0">
              <a:solidFill>
                <a:srgbClr val="009AD8"/>
              </a:solidFill>
            </a:endParaRPr>
          </a:p>
        </p:txBody>
      </p:sp>
      <p:sp>
        <p:nvSpPr>
          <p:cNvPr id="1069" name="Line 45"/>
          <p:cNvSpPr>
            <a:spLocks noChangeShapeType="1"/>
          </p:cNvSpPr>
          <p:nvPr/>
        </p:nvSpPr>
        <p:spPr bwMode="auto">
          <a:xfrm>
            <a:off x="9064625" y="6313488"/>
            <a:ext cx="0" cy="236537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s-ES_tradnl" dirty="0">
              <a:latin typeface="Arial" pitchFamily="-112" charset="-52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71" name="Line 47"/>
          <p:cNvSpPr>
            <a:spLocks noChangeShapeType="1"/>
          </p:cNvSpPr>
          <p:nvPr/>
        </p:nvSpPr>
        <p:spPr bwMode="auto">
          <a:xfrm>
            <a:off x="747713" y="390525"/>
            <a:ext cx="2041525" cy="0"/>
          </a:xfrm>
          <a:prstGeom prst="line">
            <a:avLst/>
          </a:prstGeom>
          <a:noFill/>
          <a:ln w="3175">
            <a:solidFill>
              <a:srgbClr val="4C4C4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s-ES_tradnl" dirty="0">
              <a:latin typeface="Arial" pitchFamily="-112" charset="-52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72" name="Line 48"/>
          <p:cNvSpPr>
            <a:spLocks noChangeShapeType="1"/>
          </p:cNvSpPr>
          <p:nvPr/>
        </p:nvSpPr>
        <p:spPr bwMode="auto">
          <a:xfrm>
            <a:off x="2789238" y="390525"/>
            <a:ext cx="0" cy="430213"/>
          </a:xfrm>
          <a:prstGeom prst="line">
            <a:avLst/>
          </a:prstGeom>
          <a:noFill/>
          <a:ln w="3175">
            <a:solidFill>
              <a:srgbClr val="4C4C4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s-ES_tradnl" dirty="0">
              <a:latin typeface="Arial" pitchFamily="-112" charset="-52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73" name="Line 49"/>
          <p:cNvSpPr>
            <a:spLocks noChangeShapeType="1"/>
          </p:cNvSpPr>
          <p:nvPr/>
        </p:nvSpPr>
        <p:spPr bwMode="auto">
          <a:xfrm>
            <a:off x="2789238" y="820738"/>
            <a:ext cx="6554787" cy="0"/>
          </a:xfrm>
          <a:prstGeom prst="line">
            <a:avLst/>
          </a:prstGeom>
          <a:noFill/>
          <a:ln w="3175">
            <a:solidFill>
              <a:srgbClr val="4C4C4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s-ES_tradnl" dirty="0">
              <a:latin typeface="Arial" pitchFamily="-112" charset="-52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76" name="Rectangle 52"/>
          <p:cNvSpPr>
            <a:spLocks noChangeArrowheads="1"/>
          </p:cNvSpPr>
          <p:nvPr/>
        </p:nvSpPr>
        <p:spPr bwMode="auto">
          <a:xfrm>
            <a:off x="9093200" y="6323013"/>
            <a:ext cx="3460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3914" tIns="41958" rIns="83914" bIns="41958">
            <a:spAutoFit/>
          </a:bodyPr>
          <a:lstStyle/>
          <a:p>
            <a:pPr defTabSz="836613" eaLnBrk="0" hangingPunct="0">
              <a:defRPr/>
            </a:pPr>
            <a:fld id="{AF874A57-3F07-4445-A00E-5C0DBAEA8246}" type="slidenum">
              <a:rPr lang="es-ES_tradnl" sz="700" b="0">
                <a:solidFill>
                  <a:srgbClr val="4C4C4C"/>
                </a:solidFill>
                <a:latin typeface="Arial" pitchFamily="-112" charset="-52"/>
                <a:ea typeface="ＭＳ Ｐゴシック" pitchFamily="-112" charset="-128"/>
                <a:cs typeface="ＭＳ Ｐゴシック" pitchFamily="-112" charset="-128"/>
              </a:rPr>
              <a:pPr defTabSz="836613" eaLnBrk="0" hangingPunct="0">
                <a:defRPr/>
              </a:pPr>
              <a:t>‹Nº›</a:t>
            </a:fld>
            <a:endParaRPr lang="es-ES_tradnl" sz="700" b="0" dirty="0">
              <a:solidFill>
                <a:srgbClr val="4C4C4C"/>
              </a:solidFill>
              <a:latin typeface="Arial" pitchFamily="-112" charset="-52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034" name="Picture 31" descr="Caixa H color fons blanc"/>
          <p:cNvPicPr>
            <a:picLocks noChangeAspect="1" noChangeArrowheads="1"/>
          </p:cNvPicPr>
          <p:nvPr/>
        </p:nvPicPr>
        <p:blipFill>
          <a:blip r:embed="rId25"/>
          <a:srcRect l="2425" t="17372" r="5731"/>
          <a:stretch>
            <a:fillRect/>
          </a:stretch>
        </p:blipFill>
        <p:spPr bwMode="auto">
          <a:xfrm>
            <a:off x="744538" y="427038"/>
            <a:ext cx="19843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0"/>
          <p:cNvSpPr>
            <a:spLocks noChangeArrowheads="1"/>
          </p:cNvSpPr>
          <p:nvPr/>
        </p:nvSpPr>
        <p:spPr bwMode="auto">
          <a:xfrm>
            <a:off x="868363" y="6326188"/>
            <a:ext cx="2119312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065" tIns="45540" rIns="91065" bIns="45540"/>
          <a:lstStyle/>
          <a:p>
            <a:pPr defTabSz="912813" eaLnBrk="0" hangingPunct="0"/>
            <a:r>
              <a:rPr lang="ca-ES" sz="700" b="0" noProof="0" dirty="0" smtClean="0">
                <a:solidFill>
                  <a:srgbClr val="4C4C4C"/>
                </a:solidFill>
              </a:rPr>
              <a:t>Responsabilitat Corporativa i Marca</a:t>
            </a:r>
            <a:endParaRPr lang="ca-ES" sz="700" b="0" noProof="0" dirty="0">
              <a:solidFill>
                <a:srgbClr val="4C4C4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800">
          <a:solidFill>
            <a:srgbClr val="4C4C4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800">
          <a:solidFill>
            <a:srgbClr val="4C4C4C"/>
          </a:solidFill>
          <a:latin typeface="Arial" pitchFamily="-112" charset="-52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800">
          <a:solidFill>
            <a:srgbClr val="4C4C4C"/>
          </a:solidFill>
          <a:latin typeface="Arial" pitchFamily="-112" charset="-52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800">
          <a:solidFill>
            <a:srgbClr val="4C4C4C"/>
          </a:solidFill>
          <a:latin typeface="Arial" pitchFamily="-112" charset="-52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800">
          <a:solidFill>
            <a:srgbClr val="4C4C4C"/>
          </a:solidFill>
          <a:latin typeface="Arial" pitchFamily="-112" charset="-52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800">
          <a:solidFill>
            <a:srgbClr val="4C4C4C"/>
          </a:solidFill>
          <a:latin typeface="Arial" pitchFamily="-112" charset="-52"/>
          <a:ea typeface="ＭＳ Ｐゴシック" pitchFamily="-112" charset="-128"/>
          <a:cs typeface="ＭＳ Ｐゴシック" pitchFamily="-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800">
          <a:solidFill>
            <a:srgbClr val="4C4C4C"/>
          </a:solidFill>
          <a:latin typeface="Arial" pitchFamily="-112" charset="-52"/>
          <a:ea typeface="ＭＳ Ｐゴシック" pitchFamily="-112" charset="-128"/>
          <a:cs typeface="ＭＳ Ｐゴシック" pitchFamily="-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800">
          <a:solidFill>
            <a:srgbClr val="4C4C4C"/>
          </a:solidFill>
          <a:latin typeface="Arial" pitchFamily="-112" charset="-52"/>
          <a:ea typeface="ＭＳ Ｐゴシック" pitchFamily="-112" charset="-128"/>
          <a:cs typeface="ＭＳ Ｐゴシック" pitchFamily="-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800">
          <a:solidFill>
            <a:srgbClr val="4C4C4C"/>
          </a:solidFill>
          <a:latin typeface="Arial" pitchFamily="-112" charset="-52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1.xml"/><Relationship Id="rId1" Type="http://schemas.openxmlformats.org/officeDocument/2006/relationships/video" Target="file:///\\svcphd02\users02\Empleados\U0110990\AngelPes\Presentacions%20RSC\La%20Unio_Assoc%20Entitats%20Sanitaries%20i%20Socials\CANGUR_CAST.wmv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51547" t="30293" r="22945" b="35922"/>
          <a:stretch>
            <a:fillRect/>
          </a:stretch>
        </p:blipFill>
        <p:spPr bwMode="auto">
          <a:xfrm>
            <a:off x="682906" y="2303362"/>
            <a:ext cx="8786234" cy="238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1 Marcador de fecha"/>
          <p:cNvSpPr>
            <a:spLocks noGrp="1"/>
          </p:cNvSpPr>
          <p:nvPr>
            <p:ph type="dt" sz="quarter" idx="10"/>
          </p:nvPr>
        </p:nvSpPr>
        <p:spPr>
          <a:xfrm>
            <a:off x="8265368" y="6309320"/>
            <a:ext cx="721047" cy="216024"/>
          </a:xfrm>
          <a:noFill/>
        </p:spPr>
        <p:txBody>
          <a:bodyPr/>
          <a:lstStyle/>
          <a:p>
            <a:fld id="{93B604A4-1F34-4317-B38A-059138A68CD4}" type="datetime1">
              <a:rPr lang="es-ES" smtClean="0"/>
              <a:pPr/>
              <a:t>29/11/2011</a:t>
            </a:fld>
            <a:endParaRPr lang="es-ES" dirty="0" smtClean="0"/>
          </a:p>
        </p:txBody>
      </p:sp>
      <p:sp>
        <p:nvSpPr>
          <p:cNvPr id="12" name="9 CuadroTexto"/>
          <p:cNvSpPr txBox="1">
            <a:spLocks noChangeArrowheads="1"/>
          </p:cNvSpPr>
          <p:nvPr/>
        </p:nvSpPr>
        <p:spPr bwMode="auto">
          <a:xfrm>
            <a:off x="4521426" y="4941168"/>
            <a:ext cx="50257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ca-ES" sz="1600" i="1" dirty="0" smtClean="0">
                <a:latin typeface="Calibri" pitchFamily="34" charset="0"/>
              </a:rPr>
              <a:t>La Responsabilitat Social Corporativa en els nous entorns</a:t>
            </a:r>
            <a:endParaRPr lang="ca-ES" sz="1600" i="1" dirty="0">
              <a:latin typeface="Calibri" pitchFamily="34" charset="0"/>
            </a:endParaRPr>
          </a:p>
        </p:txBody>
      </p:sp>
      <p:sp>
        <p:nvSpPr>
          <p:cNvPr id="13" name="11 CuadroTexto"/>
          <p:cNvSpPr txBox="1">
            <a:spLocks noChangeArrowheads="1"/>
          </p:cNvSpPr>
          <p:nvPr/>
        </p:nvSpPr>
        <p:spPr bwMode="auto">
          <a:xfrm>
            <a:off x="6393669" y="5538718"/>
            <a:ext cx="31535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ca-ES" sz="1600" i="1" dirty="0" smtClean="0">
                <a:latin typeface="Calibri" pitchFamily="34" charset="0"/>
              </a:rPr>
              <a:t>Barcelona,  1 de desembre de 2011</a:t>
            </a:r>
            <a:endParaRPr lang="ca-ES" sz="1600" i="1" dirty="0">
              <a:latin typeface="Calibri" pitchFamily="34" charset="0"/>
            </a:endParaRPr>
          </a:p>
        </p:txBody>
      </p:sp>
      <p:sp>
        <p:nvSpPr>
          <p:cNvPr id="14" name="9 CuadroTexto"/>
          <p:cNvSpPr txBox="1">
            <a:spLocks noChangeArrowheads="1"/>
          </p:cNvSpPr>
          <p:nvPr/>
        </p:nvSpPr>
        <p:spPr bwMode="auto">
          <a:xfrm>
            <a:off x="1701478" y="3337046"/>
            <a:ext cx="76028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a-ES" sz="4400" dirty="0" smtClean="0">
                <a:solidFill>
                  <a:schemeClr val="bg1"/>
                </a:solidFill>
                <a:latin typeface="Calibri" pitchFamily="34" charset="0"/>
              </a:rPr>
              <a:t>Crisi i exclusió financera</a:t>
            </a:r>
            <a:endParaRPr lang="ca-ES" sz="4400" dirty="0">
              <a:latin typeface="Calibri" pitchFamily="34" charset="0"/>
            </a:endParaRPr>
          </a:p>
        </p:txBody>
      </p:sp>
      <p:sp>
        <p:nvSpPr>
          <p:cNvPr id="9" name="9 CuadroTexto"/>
          <p:cNvSpPr txBox="1">
            <a:spLocks noChangeArrowheads="1"/>
          </p:cNvSpPr>
          <p:nvPr/>
        </p:nvSpPr>
        <p:spPr bwMode="auto">
          <a:xfrm>
            <a:off x="8698802" y="5229200"/>
            <a:ext cx="8290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ca-ES" sz="1600" i="1" dirty="0" smtClean="0">
                <a:latin typeface="Calibri" pitchFamily="34" charset="0"/>
              </a:rPr>
              <a:t>La Unió</a:t>
            </a:r>
            <a:endParaRPr lang="ca-ES" sz="1600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20 Rectángulo redondeado"/>
          <p:cNvSpPr>
            <a:spLocks noChangeArrowheads="1"/>
          </p:cNvSpPr>
          <p:nvPr/>
        </p:nvSpPr>
        <p:spPr bwMode="auto">
          <a:xfrm>
            <a:off x="2786062" y="1917700"/>
            <a:ext cx="6887799" cy="2159372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38100" algn="ctr">
            <a:solidFill>
              <a:srgbClr val="00AAEE"/>
            </a:solidFill>
            <a:round/>
            <a:headEnd/>
            <a:tailEnd/>
          </a:ln>
        </p:spPr>
        <p:txBody>
          <a:bodyPr/>
          <a:lstStyle/>
          <a:p>
            <a:pPr marL="342900" indent="-342900" algn="r" rtl="0">
              <a:spcBef>
                <a:spcPct val="20000"/>
              </a:spcBef>
            </a:pP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29699" name="5 Rectángulo"/>
          <p:cNvSpPr>
            <a:spLocks noChangeArrowheads="1"/>
          </p:cNvSpPr>
          <p:nvPr/>
        </p:nvSpPr>
        <p:spPr bwMode="auto">
          <a:xfrm>
            <a:off x="290048" y="4646151"/>
            <a:ext cx="2487877" cy="28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ca-ES" sz="1200" b="0" i="1" u="none" dirty="0" smtClean="0">
                <a:latin typeface="Calibri" pitchFamily="34" charset="0"/>
                <a:cs typeface="Arial" pitchFamily="34" charset="0"/>
              </a:rPr>
              <a:t>Dades a 31 de març de 2011  </a:t>
            </a:r>
            <a:endParaRPr lang="ca-ES" sz="1200" b="0" i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9701" name="5 Rectángulo"/>
          <p:cNvSpPr>
            <a:spLocks noChangeArrowheads="1"/>
          </p:cNvSpPr>
          <p:nvPr/>
        </p:nvSpPr>
        <p:spPr bwMode="auto">
          <a:xfrm>
            <a:off x="2867086" y="1954815"/>
            <a:ext cx="6655594" cy="21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 rtl="0"/>
            <a:endParaRPr lang="ca-ES" sz="2400" dirty="0" smtClean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  <a:p>
            <a:pPr lvl="1">
              <a:lnSpc>
                <a:spcPts val="2600"/>
              </a:lnSpc>
            </a:pPr>
            <a:r>
              <a:rPr lang="ca-ES" sz="2400" dirty="0" smtClean="0">
                <a:latin typeface="Calibri" pitchFamily="34" charset="0"/>
              </a:rPr>
              <a:t>104.353 </a:t>
            </a:r>
            <a:r>
              <a:rPr lang="ca-ES" sz="2400" b="0" dirty="0" smtClean="0">
                <a:latin typeface="Calibri" pitchFamily="34" charset="0"/>
              </a:rPr>
              <a:t>microcrèdits concedits, per un import</a:t>
            </a:r>
          </a:p>
          <a:p>
            <a:pPr lvl="1">
              <a:lnSpc>
                <a:spcPts val="2600"/>
              </a:lnSpc>
            </a:pPr>
            <a:r>
              <a:rPr lang="ca-ES" sz="2400" b="0" dirty="0" smtClean="0">
                <a:latin typeface="Calibri" pitchFamily="34" charset="0"/>
              </a:rPr>
              <a:t>de </a:t>
            </a:r>
            <a:r>
              <a:rPr lang="ca-ES" sz="2400" dirty="0" smtClean="0">
                <a:latin typeface="Calibri" pitchFamily="34" charset="0"/>
              </a:rPr>
              <a:t>656,6 milions d'euros, dels quals actualment</a:t>
            </a:r>
          </a:p>
          <a:p>
            <a:pPr lvl="1">
              <a:lnSpc>
                <a:spcPts val="2600"/>
              </a:lnSpc>
            </a:pPr>
            <a:r>
              <a:rPr lang="ca-ES" sz="2400" dirty="0" smtClean="0">
                <a:latin typeface="Calibri" pitchFamily="34" charset="0"/>
              </a:rPr>
              <a:t>en cartera 69.556</a:t>
            </a:r>
            <a:r>
              <a:rPr lang="ca-ES" sz="2400" b="0" dirty="0" smtClean="0">
                <a:latin typeface="Calibri" pitchFamily="34" charset="0"/>
              </a:rPr>
              <a:t> per un import de </a:t>
            </a:r>
            <a:r>
              <a:rPr lang="ca-ES" sz="2400" dirty="0" smtClean="0">
                <a:latin typeface="Calibri" pitchFamily="34" charset="0"/>
              </a:rPr>
              <a:t>354,8 € </a:t>
            </a:r>
          </a:p>
          <a:p>
            <a:pPr lvl="1">
              <a:lnSpc>
                <a:spcPts val="2600"/>
              </a:lnSpc>
            </a:pPr>
            <a:r>
              <a:rPr lang="ca-ES" sz="2400" dirty="0" smtClean="0">
                <a:latin typeface="Calibri" pitchFamily="34" charset="0"/>
              </a:rPr>
              <a:t>milions.</a:t>
            </a:r>
            <a:endParaRPr lang="ca-ES" sz="240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lvl="1" algn="just" rtl="0">
              <a:lnSpc>
                <a:spcPts val="2600"/>
              </a:lnSpc>
            </a:pPr>
            <a:endParaRPr lang="ca-ES" sz="24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9702" name="18 Imagen" descr="edificio_microban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2" y="1717676"/>
            <a:ext cx="2166938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5 Rectángulo"/>
          <p:cNvSpPr>
            <a:spLocks noChangeArrowheads="1"/>
          </p:cNvSpPr>
          <p:nvPr/>
        </p:nvSpPr>
        <p:spPr bwMode="auto">
          <a:xfrm>
            <a:off x="2166938" y="5072063"/>
            <a:ext cx="750689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2200" b="0" dirty="0" smtClean="0">
                <a:latin typeface="Calibri" pitchFamily="34" charset="0"/>
              </a:rPr>
              <a:t>Progressivament complementada per la incorporació de nous</a:t>
            </a:r>
          </a:p>
          <a:p>
            <a:r>
              <a:rPr lang="ca-ES" sz="2200" b="0" dirty="0" smtClean="0">
                <a:latin typeface="Calibri" pitchFamily="34" charset="0"/>
              </a:rPr>
              <a:t>productes i serveis.</a:t>
            </a:r>
            <a:endParaRPr lang="ca-ES" sz="2200" b="0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" name="2 Título"/>
          <p:cNvSpPr txBox="1">
            <a:spLocks noGrp="1"/>
          </p:cNvSpPr>
          <p:nvPr>
            <p:ph type="title" idx="4294967295"/>
          </p:nvPr>
        </p:nvSpPr>
        <p:spPr>
          <a:xfrm>
            <a:off x="746340" y="868101"/>
            <a:ext cx="7371269" cy="620688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tabLst/>
              <a:defRPr/>
            </a:pPr>
            <a:r>
              <a:rPr lang="ca-ES" sz="2800" b="1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Una activitat en creixement...</a:t>
            </a:r>
            <a:endParaRPr lang="ca-ES" sz="2800" b="1" dirty="0">
              <a:solidFill>
                <a:srgbClr val="0070C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304879" y="6319121"/>
            <a:ext cx="70403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868B3A2-A997-4977-8574-E7F7B70F2109}" type="datetime1">
              <a:rPr lang="es-ES_tradnl" smtClean="0">
                <a:ea typeface="MS PGothic" pitchFamily="34" charset="-128"/>
              </a:rPr>
              <a:pPr/>
              <a:t>29/11/2011</a:t>
            </a:fld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9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nimBg="1"/>
      <p:bldP spid="296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AutoShape 15"/>
          <p:cNvSpPr>
            <a:spLocks noChangeArrowheads="1"/>
          </p:cNvSpPr>
          <p:nvPr/>
        </p:nvSpPr>
        <p:spPr bwMode="auto">
          <a:xfrm>
            <a:off x="3888503" y="4706992"/>
            <a:ext cx="4827456" cy="1096963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38100" algn="ctr">
            <a:solidFill>
              <a:srgbClr val="058AD4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1" hangingPunct="1"/>
            <a:endParaRPr lang="en-GB" sz="4400" dirty="0">
              <a:solidFill>
                <a:srgbClr val="4C4C4C"/>
              </a:solidFill>
              <a:cs typeface="Arial" pitchFamily="34" charset="0"/>
            </a:endParaRPr>
          </a:p>
        </p:txBody>
      </p:sp>
      <p:sp>
        <p:nvSpPr>
          <p:cNvPr id="21509" name="AutoShape 14"/>
          <p:cNvSpPr>
            <a:spLocks noChangeArrowheads="1"/>
          </p:cNvSpPr>
          <p:nvPr/>
        </p:nvSpPr>
        <p:spPr bwMode="auto">
          <a:xfrm>
            <a:off x="3888503" y="2356682"/>
            <a:ext cx="4827456" cy="2180594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38100" algn="ctr">
            <a:solidFill>
              <a:srgbClr val="058AD4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1" hangingPunct="1"/>
            <a:endParaRPr lang="en-GB" sz="4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1511" name="AutoShape 4"/>
          <p:cNvSpPr>
            <a:spLocks noChangeArrowheads="1"/>
          </p:cNvSpPr>
          <p:nvPr/>
        </p:nvSpPr>
        <p:spPr bwMode="auto">
          <a:xfrm>
            <a:off x="1052567" y="2396320"/>
            <a:ext cx="2651919" cy="2145290"/>
          </a:xfrm>
          <a:prstGeom prst="roundRect">
            <a:avLst>
              <a:gd name="adj" fmla="val 16667"/>
            </a:avLst>
          </a:prstGeom>
          <a:solidFill>
            <a:srgbClr val="009AD8"/>
          </a:solidFill>
          <a:ln w="38100" algn="ctr">
            <a:noFill/>
            <a:round/>
            <a:headEnd/>
            <a:tailEnd/>
          </a:ln>
        </p:spPr>
        <p:txBody>
          <a:bodyPr lIns="90000" rIns="90000" anchor="ctr"/>
          <a:lstStyle/>
          <a:p>
            <a:pPr algn="ctr">
              <a:lnSpc>
                <a:spcPct val="120000"/>
              </a:lnSpc>
              <a:spcAft>
                <a:spcPts val="300"/>
              </a:spcAft>
            </a:pPr>
            <a:r>
              <a:rPr lang="en-GB" sz="2000" i="0" u="none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… </a:t>
            </a:r>
            <a:r>
              <a:rPr lang="es-ES" sz="2000" dirty="0" smtClean="0">
                <a:solidFill>
                  <a:schemeClr val="bg1"/>
                </a:solidFill>
                <a:latin typeface="Calibri" pitchFamily="34" charset="0"/>
              </a:rPr>
              <a:t>PROMOUEN LA INCLUSIÓ  FINANCERA…</a:t>
            </a:r>
            <a:endParaRPr lang="en-GB" sz="2000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1512" name="AutoShape 5"/>
          <p:cNvSpPr>
            <a:spLocks noChangeArrowheads="1"/>
          </p:cNvSpPr>
          <p:nvPr/>
        </p:nvSpPr>
        <p:spPr bwMode="auto">
          <a:xfrm>
            <a:off x="1052567" y="4738072"/>
            <a:ext cx="2651919" cy="1096963"/>
          </a:xfrm>
          <a:prstGeom prst="roundRect">
            <a:avLst>
              <a:gd name="adj" fmla="val 16667"/>
            </a:avLst>
          </a:prstGeom>
          <a:solidFill>
            <a:srgbClr val="009AD8"/>
          </a:solidFill>
          <a:ln w="38100" algn="ctr">
            <a:noFill/>
            <a:round/>
            <a:headEnd/>
            <a:tailEnd/>
          </a:ln>
        </p:spPr>
        <p:txBody>
          <a:bodyPr lIns="90000" rIns="90000" anchor="ctr"/>
          <a:lstStyle/>
          <a:p>
            <a:pPr algn="ctr">
              <a:lnSpc>
                <a:spcPct val="120000"/>
              </a:lnSpc>
              <a:spcAft>
                <a:spcPts val="300"/>
              </a:spcAft>
            </a:pPr>
            <a:r>
              <a:rPr lang="en-GB" sz="2000" b="1" i="0" u="none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… </a:t>
            </a:r>
            <a:r>
              <a:rPr lang="es-ES" sz="2000" dirty="0" smtClean="0">
                <a:solidFill>
                  <a:schemeClr val="bg1"/>
                </a:solidFill>
                <a:latin typeface="Calibri" pitchFamily="34" charset="0"/>
              </a:rPr>
              <a:t>CONTRIBUEIXEN A CREAR OCUPACIÓ</a:t>
            </a:r>
            <a:r>
              <a:rPr lang="en-GB" sz="2000" b="1" i="0" u="none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…</a:t>
            </a:r>
            <a:endParaRPr lang="en-GB" sz="20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1517" name="Rectangle 10"/>
          <p:cNvSpPr>
            <a:spLocks noChangeArrowheads="1"/>
          </p:cNvSpPr>
          <p:nvPr/>
        </p:nvSpPr>
        <p:spPr bwMode="auto">
          <a:xfrm>
            <a:off x="714092" y="874479"/>
            <a:ext cx="671922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ca-ES" sz="2800" b="1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Una activitat amb</a:t>
            </a:r>
            <a:r>
              <a:rPr lang="ca-ES" sz="2800" b="1" u="none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 impacte social</a:t>
            </a:r>
            <a:endParaRPr lang="ca-ES" sz="2800" b="1" dirty="0">
              <a:solidFill>
                <a:srgbClr val="0070C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974558" y="1539432"/>
            <a:ext cx="7722858" cy="601299"/>
          </a:xfrm>
          <a:prstGeom prst="roundRect">
            <a:avLst>
              <a:gd name="adj" fmla="val 16667"/>
            </a:avLst>
          </a:prstGeom>
          <a:solidFill>
            <a:srgbClr val="009AD8"/>
          </a:solidFill>
          <a:ln w="381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latin typeface="Calibri" pitchFamily="34" charset="0"/>
              </a:rPr>
              <a:t>DES DEL PUNT DE VISTA SOCIAL, ELS MICROCRÈDITS…</a:t>
            </a:r>
            <a:endParaRPr lang="en-GB" sz="24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016896" y="4961760"/>
            <a:ext cx="4524503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ca-ES" sz="1600" b="0" dirty="0" smtClean="0">
                <a:solidFill>
                  <a:schemeClr val="tx1"/>
                </a:solidFill>
                <a:latin typeface="Calibri" pitchFamily="34" charset="0"/>
              </a:rPr>
              <a:t>...</a:t>
            </a:r>
            <a:r>
              <a:rPr lang="ca-ES" sz="1600" b="0" dirty="0" smtClean="0">
                <a:latin typeface="Calibri" pitchFamily="34" charset="0"/>
              </a:rPr>
              <a:t> S'estima que MicroBank ha contribuït a crear</a:t>
            </a:r>
          </a:p>
          <a:p>
            <a:pPr>
              <a:lnSpc>
                <a:spcPts val="1500"/>
              </a:lnSpc>
            </a:pPr>
            <a:r>
              <a:rPr lang="ca-ES" sz="1600" dirty="0" smtClean="0">
                <a:latin typeface="Calibri" pitchFamily="34" charset="0"/>
              </a:rPr>
              <a:t>30.000 ocupacions </a:t>
            </a:r>
            <a:r>
              <a:rPr lang="ca-ES" sz="1600" b="0" dirty="0" smtClean="0">
                <a:latin typeface="Calibri" pitchFamily="34" charset="0"/>
              </a:rPr>
              <a:t>en 3 anys.</a:t>
            </a:r>
            <a:br>
              <a:rPr lang="ca-ES" sz="1600" b="0" dirty="0" smtClean="0">
                <a:latin typeface="Calibri" pitchFamily="34" charset="0"/>
              </a:rPr>
            </a:br>
            <a:endParaRPr lang="ca-ES" sz="1600" b="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958543" y="2512924"/>
            <a:ext cx="46761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0"/>
              </a:spcBef>
              <a:buClr>
                <a:srgbClr val="000000"/>
              </a:buClr>
              <a:defRPr/>
            </a:pPr>
            <a:r>
              <a:rPr lang="en-GB" sz="1600" b="0" dirty="0" smtClean="0">
                <a:solidFill>
                  <a:srgbClr val="4C4C4C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rPr>
              <a:t>… </a:t>
            </a:r>
            <a:r>
              <a:rPr lang="ca-ES" sz="1600" b="0" dirty="0" smtClean="0">
                <a:latin typeface="Calibri" pitchFamily="34" charset="0"/>
              </a:rPr>
              <a:t>ajuden als següents col·lectius a obtenir</a:t>
            </a:r>
          </a:p>
          <a:p>
            <a:pPr marL="174625" indent="-174625">
              <a:spcBef>
                <a:spcPts val="0"/>
              </a:spcBef>
              <a:buClr>
                <a:srgbClr val="000000"/>
              </a:buClr>
              <a:defRPr/>
            </a:pPr>
            <a:r>
              <a:rPr lang="ca-ES" sz="1600" b="0" dirty="0" smtClean="0">
                <a:latin typeface="Calibri" pitchFamily="34" charset="0"/>
              </a:rPr>
              <a:t> finançament: </a:t>
            </a:r>
            <a:r>
              <a:rPr lang="ca-ES" sz="1600" b="0" dirty="0" err="1" smtClean="0">
                <a:latin typeface="Calibri" pitchFamily="34" charset="0"/>
              </a:rPr>
              <a:t>microempreses</a:t>
            </a:r>
            <a:r>
              <a:rPr lang="ca-ES" sz="1600" b="0" dirty="0" smtClean="0">
                <a:latin typeface="Calibri" pitchFamily="34" charset="0"/>
              </a:rPr>
              <a:t>, petits empresaris i </a:t>
            </a:r>
          </a:p>
          <a:p>
            <a:pPr marL="174625" indent="-174625">
              <a:spcBef>
                <a:spcPts val="0"/>
              </a:spcBef>
              <a:buClr>
                <a:srgbClr val="000000"/>
              </a:buClr>
              <a:defRPr/>
            </a:pPr>
            <a:r>
              <a:rPr lang="ca-ES" sz="1600" b="0" dirty="0" smtClean="0">
                <a:latin typeface="Calibri" pitchFamily="34" charset="0"/>
              </a:rPr>
              <a:t>autònoms, que generalment troben dificultats per </a:t>
            </a:r>
          </a:p>
          <a:p>
            <a:pPr marL="174625" indent="-174625">
              <a:spcBef>
                <a:spcPts val="0"/>
              </a:spcBef>
              <a:buClr>
                <a:srgbClr val="000000"/>
              </a:buClr>
              <a:defRPr/>
            </a:pPr>
            <a:r>
              <a:rPr lang="ca-ES" sz="1600" b="0" dirty="0" smtClean="0">
                <a:latin typeface="Calibri" pitchFamily="34" charset="0"/>
              </a:rPr>
              <a:t>accedir a finançament a través dels canals tradicionals</a:t>
            </a:r>
            <a:r>
              <a:rPr lang="es-ES" sz="1600" b="0" dirty="0" smtClean="0">
                <a:latin typeface="Calibri" pitchFamily="34" charset="0"/>
              </a:rPr>
              <a:t/>
            </a:r>
            <a:br>
              <a:rPr lang="es-ES" sz="1600" b="0" dirty="0" smtClean="0">
                <a:latin typeface="Calibri" pitchFamily="34" charset="0"/>
              </a:rPr>
            </a:br>
            <a:endParaRPr lang="es-ES" sz="1600" b="0" dirty="0" smtClean="0">
              <a:latin typeface="Calibri" pitchFamily="34" charset="0"/>
            </a:endParaRPr>
          </a:p>
          <a:p>
            <a:pPr marL="174625" indent="-174625">
              <a:spcBef>
                <a:spcPts val="0"/>
              </a:spcBef>
              <a:buClr>
                <a:srgbClr val="000000"/>
              </a:buClr>
              <a:defRPr/>
            </a:pPr>
            <a:r>
              <a:rPr lang="en-GB" sz="1600" b="0" dirty="0" smtClean="0">
                <a:latin typeface="Calibri" pitchFamily="34" charset="0"/>
              </a:rPr>
              <a:t>... </a:t>
            </a:r>
            <a:r>
              <a:rPr lang="ca-ES" sz="1600" b="0" dirty="0" smtClean="0">
                <a:latin typeface="Calibri" pitchFamily="34" charset="0"/>
              </a:rPr>
              <a:t>permeten satisfer necessitats a grups </a:t>
            </a:r>
          </a:p>
          <a:p>
            <a:pPr marL="174625" indent="-174625">
              <a:spcBef>
                <a:spcPts val="0"/>
              </a:spcBef>
              <a:buClr>
                <a:srgbClr val="000000"/>
              </a:buClr>
              <a:defRPr/>
            </a:pPr>
            <a:r>
              <a:rPr lang="ca-ES" sz="1600" dirty="0" smtClean="0">
                <a:latin typeface="Calibri" pitchFamily="34" charset="0"/>
              </a:rPr>
              <a:t>financerament  exclosos</a:t>
            </a:r>
            <a:r>
              <a:rPr lang="ca-ES" sz="1600" b="0" dirty="0" smtClean="0">
                <a:latin typeface="Calibri" pitchFamily="34" charset="0"/>
              </a:rPr>
              <a:t> (aturats, joves, dones, etc.) </a:t>
            </a:r>
            <a:endParaRPr lang="ca-ES" sz="1600" dirty="0"/>
          </a:p>
        </p:txBody>
      </p:sp>
      <p:sp>
        <p:nvSpPr>
          <p:cNvPr id="12" name="11 Rectángulo"/>
          <p:cNvSpPr/>
          <p:nvPr/>
        </p:nvSpPr>
        <p:spPr>
          <a:xfrm>
            <a:off x="8304879" y="6330696"/>
            <a:ext cx="70403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868B3A2-A997-4977-8574-E7F7B70F2109}" type="datetime1">
              <a:rPr lang="es-ES_tradnl" smtClean="0">
                <a:ea typeface="MS PGothic" pitchFamily="34" charset="-128"/>
              </a:rPr>
              <a:pPr/>
              <a:t>29/11/2011</a:t>
            </a:fld>
            <a:endParaRPr lang="ca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21509" grpId="0" animBg="1"/>
      <p:bldP spid="21511" grpId="0" animBg="1"/>
      <p:bldP spid="21512" grpId="0" animBg="1"/>
      <p:bldP spid="14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AutoShape 2"/>
          <p:cNvSpPr>
            <a:spLocks noChangeArrowheads="1"/>
          </p:cNvSpPr>
          <p:nvPr/>
        </p:nvSpPr>
        <p:spPr bwMode="auto">
          <a:xfrm>
            <a:off x="546449" y="2604306"/>
            <a:ext cx="4328716" cy="3287210"/>
          </a:xfrm>
          <a:prstGeom prst="roundRect">
            <a:avLst>
              <a:gd name="adj" fmla="val 2954"/>
            </a:avLst>
          </a:prstGeom>
          <a:solidFill>
            <a:schemeClr val="bg1">
              <a:lumMod val="95000"/>
              <a:alpha val="61176"/>
            </a:schemeClr>
          </a:solidFill>
          <a:ln w="38100">
            <a:solidFill>
              <a:srgbClr val="058AD4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ca-ES" sz="4400" dirty="0">
              <a:solidFill>
                <a:srgbClr val="FFFFFF"/>
              </a:solidFill>
              <a:cs typeface="Arial" pitchFamily="34" charset="0"/>
            </a:endParaRPr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450530" y="2562208"/>
          <a:ext cx="4985699" cy="3125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6" name="AutoShape 5"/>
          <p:cNvSpPr>
            <a:spLocks noChangeArrowheads="1"/>
          </p:cNvSpPr>
          <p:nvPr/>
        </p:nvSpPr>
        <p:spPr bwMode="auto">
          <a:xfrm>
            <a:off x="441162" y="1643608"/>
            <a:ext cx="9058615" cy="713324"/>
          </a:xfrm>
          <a:prstGeom prst="roundRect">
            <a:avLst>
              <a:gd name="adj" fmla="val 11295"/>
            </a:avLst>
          </a:prstGeom>
          <a:solidFill>
            <a:srgbClr val="009AD8"/>
          </a:solidFill>
          <a:ln w="38100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2000" dirty="0" smtClean="0">
                <a:solidFill>
                  <a:schemeClr val="bg1"/>
                </a:solidFill>
                <a:latin typeface="Calibri" pitchFamily="34" charset="0"/>
              </a:rPr>
              <a:t>SEGONS UN ESTUDI REALITZAT PER ESADE, 5 DE CADA 6 PROJECTES FINANÇATS PER MICROBANK CONTINUA FUNCIONANT</a:t>
            </a:r>
            <a:endParaRPr lang="es-ES" sz="2000" b="1" u="sng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739142" y="3214539"/>
            <a:ext cx="132595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ca-ES" sz="1500" dirty="0" smtClean="0">
                <a:solidFill>
                  <a:schemeClr val="tx1"/>
                </a:solidFill>
              </a:rPr>
              <a:t>Negocis que continuen</a:t>
            </a:r>
            <a:endParaRPr lang="ca-ES" sz="1500" dirty="0">
              <a:solidFill>
                <a:schemeClr val="tx1"/>
              </a:solidFill>
            </a:endParaRPr>
          </a:p>
        </p:txBody>
      </p:sp>
      <p:sp>
        <p:nvSpPr>
          <p:cNvPr id="5128" name="Rectangle 9"/>
          <p:cNvSpPr>
            <a:spLocks noChangeArrowheads="1"/>
          </p:cNvSpPr>
          <p:nvPr/>
        </p:nvSpPr>
        <p:spPr bwMode="auto">
          <a:xfrm>
            <a:off x="462987" y="843050"/>
            <a:ext cx="871573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2800" b="1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… </a:t>
            </a:r>
            <a:r>
              <a:rPr lang="ca-ES" sz="2800" dirty="0" smtClean="0">
                <a:solidFill>
                  <a:srgbClr val="0070C0"/>
                </a:solidFill>
                <a:latin typeface="Calibri" pitchFamily="34" charset="0"/>
              </a:rPr>
              <a:t>i amb impacte en l'activitat productiva del país</a:t>
            </a:r>
            <a:endParaRPr lang="ca-ES" sz="2800" b="1" dirty="0">
              <a:solidFill>
                <a:srgbClr val="0070C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129" name="AutoShape 16"/>
          <p:cNvSpPr>
            <a:spLocks noChangeArrowheads="1"/>
          </p:cNvSpPr>
          <p:nvPr/>
        </p:nvSpPr>
        <p:spPr bwMode="auto">
          <a:xfrm>
            <a:off x="544011" y="2577002"/>
            <a:ext cx="4330982" cy="506412"/>
          </a:xfrm>
          <a:prstGeom prst="roundRect">
            <a:avLst>
              <a:gd name="adj" fmla="val 10710"/>
            </a:avLst>
          </a:prstGeom>
          <a:solidFill>
            <a:srgbClr val="3399FF"/>
          </a:solidFill>
          <a:ln w="38100" algn="ctr">
            <a:noFill/>
            <a:round/>
            <a:headEnd/>
            <a:tailEnd/>
          </a:ln>
        </p:spPr>
        <p:txBody>
          <a:bodyPr lIns="18000" rIns="18000" anchor="ctr"/>
          <a:lstStyle/>
          <a:p>
            <a:pPr marL="252000" algn="ctr" eaLnBrk="1" hangingPunct="1"/>
            <a:r>
              <a:rPr lang="fr-FR" sz="1600" dirty="0" smtClean="0">
                <a:solidFill>
                  <a:schemeClr val="bg1"/>
                </a:solidFill>
              </a:rPr>
              <a:t/>
            </a:r>
            <a:br>
              <a:rPr lang="fr-FR" sz="1600" dirty="0" smtClean="0">
                <a:solidFill>
                  <a:schemeClr val="bg1"/>
                </a:solidFill>
              </a:rPr>
            </a:br>
            <a:endParaRPr lang="ca-ES" sz="15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30" name="AutoShape 17"/>
          <p:cNvSpPr>
            <a:spLocks noChangeArrowheads="1"/>
          </p:cNvSpPr>
          <p:nvPr/>
        </p:nvSpPr>
        <p:spPr bwMode="auto">
          <a:xfrm>
            <a:off x="5109017" y="2604306"/>
            <a:ext cx="4328716" cy="3287210"/>
          </a:xfrm>
          <a:prstGeom prst="roundRect">
            <a:avLst>
              <a:gd name="adj" fmla="val 2954"/>
            </a:avLst>
          </a:prstGeom>
          <a:solidFill>
            <a:schemeClr val="bg1">
              <a:lumMod val="95000"/>
              <a:alpha val="61176"/>
            </a:schemeClr>
          </a:solidFill>
          <a:ln w="38100">
            <a:solidFill>
              <a:srgbClr val="058AD4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ca-ES" sz="4400" dirty="0">
              <a:solidFill>
                <a:srgbClr val="FFFFFF"/>
              </a:solidFill>
              <a:cs typeface="Arial" pitchFamily="34" charset="0"/>
            </a:endParaRPr>
          </a:p>
        </p:txBody>
      </p:sp>
      <p:graphicFrame>
        <p:nvGraphicFramePr>
          <p:cNvPr id="20" name="Object 18"/>
          <p:cNvGraphicFramePr>
            <a:graphicFrameLocks noChangeAspect="1"/>
          </p:cNvGraphicFramePr>
          <p:nvPr/>
        </p:nvGraphicFramePr>
        <p:xfrm>
          <a:off x="6569536" y="2964227"/>
          <a:ext cx="2481659" cy="2535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131" name="Text Box 19"/>
          <p:cNvSpPr txBox="1">
            <a:spLocks noChangeArrowheads="1"/>
          </p:cNvSpPr>
          <p:nvPr/>
        </p:nvSpPr>
        <p:spPr bwMode="auto">
          <a:xfrm>
            <a:off x="5556432" y="3343639"/>
            <a:ext cx="1325960" cy="46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60000"/>
              </a:lnSpc>
              <a:spcBef>
                <a:spcPct val="50000"/>
              </a:spcBef>
            </a:pPr>
            <a:r>
              <a:rPr lang="ca-ES" sz="1400" dirty="0" smtClean="0">
                <a:solidFill>
                  <a:schemeClr val="tx1"/>
                </a:solidFill>
              </a:rPr>
              <a:t>Negoci amb</a:t>
            </a:r>
          </a:p>
          <a:p>
            <a:pPr algn="l" eaLnBrk="1" hangingPunct="1">
              <a:lnSpc>
                <a:spcPct val="60000"/>
              </a:lnSpc>
              <a:spcBef>
                <a:spcPct val="50000"/>
              </a:spcBef>
            </a:pPr>
            <a:r>
              <a:rPr lang="ca-ES" sz="1400" dirty="0" smtClean="0">
                <a:solidFill>
                  <a:schemeClr val="tx1"/>
                </a:solidFill>
              </a:rPr>
              <a:t>1 empleat</a:t>
            </a:r>
            <a:endParaRPr lang="ca-ES" sz="1400" dirty="0">
              <a:solidFill>
                <a:schemeClr val="tx1"/>
              </a:solidFill>
            </a:endParaRPr>
          </a:p>
        </p:txBody>
      </p:sp>
      <p:sp>
        <p:nvSpPr>
          <p:cNvPr id="5132" name="AutoShape 20"/>
          <p:cNvSpPr>
            <a:spLocks noChangeArrowheads="1"/>
          </p:cNvSpPr>
          <p:nvPr/>
        </p:nvSpPr>
        <p:spPr bwMode="auto">
          <a:xfrm>
            <a:off x="5109018" y="2577002"/>
            <a:ext cx="4368485" cy="506412"/>
          </a:xfrm>
          <a:prstGeom prst="roundRect">
            <a:avLst>
              <a:gd name="adj" fmla="val 10710"/>
            </a:avLst>
          </a:prstGeom>
          <a:solidFill>
            <a:srgbClr val="3399FF"/>
          </a:solidFill>
          <a:ln w="38100" algn="ctr">
            <a:noFill/>
            <a:round/>
            <a:headEnd/>
            <a:tailEnd/>
          </a:ln>
        </p:spPr>
        <p:txBody>
          <a:bodyPr lIns="18000" rIns="18000" anchor="ctr"/>
          <a:lstStyle/>
          <a:p>
            <a:pPr algn="ctr" eaLnBrk="1" hangingPunct="1"/>
            <a:endParaRPr lang="ca-ES" sz="15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133" name="AutoShape 21"/>
          <p:cNvSpPr>
            <a:spLocks noChangeArrowheads="1"/>
          </p:cNvSpPr>
          <p:nvPr/>
        </p:nvSpPr>
        <p:spPr bwMode="auto">
          <a:xfrm>
            <a:off x="5276252" y="5554240"/>
            <a:ext cx="3919405" cy="57946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38100" algn="ctr">
            <a:noFill/>
            <a:round/>
            <a:headEnd/>
            <a:tailEnd/>
          </a:ln>
        </p:spPr>
        <p:txBody>
          <a:bodyPr lIns="18000" rIns="18000" anchor="ctr"/>
          <a:lstStyle/>
          <a:p>
            <a:pPr algn="ctr" eaLnBrk="1" hangingPunct="1">
              <a:lnSpc>
                <a:spcPts val="1500"/>
              </a:lnSpc>
            </a:pPr>
            <a:r>
              <a:rPr lang="ca-ES" sz="1500" dirty="0" smtClean="0">
                <a:latin typeface="Calibri" pitchFamily="34" charset="0"/>
              </a:rPr>
              <a:t>S'estima que </a:t>
            </a:r>
            <a:r>
              <a:rPr lang="ca-ES" sz="1500" dirty="0" err="1" smtClean="0">
                <a:latin typeface="Calibri" pitchFamily="34" charset="0"/>
              </a:rPr>
              <a:t>MicroBank</a:t>
            </a:r>
            <a:r>
              <a:rPr lang="ca-ES" sz="1500" dirty="0" smtClean="0">
                <a:latin typeface="Calibri" pitchFamily="34" charset="0"/>
              </a:rPr>
              <a:t> ha contribuït a crear o consolidar més de 33.000 llocs de treball</a:t>
            </a:r>
            <a:endParaRPr lang="ca-ES" sz="1500" b="1" u="sng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134" name="Text Box 22"/>
          <p:cNvSpPr txBox="1">
            <a:spLocks noChangeArrowheads="1"/>
          </p:cNvSpPr>
          <p:nvPr/>
        </p:nvSpPr>
        <p:spPr bwMode="auto">
          <a:xfrm>
            <a:off x="5556432" y="4110402"/>
            <a:ext cx="1325960" cy="46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60000"/>
              </a:lnSpc>
              <a:spcBef>
                <a:spcPct val="50000"/>
              </a:spcBef>
            </a:pPr>
            <a:r>
              <a:rPr lang="ca-ES" sz="1400" dirty="0" smtClean="0">
                <a:solidFill>
                  <a:schemeClr val="tx1"/>
                </a:solidFill>
              </a:rPr>
              <a:t>Negoci amb</a:t>
            </a:r>
          </a:p>
          <a:p>
            <a:pPr algn="l" eaLnBrk="1" hangingPunct="1">
              <a:lnSpc>
                <a:spcPct val="60000"/>
              </a:lnSpc>
              <a:spcBef>
                <a:spcPct val="50000"/>
              </a:spcBef>
            </a:pPr>
            <a:r>
              <a:rPr lang="ca-ES" sz="1400" dirty="0" smtClean="0">
                <a:solidFill>
                  <a:schemeClr val="tx1"/>
                </a:solidFill>
              </a:rPr>
              <a:t>2 empleats</a:t>
            </a:r>
            <a:endParaRPr lang="ca-ES" sz="1400" dirty="0">
              <a:solidFill>
                <a:schemeClr val="tx1"/>
              </a:solidFill>
            </a:endParaRPr>
          </a:p>
        </p:txBody>
      </p:sp>
      <p:sp>
        <p:nvSpPr>
          <p:cNvPr id="5135" name="Text Box 23"/>
          <p:cNvSpPr txBox="1">
            <a:spLocks noChangeArrowheads="1"/>
          </p:cNvSpPr>
          <p:nvPr/>
        </p:nvSpPr>
        <p:spPr bwMode="auto">
          <a:xfrm>
            <a:off x="5577070" y="4716828"/>
            <a:ext cx="1325960" cy="67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50000"/>
              </a:spcBef>
            </a:pPr>
            <a:r>
              <a:rPr lang="ca-ES" sz="1400" dirty="0" smtClean="0">
                <a:solidFill>
                  <a:schemeClr val="tx1"/>
                </a:solidFill>
              </a:rPr>
              <a:t>Negoci amb 3 ó més empleats</a:t>
            </a:r>
            <a:endParaRPr lang="ca-ES" sz="1400" dirty="0">
              <a:solidFill>
                <a:schemeClr val="tx1"/>
              </a:solidFill>
            </a:endParaRPr>
          </a:p>
        </p:txBody>
      </p:sp>
      <p:sp>
        <p:nvSpPr>
          <p:cNvPr id="5136" name="AutoShape 26"/>
          <p:cNvSpPr>
            <a:spLocks noChangeArrowheads="1"/>
          </p:cNvSpPr>
          <p:nvPr/>
        </p:nvSpPr>
        <p:spPr bwMode="auto">
          <a:xfrm>
            <a:off x="668969" y="5565815"/>
            <a:ext cx="3919405" cy="57946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38100" algn="ctr">
            <a:noFill/>
            <a:round/>
            <a:headEnd/>
            <a:tailEnd/>
          </a:ln>
        </p:spPr>
        <p:txBody>
          <a:bodyPr lIns="18000" rIns="18000" anchor="ctr"/>
          <a:lstStyle/>
          <a:p>
            <a:pPr algn="ctr" eaLnBrk="1" hangingPunct="1">
              <a:lnSpc>
                <a:spcPts val="1500"/>
              </a:lnSpc>
            </a:pPr>
            <a:r>
              <a:rPr lang="ca-ES" sz="1500" smtClean="0">
                <a:latin typeface="Calibri" pitchFamily="34" charset="0"/>
              </a:rPr>
              <a:t>El 84% de negocis finançats amb un microcrèdit financer segueixen funcionant</a:t>
            </a:r>
            <a:endParaRPr lang="ca-ES" sz="1500" b="1" u="sng">
              <a:latin typeface="Calibri" pitchFamily="34" charset="0"/>
              <a:cs typeface="Arial" pitchFamily="34" charset="0"/>
            </a:endParaRPr>
          </a:p>
        </p:txBody>
      </p:sp>
      <p:sp>
        <p:nvSpPr>
          <p:cNvPr id="5137" name="Text Box 27"/>
          <p:cNvSpPr txBox="1">
            <a:spLocks noChangeArrowheads="1"/>
          </p:cNvSpPr>
          <p:nvPr/>
        </p:nvSpPr>
        <p:spPr bwMode="auto">
          <a:xfrm>
            <a:off x="137583" y="6513514"/>
            <a:ext cx="92043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s-ES" sz="1000" dirty="0">
                <a:solidFill>
                  <a:schemeClr val="bg1"/>
                </a:solidFill>
                <a:cs typeface="Arial" pitchFamily="34" charset="0"/>
              </a:rPr>
              <a:t>Fuente: ESADE “Análisis del impacto de los microcréditos financieros de Microbank”</a:t>
            </a:r>
          </a:p>
        </p:txBody>
      </p:sp>
      <p:sp>
        <p:nvSpPr>
          <p:cNvPr id="5138" name="Text Box 28"/>
          <p:cNvSpPr txBox="1">
            <a:spLocks noChangeArrowheads="1"/>
          </p:cNvSpPr>
          <p:nvPr/>
        </p:nvSpPr>
        <p:spPr bwMode="auto">
          <a:xfrm>
            <a:off x="4101697" y="4700968"/>
            <a:ext cx="92869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s-ES" dirty="0" smtClean="0">
                <a:solidFill>
                  <a:schemeClr val="tx1"/>
                </a:solidFill>
              </a:rPr>
              <a:t>Resta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44011" y="2662176"/>
            <a:ext cx="4166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>
                <a:solidFill>
                  <a:schemeClr val="bg1"/>
                </a:solidFill>
                <a:latin typeface="Calibri" pitchFamily="34" charset="0"/>
              </a:rPr>
              <a:t>ÈXIT DE 21.569 PROJECTES FINANÇATS</a:t>
            </a:r>
            <a:endParaRPr lang="ca-ES" sz="1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231747" y="2662176"/>
            <a:ext cx="4224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dirty="0" smtClean="0">
                <a:solidFill>
                  <a:schemeClr val="bg1"/>
                </a:solidFill>
                <a:latin typeface="Calibri" pitchFamily="34" charset="0"/>
              </a:rPr>
              <a:t>CONTRIBUCIÓ A LA CREACIÓ D'OCUPACIÓ</a:t>
            </a:r>
            <a:endParaRPr lang="ca-ES" sz="1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8304878" y="6307545"/>
            <a:ext cx="70403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868B3A2-A997-4977-8574-E7F7B70F2109}" type="datetime1">
              <a:rPr lang="es-ES_tradnl" smtClean="0">
                <a:solidFill>
                  <a:schemeClr val="bg2">
                    <a:lumMod val="75000"/>
                  </a:schemeClr>
                </a:solidFill>
                <a:ea typeface="MS PGothic" pitchFamily="34" charset="-128"/>
              </a:rPr>
              <a:pPr/>
              <a:t>29/11/2011</a:t>
            </a:fld>
            <a:endParaRPr lang="ca-E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Graphic spid="19" grpId="0">
        <p:bldAsOne/>
      </p:bldGraphic>
      <p:bldP spid="5126" grpId="0" animBg="1"/>
      <p:bldP spid="5127" grpId="0"/>
      <p:bldP spid="5129" grpId="0" animBg="1"/>
      <p:bldP spid="5130" grpId="0" animBg="1"/>
      <p:bldGraphic spid="20" grpId="0">
        <p:bldAsOne/>
      </p:bldGraphic>
      <p:bldP spid="5131" grpId="0"/>
      <p:bldP spid="5132" grpId="0" animBg="1"/>
      <p:bldP spid="5133" grpId="0" animBg="1"/>
      <p:bldP spid="5134" grpId="0"/>
      <p:bldP spid="5135" grpId="0"/>
      <p:bldP spid="5136" grpId="0" animBg="1"/>
      <p:bldP spid="51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ANGUR_CAS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3236" y="1072937"/>
            <a:ext cx="9320602" cy="51310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9" name="AutoShape 3"/>
          <p:cNvSpPr>
            <a:spLocks noChangeArrowheads="1"/>
          </p:cNvSpPr>
          <p:nvPr/>
        </p:nvSpPr>
        <p:spPr bwMode="auto">
          <a:xfrm>
            <a:off x="4309461" y="1717373"/>
            <a:ext cx="4950286" cy="3873196"/>
          </a:xfrm>
          <a:prstGeom prst="roundRect">
            <a:avLst>
              <a:gd name="adj" fmla="val 2954"/>
            </a:avLst>
          </a:prstGeom>
          <a:solidFill>
            <a:srgbClr val="DDDDDD"/>
          </a:solidFill>
          <a:ln w="38100">
            <a:solidFill>
              <a:srgbClr val="058AD4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ca-ES" sz="4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" name="Rectangle 40"/>
          <p:cNvSpPr>
            <a:spLocks noChangeArrowheads="1"/>
          </p:cNvSpPr>
          <p:nvPr/>
        </p:nvSpPr>
        <p:spPr bwMode="auto">
          <a:xfrm>
            <a:off x="426734" y="2291786"/>
            <a:ext cx="3983219" cy="2581155"/>
          </a:xfrm>
          <a:prstGeom prst="roundRect">
            <a:avLst>
              <a:gd name="adj" fmla="val 7605"/>
            </a:avLst>
          </a:prstGeom>
          <a:solidFill>
            <a:schemeClr val="accent1"/>
          </a:solidFill>
          <a:ln w="38100" algn="ctr">
            <a:noFill/>
            <a:round/>
            <a:headEnd/>
            <a:tailEnd/>
          </a:ln>
        </p:spPr>
        <p:txBody>
          <a:bodyPr anchor="ctr"/>
          <a:lstStyle/>
          <a:p>
            <a:pPr marL="179388" indent="-179388" algn="l">
              <a:spcBef>
                <a:spcPct val="30000"/>
              </a:spcBef>
              <a:buFontTx/>
              <a:buChar char="•"/>
            </a:pPr>
            <a:endParaRPr lang="es-ES" sz="1300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11" name="5 Imagen" descr="90508-757.jpg"/>
          <p:cNvPicPr>
            <a:picLocks noChangeAspect="1"/>
          </p:cNvPicPr>
          <p:nvPr/>
        </p:nvPicPr>
        <p:blipFill>
          <a:blip r:embed="rId5" cstate="print"/>
          <a:srcRect t="12898" b="19903"/>
          <a:stretch>
            <a:fillRect/>
          </a:stretch>
        </p:blipFill>
        <p:spPr bwMode="auto">
          <a:xfrm>
            <a:off x="498377" y="2722315"/>
            <a:ext cx="2061186" cy="178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635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4534444" y="1789630"/>
            <a:ext cx="4427948" cy="672219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38100" algn="ctr">
            <a:noFill/>
            <a:round/>
            <a:headEnd/>
            <a:tailEnd/>
          </a:ln>
        </p:spPr>
        <p:txBody>
          <a:bodyPr lIns="18000" rIns="18000" anchor="ctr"/>
          <a:lstStyle/>
          <a:p>
            <a:pPr algn="ctr">
              <a:spcBef>
                <a:spcPct val="0"/>
              </a:spcBef>
            </a:pPr>
            <a:endParaRPr lang="es-ES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3" name="Rectangle 40"/>
          <p:cNvSpPr>
            <a:spLocks noChangeArrowheads="1"/>
          </p:cNvSpPr>
          <p:nvPr/>
        </p:nvSpPr>
        <p:spPr bwMode="auto">
          <a:xfrm>
            <a:off x="2619655" y="2812085"/>
            <a:ext cx="1767150" cy="12969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ca-ES" sz="18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“</a:t>
            </a:r>
            <a:r>
              <a:rPr lang="ca-ES" sz="1800" dirty="0" smtClean="0">
                <a:solidFill>
                  <a:schemeClr val="bg1"/>
                </a:solidFill>
                <a:latin typeface="Calibri" pitchFamily="34" charset="0"/>
              </a:rPr>
              <a:t> Que l'aval sigui</a:t>
            </a:r>
          </a:p>
          <a:p>
            <a:pPr algn="ctr">
              <a:lnSpc>
                <a:spcPct val="110000"/>
              </a:lnSpc>
            </a:pPr>
            <a:r>
              <a:rPr lang="ca-ES" sz="1800" dirty="0" smtClean="0">
                <a:solidFill>
                  <a:schemeClr val="bg1"/>
                </a:solidFill>
                <a:latin typeface="Calibri" pitchFamily="34" charset="0"/>
              </a:rPr>
              <a:t>el teu projecte</a:t>
            </a:r>
          </a:p>
          <a:p>
            <a:pPr algn="ctr">
              <a:lnSpc>
                <a:spcPct val="110000"/>
              </a:lnSpc>
            </a:pPr>
            <a:r>
              <a:rPr lang="ca-ES" sz="1800" dirty="0" smtClean="0">
                <a:solidFill>
                  <a:schemeClr val="bg1"/>
                </a:solidFill>
                <a:latin typeface="Calibri" pitchFamily="34" charset="0"/>
              </a:rPr>
              <a:t>és molt</a:t>
            </a:r>
          </a:p>
          <a:p>
            <a:pPr algn="ctr">
              <a:lnSpc>
                <a:spcPct val="110000"/>
              </a:lnSpc>
            </a:pPr>
            <a:r>
              <a:rPr lang="ca-ES" sz="1800" dirty="0" smtClean="0">
                <a:solidFill>
                  <a:schemeClr val="bg1"/>
                </a:solidFill>
                <a:latin typeface="Calibri" pitchFamily="34" charset="0"/>
              </a:rPr>
              <a:t>important</a:t>
            </a:r>
            <a:r>
              <a:rPr lang="ca-ES" sz="18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”</a:t>
            </a:r>
            <a:br>
              <a:rPr lang="ca-ES" sz="18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</a:br>
            <a:endParaRPr lang="ca-ES" sz="1800" b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ca-ES" sz="1600" b="1" dirty="0" smtClean="0">
                <a:solidFill>
                  <a:schemeClr val="bg1"/>
                </a:solidFill>
                <a:latin typeface="Calibri" pitchFamily="34" charset="0"/>
              </a:rPr>
              <a:t>Montse </a:t>
            </a:r>
            <a:r>
              <a:rPr lang="ca-ES" sz="1600" b="1" dirty="0" err="1" smtClean="0">
                <a:solidFill>
                  <a:schemeClr val="bg1"/>
                </a:solidFill>
                <a:latin typeface="Calibri" pitchFamily="34" charset="0"/>
              </a:rPr>
              <a:t>Nzang</a:t>
            </a:r>
            <a:endParaRPr lang="ca-ES" sz="16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836092" y="1007881"/>
            <a:ext cx="305300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ca-ES" sz="2800" b="1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Cas d’èxit</a:t>
            </a:r>
            <a:endParaRPr lang="ca-ES" sz="2800" b="1" dirty="0">
              <a:solidFill>
                <a:srgbClr val="0070C0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18" name="17 Conector recto"/>
          <p:cNvCxnSpPr/>
          <p:nvPr/>
        </p:nvCxnSpPr>
        <p:spPr bwMode="auto">
          <a:xfrm>
            <a:off x="4523017" y="4386035"/>
            <a:ext cx="429047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18 CuadroTexto"/>
          <p:cNvSpPr txBox="1"/>
          <p:nvPr/>
        </p:nvSpPr>
        <p:spPr>
          <a:xfrm>
            <a:off x="4686378" y="1808544"/>
            <a:ext cx="4083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1800" dirty="0" smtClean="0">
                <a:solidFill>
                  <a:schemeClr val="bg1"/>
                </a:solidFill>
                <a:latin typeface="Calibri" pitchFamily="34" charset="0"/>
              </a:rPr>
              <a:t>L'èxit de </a:t>
            </a:r>
            <a:r>
              <a:rPr lang="ca-ES" sz="1800" u="sng" dirty="0" smtClean="0">
                <a:solidFill>
                  <a:schemeClr val="bg1"/>
                </a:solidFill>
                <a:latin typeface="Calibri" pitchFamily="34" charset="0"/>
              </a:rPr>
              <a:t>CANGUR</a:t>
            </a:r>
            <a:r>
              <a:rPr lang="ca-ES" sz="1800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</a:p>
          <a:p>
            <a:pPr algn="ctr"/>
            <a:r>
              <a:rPr lang="ca-ES" sz="1800" dirty="0" smtClean="0">
                <a:solidFill>
                  <a:schemeClr val="bg1"/>
                </a:solidFill>
                <a:latin typeface="Calibri" pitchFamily="34" charset="0"/>
              </a:rPr>
              <a:t>Serveis integrals per a animals domèstics</a:t>
            </a:r>
            <a:endParaRPr lang="ca-ES" sz="1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511842" y="2510751"/>
            <a:ext cx="4644189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a-ES" sz="1400" b="0" dirty="0" smtClean="0">
                <a:latin typeface="Calibri" pitchFamily="34" charset="0"/>
              </a:rPr>
              <a:t>Montserrat va crear el seu negoci a partir d'una necessitat: que un cangur acudís a la seva llar a cuidar als seus gossos.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a-ES" sz="1400" dirty="0" err="1" smtClean="0">
                <a:latin typeface="Calibri" pitchFamily="34" charset="0"/>
              </a:rPr>
              <a:t>MicroBank</a:t>
            </a:r>
            <a:r>
              <a:rPr lang="ca-ES" sz="1400" dirty="0" smtClean="0">
                <a:latin typeface="Calibri" pitchFamily="34" charset="0"/>
              </a:rPr>
              <a:t> li va concedir un </a:t>
            </a:r>
            <a:r>
              <a:rPr lang="ca-ES" sz="1400" dirty="0" err="1" smtClean="0">
                <a:latin typeface="Calibri" pitchFamily="34" charset="0"/>
              </a:rPr>
              <a:t>microcrèdit</a:t>
            </a:r>
            <a:r>
              <a:rPr lang="ca-ES" sz="1400" dirty="0" smtClean="0">
                <a:latin typeface="Calibri" pitchFamily="34" charset="0"/>
              </a:rPr>
              <a:t> i va fundar Cangur</a:t>
            </a:r>
            <a:r>
              <a:rPr lang="ca-ES" sz="1400" b="0" dirty="0" smtClean="0">
                <a:latin typeface="Calibri" pitchFamily="34" charset="0"/>
              </a:rPr>
              <a:t>, empresa que ofereix un </a:t>
            </a:r>
            <a:r>
              <a:rPr lang="ca-ES" sz="1400" dirty="0" smtClean="0">
                <a:latin typeface="Calibri" pitchFamily="34" charset="0"/>
              </a:rPr>
              <a:t>servei integral per a mascotes</a:t>
            </a:r>
            <a:r>
              <a:rPr lang="ca-ES" sz="1400" b="0" dirty="0" smtClean="0">
                <a:latin typeface="Calibri" pitchFamily="34" charset="0"/>
              </a:rPr>
              <a:t>, incloent el servei a domicili. En 2008, Montserrat va ser guardonada en la 11ª edició del Premi FIDEM a la Dona Emprenedora – Premio </a:t>
            </a:r>
            <a:r>
              <a:rPr lang="ca-ES" sz="1400" b="0" dirty="0" err="1" smtClean="0">
                <a:latin typeface="Calibri" pitchFamily="34" charset="0"/>
              </a:rPr>
              <a:t>Microcrèdits</a:t>
            </a:r>
            <a:r>
              <a:rPr lang="ca-ES" sz="1400" b="0" dirty="0" smtClean="0">
                <a:latin typeface="Calibri" pitchFamily="34" charset="0"/>
              </a:rPr>
              <a:t>.</a:t>
            </a:r>
            <a:endParaRPr lang="ca-ES" sz="1400" b="0" dirty="0">
              <a:latin typeface="Calibri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280478" y="4535905"/>
            <a:ext cx="2810385" cy="8894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00325" algn="r"/>
              </a:tabLst>
              <a:defRPr/>
            </a:pPr>
            <a:r>
              <a:rPr lang="ca-ES" sz="1400" kern="0" dirty="0" smtClean="0">
                <a:latin typeface="Calibri" pitchFamily="34" charset="0"/>
              </a:rPr>
              <a:t>Inici negoci:	</a:t>
            </a:r>
            <a:r>
              <a:rPr lang="ca-ES" sz="1400" b="0" kern="0" dirty="0" smtClean="0">
                <a:latin typeface="Calibri" pitchFamily="34" charset="0"/>
              </a:rPr>
              <a:t>2007</a:t>
            </a:r>
          </a:p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00325" algn="r"/>
              </a:tabLst>
              <a:defRPr/>
            </a:pPr>
            <a:r>
              <a:rPr lang="ca-ES" sz="1400" kern="0" dirty="0" smtClean="0">
                <a:latin typeface="Calibri" pitchFamily="34" charset="0"/>
              </a:rPr>
              <a:t>Import </a:t>
            </a:r>
            <a:r>
              <a:rPr lang="ca-ES" sz="1400" kern="0" dirty="0" err="1" smtClean="0">
                <a:latin typeface="Calibri" pitchFamily="34" charset="0"/>
              </a:rPr>
              <a:t>microcrèdit</a:t>
            </a:r>
            <a:r>
              <a:rPr lang="ca-ES" sz="1400" b="0" kern="0" dirty="0" smtClean="0">
                <a:latin typeface="Calibri" pitchFamily="34" charset="0"/>
              </a:rPr>
              <a:t>:	15.000€</a:t>
            </a:r>
          </a:p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00325" algn="r"/>
              </a:tabLst>
              <a:defRPr/>
            </a:pPr>
            <a:r>
              <a:rPr lang="ca-ES" sz="1400" kern="0" dirty="0" smtClean="0">
                <a:latin typeface="Calibri" pitchFamily="34" charset="0"/>
              </a:rPr>
              <a:t>Inversió total</a:t>
            </a:r>
            <a:r>
              <a:rPr lang="ca-ES" sz="1400" b="0" kern="0" dirty="0" smtClean="0">
                <a:latin typeface="Calibri" pitchFamily="34" charset="0"/>
              </a:rPr>
              <a:t>:	16.500€</a:t>
            </a:r>
            <a:endParaRPr lang="ca-ES" sz="1400" dirty="0">
              <a:latin typeface="Calibri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8316453" y="6307546"/>
            <a:ext cx="70403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868B3A2-A997-4977-8574-E7F7B70F2109}" type="datetime1">
              <a:rPr lang="es-ES_tradnl" smtClean="0">
                <a:solidFill>
                  <a:schemeClr val="bg2">
                    <a:lumMod val="75000"/>
                  </a:schemeClr>
                </a:solidFill>
                <a:ea typeface="MS PGothic" pitchFamily="34" charset="-128"/>
              </a:rPr>
              <a:pPr/>
              <a:t>29/11/2011</a:t>
            </a:fld>
            <a:endParaRPr lang="ca-E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Rectángulo"/>
          <p:cNvSpPr/>
          <p:nvPr/>
        </p:nvSpPr>
        <p:spPr bwMode="auto">
          <a:xfrm>
            <a:off x="1261641" y="3206197"/>
            <a:ext cx="7558268" cy="212974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 cap="flat" cmpd="sng" algn="ctr">
            <a:solidFill>
              <a:srgbClr val="009AD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-52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0489" name="1 Marcador de fecha"/>
          <p:cNvSpPr>
            <a:spLocks noGrp="1"/>
          </p:cNvSpPr>
          <p:nvPr>
            <p:ph type="dt" sz="quarter" idx="10"/>
          </p:nvPr>
        </p:nvSpPr>
        <p:spPr>
          <a:xfrm>
            <a:off x="7977336" y="6309320"/>
            <a:ext cx="1081087" cy="217488"/>
          </a:xfrm>
          <a:noFill/>
        </p:spPr>
        <p:txBody>
          <a:bodyPr/>
          <a:lstStyle/>
          <a:p>
            <a:fld id="{5A6B9254-DEB5-4519-8E00-4C2D84BFAB93}" type="datetime1">
              <a:rPr lang="es-ES" smtClean="0"/>
              <a:pPr/>
              <a:t>29/11/2011</a:t>
            </a:fld>
            <a:endParaRPr lang="es-ES" dirty="0" smtClean="0"/>
          </a:p>
        </p:txBody>
      </p:sp>
      <p:grpSp>
        <p:nvGrpSpPr>
          <p:cNvPr id="2" name="19 Grupo"/>
          <p:cNvGrpSpPr/>
          <p:nvPr/>
        </p:nvGrpSpPr>
        <p:grpSpPr>
          <a:xfrm>
            <a:off x="5024692" y="3620559"/>
            <a:ext cx="3438308" cy="338554"/>
            <a:chOff x="4520952" y="3717032"/>
            <a:chExt cx="2664296" cy="338554"/>
          </a:xfrm>
          <a:solidFill>
            <a:schemeClr val="bg1"/>
          </a:solidFill>
        </p:grpSpPr>
        <p:sp>
          <p:nvSpPr>
            <p:cNvPr id="10" name="9 CuadroTexto"/>
            <p:cNvSpPr txBox="1"/>
            <p:nvPr/>
          </p:nvSpPr>
          <p:spPr>
            <a:xfrm>
              <a:off x="4520952" y="3717032"/>
              <a:ext cx="2664296" cy="338554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r>
                <a:rPr lang="ca-ES" sz="1600" dirty="0" smtClean="0"/>
                <a:t>2008    		3.298</a:t>
              </a:r>
              <a:endParaRPr lang="ca-ES" sz="1600" dirty="0"/>
            </a:p>
          </p:txBody>
        </p:sp>
        <p:cxnSp>
          <p:nvCxnSpPr>
            <p:cNvPr id="12" name="11 Conector recto de flecha"/>
            <p:cNvCxnSpPr/>
            <p:nvPr/>
          </p:nvCxnSpPr>
          <p:spPr bwMode="auto">
            <a:xfrm>
              <a:off x="5331486" y="3885168"/>
              <a:ext cx="576064" cy="1588"/>
            </a:xfrm>
            <a:prstGeom prst="straightConnector1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3" name="20 Grupo"/>
          <p:cNvGrpSpPr/>
          <p:nvPr/>
        </p:nvGrpSpPr>
        <p:grpSpPr>
          <a:xfrm>
            <a:off x="5024692" y="4170914"/>
            <a:ext cx="3438308" cy="338554"/>
            <a:chOff x="4520952" y="4221088"/>
            <a:chExt cx="2664296" cy="338554"/>
          </a:xfrm>
          <a:solidFill>
            <a:schemeClr val="bg1"/>
          </a:solidFill>
        </p:grpSpPr>
        <p:sp>
          <p:nvSpPr>
            <p:cNvPr id="14" name="13 CuadroTexto"/>
            <p:cNvSpPr txBox="1"/>
            <p:nvPr/>
          </p:nvSpPr>
          <p:spPr>
            <a:xfrm>
              <a:off x="4520952" y="4221088"/>
              <a:ext cx="2664296" cy="338554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r>
                <a:rPr lang="ca-ES" sz="1600" dirty="0" smtClean="0"/>
                <a:t>2009   		6.197</a:t>
              </a:r>
              <a:endParaRPr lang="ca-ES" sz="1600" dirty="0"/>
            </a:p>
          </p:txBody>
        </p:sp>
        <p:cxnSp>
          <p:nvCxnSpPr>
            <p:cNvPr id="15" name="14 Conector recto de flecha"/>
            <p:cNvCxnSpPr/>
            <p:nvPr/>
          </p:nvCxnSpPr>
          <p:spPr bwMode="auto">
            <a:xfrm>
              <a:off x="5331486" y="4389818"/>
              <a:ext cx="576064" cy="1588"/>
            </a:xfrm>
            <a:prstGeom prst="straightConnector1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4" name="21 Grupo"/>
          <p:cNvGrpSpPr/>
          <p:nvPr/>
        </p:nvGrpSpPr>
        <p:grpSpPr>
          <a:xfrm>
            <a:off x="5024692" y="4686549"/>
            <a:ext cx="3438308" cy="338554"/>
            <a:chOff x="4520952" y="4725144"/>
            <a:chExt cx="2664296" cy="338554"/>
          </a:xfrm>
          <a:solidFill>
            <a:schemeClr val="bg1"/>
          </a:solidFill>
        </p:grpSpPr>
        <p:sp>
          <p:nvSpPr>
            <p:cNvPr id="16" name="15 CuadroTexto"/>
            <p:cNvSpPr txBox="1"/>
            <p:nvPr/>
          </p:nvSpPr>
          <p:spPr>
            <a:xfrm>
              <a:off x="4520952" y="4725144"/>
              <a:ext cx="2664296" cy="338554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r>
                <a:rPr lang="ca-ES" sz="1600" dirty="0" smtClean="0"/>
                <a:t>2010    		5.750</a:t>
              </a:r>
              <a:endParaRPr lang="ca-ES" sz="1600" dirty="0"/>
            </a:p>
          </p:txBody>
        </p:sp>
        <p:cxnSp>
          <p:nvCxnSpPr>
            <p:cNvPr id="18" name="17 Conector recto de flecha"/>
            <p:cNvCxnSpPr/>
            <p:nvPr/>
          </p:nvCxnSpPr>
          <p:spPr bwMode="auto">
            <a:xfrm>
              <a:off x="5331486" y="4893874"/>
              <a:ext cx="576064" cy="1588"/>
            </a:xfrm>
            <a:prstGeom prst="straightConnector1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21" name="20 Llamada de flecha a la derecha"/>
          <p:cNvSpPr/>
          <p:nvPr/>
        </p:nvSpPr>
        <p:spPr bwMode="auto">
          <a:xfrm rot="5400000">
            <a:off x="4299999" y="-1174821"/>
            <a:ext cx="1435263" cy="7581416"/>
          </a:xfrm>
          <a:prstGeom prst="rightArrowCallout">
            <a:avLst>
              <a:gd name="adj1" fmla="val 151924"/>
              <a:gd name="adj2" fmla="val 176923"/>
              <a:gd name="adj3" fmla="val 25000"/>
              <a:gd name="adj4" fmla="val 67086"/>
            </a:avLst>
          </a:prstGeom>
          <a:solidFill>
            <a:srgbClr val="009AD8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-52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604309" y="2025578"/>
            <a:ext cx="5173877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a-ES" sz="2800" dirty="0" smtClean="0">
                <a:solidFill>
                  <a:schemeClr val="bg1"/>
                </a:solidFill>
                <a:latin typeface="Calibri" pitchFamily="34" charset="0"/>
              </a:rPr>
              <a:t>Destrucció de teixit empresarial</a:t>
            </a:r>
            <a:endParaRPr lang="ca-ES" sz="2800" dirty="0">
              <a:solidFill>
                <a:schemeClr val="bg1"/>
              </a:solidFill>
            </a:endParaRPr>
          </a:p>
        </p:txBody>
      </p:sp>
      <p:sp>
        <p:nvSpPr>
          <p:cNvPr id="26" name="1 Marcador de texto"/>
          <p:cNvSpPr txBox="1">
            <a:spLocks/>
          </p:cNvSpPr>
          <p:nvPr/>
        </p:nvSpPr>
        <p:spPr>
          <a:xfrm>
            <a:off x="908501" y="1010119"/>
            <a:ext cx="5773737" cy="393700"/>
          </a:xfrm>
          <a:prstGeom prst="rect">
            <a:avLst/>
          </a:prstGeom>
        </p:spPr>
        <p:txBody>
          <a:bodyPr/>
          <a:lstStyle/>
          <a:p>
            <a:pPr marL="182563" indent="-182563">
              <a:spcBef>
                <a:spcPct val="20000"/>
              </a:spcBef>
              <a:spcAft>
                <a:spcPts val="1200"/>
              </a:spcAft>
              <a:buSzPct val="100000"/>
              <a:defRPr/>
            </a:pPr>
            <a:r>
              <a:rPr lang="ca-ES" sz="2800" kern="0" dirty="0" smtClean="0">
                <a:solidFill>
                  <a:srgbClr val="0070C0"/>
                </a:solidFill>
                <a:latin typeface="Calibri" pitchFamily="34" charset="0"/>
              </a:rPr>
              <a:t>Abast social de la crisi</a:t>
            </a:r>
            <a:endParaRPr lang="ca-ES" sz="2800" b="0" kern="0" dirty="0">
              <a:solidFill>
                <a:srgbClr val="0070C0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1443212" y="3808087"/>
            <a:ext cx="3070915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ca-ES" sz="2600" dirty="0" smtClean="0">
                <a:latin typeface="Calibri" pitchFamily="34" charset="0"/>
              </a:rPr>
              <a:t>Concursos  de creditors</a:t>
            </a:r>
            <a:endParaRPr lang="ca-E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Elipse"/>
          <p:cNvSpPr/>
          <p:nvPr/>
        </p:nvSpPr>
        <p:spPr bwMode="auto">
          <a:xfrm>
            <a:off x="3044143" y="4791919"/>
            <a:ext cx="4201610" cy="1261639"/>
          </a:xfrm>
          <a:prstGeom prst="ellipse">
            <a:avLst/>
          </a:prstGeom>
          <a:solidFill>
            <a:srgbClr val="FFCC66"/>
          </a:solidFill>
          <a:ln w="3810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>
              <a:spcBef>
                <a:spcPct val="50000"/>
              </a:spcBef>
              <a:defRPr/>
            </a:pPr>
            <a:endParaRPr lang="ca-ES" b="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24 Llamada de flecha hacia abajo"/>
          <p:cNvSpPr/>
          <p:nvPr/>
        </p:nvSpPr>
        <p:spPr bwMode="auto">
          <a:xfrm>
            <a:off x="2939962" y="3759845"/>
            <a:ext cx="4479410" cy="1170973"/>
          </a:xfrm>
          <a:prstGeom prst="downArrowCallout">
            <a:avLst>
              <a:gd name="adj1" fmla="val 77369"/>
              <a:gd name="adj2" fmla="val 89045"/>
              <a:gd name="adj3" fmla="val 25000"/>
              <a:gd name="adj4" fmla="val 63764"/>
            </a:avLst>
          </a:prstGeom>
          <a:solidFill>
            <a:schemeClr val="tx2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-52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8" name="17 Flecha curvada hacia la derecha"/>
          <p:cNvSpPr/>
          <p:nvPr/>
        </p:nvSpPr>
        <p:spPr bwMode="auto">
          <a:xfrm>
            <a:off x="1921394" y="2280214"/>
            <a:ext cx="1122753" cy="2152892"/>
          </a:xfrm>
          <a:prstGeom prst="curvedRightArrow">
            <a:avLst>
              <a:gd name="adj1" fmla="val 48400"/>
              <a:gd name="adj2" fmla="val 48400"/>
              <a:gd name="adj3" fmla="val 29747"/>
            </a:avLst>
          </a:prstGeom>
          <a:solidFill>
            <a:schemeClr val="bg1">
              <a:lumMod val="65000"/>
            </a:schemeClr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-52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3" name="22 Flecha curvada hacia la izquierda"/>
          <p:cNvSpPr/>
          <p:nvPr/>
        </p:nvSpPr>
        <p:spPr bwMode="auto">
          <a:xfrm>
            <a:off x="7268895" y="2268639"/>
            <a:ext cx="1053303" cy="2164466"/>
          </a:xfrm>
          <a:prstGeom prst="curvedLeftArrow">
            <a:avLst>
              <a:gd name="adj1" fmla="val 50000"/>
              <a:gd name="adj2" fmla="val 48083"/>
              <a:gd name="adj3" fmla="val 25000"/>
            </a:avLst>
          </a:prstGeom>
          <a:solidFill>
            <a:schemeClr val="bg1">
              <a:lumMod val="65000"/>
            </a:schemeClr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-52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0489" name="1 Marcador de fecha"/>
          <p:cNvSpPr>
            <a:spLocks noGrp="1"/>
          </p:cNvSpPr>
          <p:nvPr>
            <p:ph type="dt" sz="quarter" idx="10"/>
          </p:nvPr>
        </p:nvSpPr>
        <p:spPr>
          <a:xfrm>
            <a:off x="7977336" y="6308725"/>
            <a:ext cx="1081087" cy="217488"/>
          </a:xfrm>
          <a:noFill/>
        </p:spPr>
        <p:txBody>
          <a:bodyPr/>
          <a:lstStyle/>
          <a:p>
            <a:fld id="{5A6B9254-DEB5-4519-8E00-4C2D84BFAB93}" type="datetime1">
              <a:rPr lang="es-ES" smtClean="0"/>
              <a:pPr/>
              <a:t>29/11/2011</a:t>
            </a:fld>
            <a:endParaRPr lang="es-ES" dirty="0" smtClean="0"/>
          </a:p>
        </p:txBody>
      </p: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3144233" y="3870545"/>
            <a:ext cx="1803186" cy="4924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2600" dirty="0" smtClean="0">
                <a:latin typeface="Calibri" pitchFamily="34" charset="0"/>
              </a:rPr>
              <a:t>Construcció</a:t>
            </a:r>
            <a:endParaRPr lang="ca-ES" sz="2600" dirty="0">
              <a:latin typeface="Calibri" pitchFamily="34" charset="0"/>
            </a:endParaRPr>
          </a:p>
        </p:txBody>
      </p:sp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5574466" y="3858970"/>
            <a:ext cx="1543964" cy="4924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2600" dirty="0" smtClean="0">
                <a:latin typeface="Calibri" pitchFamily="34" charset="0"/>
              </a:rPr>
              <a:t>Consum</a:t>
            </a:r>
            <a:endParaRPr lang="ca-ES" sz="2600" dirty="0">
              <a:latin typeface="Calibri" pitchFamily="34" charset="0"/>
            </a:endParaRPr>
          </a:p>
        </p:txBody>
      </p:sp>
      <p:sp>
        <p:nvSpPr>
          <p:cNvPr id="20" name="19 CuadroTexto"/>
          <p:cNvSpPr txBox="1">
            <a:spLocks noChangeArrowheads="1"/>
          </p:cNvSpPr>
          <p:nvPr/>
        </p:nvSpPr>
        <p:spPr bwMode="auto">
          <a:xfrm>
            <a:off x="3598271" y="5045382"/>
            <a:ext cx="30471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a-ES" sz="4000" i="1" dirty="0" smtClean="0">
                <a:latin typeface="Calibri" pitchFamily="34" charset="0"/>
              </a:rPr>
              <a:t>Endeutament</a:t>
            </a:r>
            <a:endParaRPr lang="ca-ES" sz="4000" i="1" dirty="0">
              <a:latin typeface="Calibri" pitchFamily="34" charset="0"/>
            </a:endParaRPr>
          </a:p>
        </p:txBody>
      </p:sp>
      <p:sp>
        <p:nvSpPr>
          <p:cNvPr id="17" name="16 Rectángulo redondeado"/>
          <p:cNvSpPr/>
          <p:nvPr/>
        </p:nvSpPr>
        <p:spPr bwMode="auto">
          <a:xfrm>
            <a:off x="1655181" y="1782501"/>
            <a:ext cx="6946359" cy="1157469"/>
          </a:xfrm>
          <a:prstGeom prst="roundRect">
            <a:avLst/>
          </a:prstGeom>
          <a:solidFill>
            <a:srgbClr val="009AD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-52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871602" y="1763163"/>
            <a:ext cx="6207527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ca-ES" sz="2800" dirty="0" smtClean="0">
                <a:solidFill>
                  <a:schemeClr val="bg1"/>
                </a:solidFill>
                <a:latin typeface="Calibri" pitchFamily="34" charset="0"/>
              </a:rPr>
              <a:t>Impossibilitat de tornar al model anterior, basat en</a:t>
            </a:r>
            <a:endParaRPr lang="ca-ES" sz="2800" dirty="0">
              <a:solidFill>
                <a:schemeClr val="bg1"/>
              </a:solidFill>
            </a:endParaRPr>
          </a:p>
        </p:txBody>
      </p:sp>
      <p:sp>
        <p:nvSpPr>
          <p:cNvPr id="28" name="1 Marcador de texto"/>
          <p:cNvSpPr txBox="1">
            <a:spLocks/>
          </p:cNvSpPr>
          <p:nvPr/>
        </p:nvSpPr>
        <p:spPr>
          <a:xfrm>
            <a:off x="908501" y="1010119"/>
            <a:ext cx="5773737" cy="393700"/>
          </a:xfrm>
          <a:prstGeom prst="rect">
            <a:avLst/>
          </a:prstGeom>
        </p:spPr>
        <p:txBody>
          <a:bodyPr/>
          <a:lstStyle/>
          <a:p>
            <a:pPr marL="182563" indent="-182563">
              <a:spcBef>
                <a:spcPct val="20000"/>
              </a:spcBef>
              <a:spcAft>
                <a:spcPts val="1200"/>
              </a:spcAft>
              <a:buSzPct val="100000"/>
              <a:defRPr/>
            </a:pPr>
            <a:r>
              <a:rPr lang="ca-ES" sz="2800" kern="0" dirty="0" smtClean="0">
                <a:solidFill>
                  <a:srgbClr val="0070C0"/>
                </a:solidFill>
                <a:latin typeface="Calibri" pitchFamily="34" charset="0"/>
              </a:rPr>
              <a:t>Abast social de la crisi</a:t>
            </a:r>
            <a:endParaRPr lang="ca-ES" sz="2800" b="0" kern="0" dirty="0">
              <a:solidFill>
                <a:srgbClr val="0070C0"/>
              </a:solidFill>
              <a:latin typeface="Calibri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8" grpId="0" animBg="1"/>
      <p:bldP spid="23" grpId="0" animBg="1"/>
      <p:bldP spid="13" grpId="1" animBg="1"/>
      <p:bldP spid="14" grpId="0" animBg="1"/>
      <p:bldP spid="20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l="51969" t="38188" r="23422" b="29000"/>
          <a:stretch>
            <a:fillRect/>
          </a:stretch>
        </p:blipFill>
        <p:spPr bwMode="auto">
          <a:xfrm>
            <a:off x="632520" y="1916832"/>
            <a:ext cx="878497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Esquina doblada"/>
          <p:cNvSpPr/>
          <p:nvPr/>
        </p:nvSpPr>
        <p:spPr bwMode="auto">
          <a:xfrm>
            <a:off x="3414712" y="2093020"/>
            <a:ext cx="5858768" cy="3136900"/>
          </a:xfrm>
          <a:prstGeom prst="foldedCorner">
            <a:avLst/>
          </a:prstGeom>
          <a:solidFill>
            <a:srgbClr val="FFCC66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ca-ES" dirty="0">
              <a:latin typeface="Arial" pitchFamily="-112" charset="-52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1507" name="1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6E2CED5-9623-4942-8409-B2F44D53F2D4}" type="datetime1">
              <a:rPr lang="es-ES_tradnl" smtClean="0">
                <a:latin typeface="Arial" charset="0"/>
                <a:ea typeface="ＭＳ Ｐゴシック" pitchFamily="34" charset="-128"/>
              </a:rPr>
              <a:pPr/>
              <a:t>29/11/2011</a:t>
            </a:fld>
            <a:endParaRPr lang="es-ES_tradnl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3684587" y="4763195"/>
            <a:ext cx="4816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sz="2000" i="1" dirty="0">
                <a:latin typeface="Calibri" pitchFamily="34" charset="0"/>
              </a:rPr>
              <a:t>Nitin Nohria, Dean Harvard Business School</a:t>
            </a:r>
          </a:p>
        </p:txBody>
      </p:sp>
      <p:pic>
        <p:nvPicPr>
          <p:cNvPr id="59396" name="Picture 4" descr="http://t2.gstatic.com/images?q=tbn:ANd9GcS9aP9B0qu8XwhvMtQTgMaBDz9dY4TokLC1Fkba8JXN-EJEyQ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49" y="2093020"/>
            <a:ext cx="2406650" cy="3136900"/>
          </a:xfrm>
          <a:prstGeom prst="rect">
            <a:avLst/>
          </a:prstGeom>
          <a:noFill/>
          <a:ln w="28575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3736974" y="2300982"/>
            <a:ext cx="535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3600" dirty="0" smtClean="0">
                <a:latin typeface="Calibri" pitchFamily="34" charset="0"/>
              </a:rPr>
              <a:t>Les empreses han perdut</a:t>
            </a:r>
            <a:endParaRPr lang="ca-ES" sz="3600" dirty="0">
              <a:latin typeface="Calibri" pitchFamily="34" charset="0"/>
            </a:endParaRP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3736974" y="2848670"/>
            <a:ext cx="5359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3600" dirty="0" smtClean="0">
                <a:latin typeface="Calibri" pitchFamily="34" charset="0"/>
              </a:rPr>
              <a:t>la confiança de la societat</a:t>
            </a:r>
            <a:endParaRPr lang="ca-ES" sz="3600" dirty="0">
              <a:latin typeface="Calibri" pitchFamily="34" charset="0"/>
            </a:endParaRPr>
          </a:p>
        </p:txBody>
      </p: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3736974" y="3397945"/>
            <a:ext cx="5359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3600" dirty="0" smtClean="0">
                <a:latin typeface="Calibri" pitchFamily="34" charset="0"/>
              </a:rPr>
              <a:t>i han d’ actuar per a</a:t>
            </a:r>
            <a:endParaRPr lang="ca-ES" sz="3600" dirty="0">
              <a:latin typeface="Calibri" pitchFamily="34" charset="0"/>
            </a:endParaRPr>
          </a:p>
        </p:txBody>
      </p: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3736974" y="3947220"/>
            <a:ext cx="5359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3600" dirty="0" smtClean="0">
                <a:latin typeface="Calibri" pitchFamily="34" charset="0"/>
              </a:rPr>
              <a:t>recuperar-la.</a:t>
            </a:r>
            <a:endParaRPr lang="ca-ES" sz="3600" dirty="0">
              <a:latin typeface="Calibri" pitchFamily="34" charset="0"/>
            </a:endParaRPr>
          </a:p>
        </p:txBody>
      </p:sp>
      <p:sp>
        <p:nvSpPr>
          <p:cNvPr id="14" name="33 CuadroTexto"/>
          <p:cNvSpPr txBox="1">
            <a:spLocks noChangeArrowheads="1"/>
          </p:cNvSpPr>
          <p:nvPr/>
        </p:nvSpPr>
        <p:spPr bwMode="auto">
          <a:xfrm>
            <a:off x="776536" y="900009"/>
            <a:ext cx="68407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a-ES" sz="3200" dirty="0" smtClean="0">
                <a:solidFill>
                  <a:srgbClr val="0070C0"/>
                </a:solidFill>
                <a:latin typeface="Calibri" pitchFamily="34" charset="0"/>
              </a:rPr>
              <a:t>Problema:</a:t>
            </a:r>
            <a:endParaRPr lang="ca-ES" sz="3200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auto">
          <a:xfrm>
            <a:off x="595282" y="1714488"/>
            <a:ext cx="3857652" cy="4071966"/>
          </a:xfrm>
          <a:prstGeom prst="rect">
            <a:avLst/>
          </a:prstGeom>
          <a:solidFill>
            <a:srgbClr val="009AD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842" name="3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1E5826B-D5A6-45EF-B692-0E9024168A2F}" type="datetime1">
              <a:rPr lang="es-ES" smtClean="0"/>
              <a:pPr/>
              <a:t>29/11/2011</a:t>
            </a:fld>
            <a:endParaRPr lang="es-ES" dirty="0" smtClean="0"/>
          </a:p>
        </p:txBody>
      </p:sp>
      <p:sp>
        <p:nvSpPr>
          <p:cNvPr id="11" name="10 Rectángulo"/>
          <p:cNvSpPr/>
          <p:nvPr/>
        </p:nvSpPr>
        <p:spPr bwMode="auto">
          <a:xfrm>
            <a:off x="831606" y="2239268"/>
            <a:ext cx="3143272" cy="31432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E9EFE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 cstate="print"/>
          <a:srcRect l="778" t="16084" r="74721" b="67644"/>
          <a:stretch>
            <a:fillRect/>
          </a:stretch>
        </p:blipFill>
        <p:spPr bwMode="auto">
          <a:xfrm>
            <a:off x="890687" y="3810914"/>
            <a:ext cx="3013067" cy="1500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5847" name="Picture 11"/>
          <p:cNvPicPr>
            <a:picLocks noChangeAspect="1" noChangeArrowheads="1"/>
          </p:cNvPicPr>
          <p:nvPr/>
        </p:nvPicPr>
        <p:blipFill>
          <a:blip r:embed="rId2" cstate="print"/>
          <a:srcRect l="778" t="48956" r="74725" b="34700"/>
          <a:stretch>
            <a:fillRect/>
          </a:stretch>
        </p:blipFill>
        <p:spPr bwMode="auto">
          <a:xfrm>
            <a:off x="890687" y="2332716"/>
            <a:ext cx="3025081" cy="1500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 bwMode="auto">
          <a:xfrm>
            <a:off x="4448944" y="1340768"/>
            <a:ext cx="4968552" cy="464347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703728" y="1484784"/>
            <a:ext cx="478577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ca-ES" sz="3200" dirty="0" smtClean="0">
                <a:solidFill>
                  <a:schemeClr val="bg1"/>
                </a:solidFill>
                <a:latin typeface="Calibri" pitchFamily="34" charset="0"/>
              </a:rPr>
              <a:t>La RSC demostra que el </a:t>
            </a:r>
          </a:p>
          <a:p>
            <a:pPr>
              <a:spcBef>
                <a:spcPts val="1200"/>
              </a:spcBef>
            </a:pPr>
            <a:r>
              <a:rPr lang="ca-ES" sz="3200" dirty="0" smtClean="0">
                <a:solidFill>
                  <a:schemeClr val="bg1"/>
                </a:solidFill>
                <a:latin typeface="Calibri" pitchFamily="34" charset="0"/>
              </a:rPr>
              <a:t>compromís de l'empresa</a:t>
            </a:r>
          </a:p>
          <a:p>
            <a:pPr>
              <a:spcBef>
                <a:spcPts val="1200"/>
              </a:spcBef>
            </a:pPr>
            <a:r>
              <a:rPr lang="ca-ES" sz="3200" dirty="0" smtClean="0">
                <a:solidFill>
                  <a:schemeClr val="bg1"/>
                </a:solidFill>
                <a:latin typeface="Calibri" pitchFamily="34" charset="0"/>
              </a:rPr>
              <a:t> amb la societat és</a:t>
            </a:r>
          </a:p>
          <a:p>
            <a:pPr>
              <a:spcBef>
                <a:spcPts val="1200"/>
              </a:spcBef>
            </a:pPr>
            <a:r>
              <a:rPr lang="ca-ES" sz="3200" dirty="0" smtClean="0">
                <a:solidFill>
                  <a:schemeClr val="bg1"/>
                </a:solidFill>
                <a:latin typeface="Calibri" pitchFamily="34" charset="0"/>
              </a:rPr>
              <a:t> permanent.  Per això</a:t>
            </a:r>
          </a:p>
          <a:p>
            <a:pPr>
              <a:spcBef>
                <a:spcPts val="1200"/>
              </a:spcBef>
            </a:pPr>
            <a:r>
              <a:rPr lang="ca-ES" sz="3200" dirty="0" smtClean="0">
                <a:solidFill>
                  <a:schemeClr val="bg1"/>
                </a:solidFill>
                <a:latin typeface="Calibri" pitchFamily="34" charset="0"/>
              </a:rPr>
              <a:t> s'inscriu en l'estratègia a</a:t>
            </a:r>
          </a:p>
          <a:p>
            <a:pPr>
              <a:spcBef>
                <a:spcPts val="1200"/>
              </a:spcBef>
            </a:pPr>
            <a:r>
              <a:rPr lang="ca-ES" sz="3200" dirty="0" smtClean="0">
                <a:solidFill>
                  <a:schemeClr val="bg1"/>
                </a:solidFill>
                <a:latin typeface="Calibri" pitchFamily="34" charset="0"/>
              </a:rPr>
              <a:t> llarg termini de la</a:t>
            </a:r>
          </a:p>
          <a:p>
            <a:pPr>
              <a:spcBef>
                <a:spcPts val="1200"/>
              </a:spcBef>
            </a:pPr>
            <a:r>
              <a:rPr lang="ca-ES" sz="3200" dirty="0" smtClean="0">
                <a:solidFill>
                  <a:schemeClr val="bg1"/>
                </a:solidFill>
                <a:latin typeface="Calibri" pitchFamily="34" charset="0"/>
              </a:rPr>
              <a:t> companyia.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fecha"/>
          <p:cNvSpPr>
            <a:spLocks noGrp="1"/>
          </p:cNvSpPr>
          <p:nvPr>
            <p:ph type="dt" sz="quarter" idx="19"/>
          </p:nvPr>
        </p:nvSpPr>
        <p:spPr>
          <a:noFill/>
        </p:spPr>
        <p:txBody>
          <a:bodyPr/>
          <a:lstStyle/>
          <a:p>
            <a:fld id="{6868B3A2-A997-4977-8574-E7F7B70F2109}" type="datetime1">
              <a:rPr lang="es-ES_tradnl" smtClean="0">
                <a:latin typeface="Arial" charset="0"/>
                <a:ea typeface="MS PGothic" pitchFamily="34" charset="-128"/>
              </a:rPr>
              <a:pPr/>
              <a:t>29/11/2011</a:t>
            </a:fld>
            <a:endParaRPr lang="es-ES_tradnl" dirty="0" smtClean="0">
              <a:latin typeface="Arial" charset="0"/>
              <a:ea typeface="MS PGothic" pitchFamily="34" charset="-128"/>
            </a:endParaRPr>
          </a:p>
        </p:txBody>
      </p:sp>
      <p:sp>
        <p:nvSpPr>
          <p:cNvPr id="15363" name="8 CuadroTexto"/>
          <p:cNvSpPr txBox="1">
            <a:spLocks noChangeArrowheads="1"/>
          </p:cNvSpPr>
          <p:nvPr/>
        </p:nvSpPr>
        <p:spPr bwMode="auto">
          <a:xfrm>
            <a:off x="763461" y="1204244"/>
            <a:ext cx="8621481" cy="1695783"/>
          </a:xfrm>
          <a:prstGeom prst="roundRect">
            <a:avLst/>
          </a:prstGeom>
          <a:solidFill>
            <a:srgbClr val="009AD8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ca-ES" sz="2400" dirty="0" err="1" smtClean="0">
                <a:solidFill>
                  <a:schemeClr val="bg1"/>
                </a:solidFill>
                <a:latin typeface="Calibri" pitchFamily="34" charset="0"/>
              </a:rPr>
              <a:t>CaixaBank</a:t>
            </a:r>
            <a:r>
              <a:rPr lang="ca-ES" sz="2400" dirty="0" smtClean="0">
                <a:solidFill>
                  <a:schemeClr val="bg1"/>
                </a:solidFill>
                <a:latin typeface="Calibri" pitchFamily="34" charset="0"/>
              </a:rPr>
              <a:t>, S.A. és l'entitat bancària a través de la qual la Caixa d'Estalvis i Pensions de Barcelona (“la Caixa”) desenvolupa indirectament la seva activitat financera. </a:t>
            </a:r>
            <a:endParaRPr lang="ca-E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364" name="10 CuadroTexto"/>
          <p:cNvSpPr txBox="1">
            <a:spLocks noChangeArrowheads="1"/>
          </p:cNvSpPr>
          <p:nvPr/>
        </p:nvSpPr>
        <p:spPr bwMode="auto">
          <a:xfrm>
            <a:off x="717625" y="3151620"/>
            <a:ext cx="8646289" cy="2758202"/>
          </a:xfrm>
          <a:prstGeom prst="roundRect">
            <a:avLst/>
          </a:prstGeom>
          <a:solidFill>
            <a:srgbClr val="009AD8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ca-ES" sz="2400" dirty="0" smtClean="0">
                <a:solidFill>
                  <a:schemeClr val="bg1"/>
                </a:solidFill>
                <a:latin typeface="Calibri" pitchFamily="34" charset="0"/>
              </a:rPr>
              <a:t>L'objectiu de </a:t>
            </a:r>
            <a:r>
              <a:rPr lang="ca-ES" sz="2400" dirty="0" err="1" smtClean="0">
                <a:solidFill>
                  <a:schemeClr val="bg1"/>
                </a:solidFill>
                <a:latin typeface="Calibri" pitchFamily="34" charset="0"/>
              </a:rPr>
              <a:t>CaixaBank</a:t>
            </a:r>
            <a:r>
              <a:rPr lang="ca-ES" sz="2400" dirty="0" smtClean="0">
                <a:solidFill>
                  <a:schemeClr val="bg1"/>
                </a:solidFill>
                <a:latin typeface="Calibri" pitchFamily="34" charset="0"/>
              </a:rPr>
              <a:t> consisteix a fomentar l'estalvi i la inversió mitjançant l'oferta del millor i més complet servei financer al major nombre de clients, per a la cobertura, flexible i adaptada, de les seves necessitats financeres, aportant valor als accionistes i realitzant una decidida contribució a la societat.</a:t>
            </a:r>
            <a:endParaRPr lang="ca-ES" sz="2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1 Título"/>
          <p:cNvSpPr>
            <a:spLocks noGrp="1"/>
          </p:cNvSpPr>
          <p:nvPr>
            <p:ph type="title"/>
          </p:nvPr>
        </p:nvSpPr>
        <p:spPr>
          <a:xfrm>
            <a:off x="4699322" y="1183876"/>
            <a:ext cx="4791919" cy="436580"/>
          </a:xfrm>
          <a:solidFill>
            <a:srgbClr val="009AD8"/>
          </a:solidFill>
        </p:spPr>
        <p:txBody>
          <a:bodyPr/>
          <a:lstStyle/>
          <a:p>
            <a:pPr algn="r">
              <a:lnSpc>
                <a:spcPct val="110000"/>
              </a:lnSpc>
            </a:pPr>
            <a:r>
              <a:rPr lang="ca-ES" sz="1800" b="1" u="sng" dirty="0" err="1" smtClean="0">
                <a:solidFill>
                  <a:schemeClr val="bg1"/>
                </a:solidFill>
                <a:latin typeface="Calibri" pitchFamily="34" charset="0"/>
              </a:rPr>
              <a:t>Refinanciacions</a:t>
            </a:r>
            <a:r>
              <a:rPr lang="ca-ES" sz="1800" b="1" u="sng" dirty="0" smtClean="0">
                <a:solidFill>
                  <a:schemeClr val="bg1"/>
                </a:solidFill>
                <a:latin typeface="Calibri" pitchFamily="34" charset="0"/>
              </a:rPr>
              <a:t>:</a:t>
            </a:r>
            <a:r>
              <a:rPr lang="ca-ES" sz="1800" b="1" dirty="0" smtClean="0">
                <a:solidFill>
                  <a:schemeClr val="bg1"/>
                </a:solidFill>
                <a:latin typeface="Calibri" pitchFamily="34" charset="0"/>
              </a:rPr>
              <a:t> accions vigents</a:t>
            </a:r>
            <a:endParaRPr lang="ca-ES" sz="1800" b="1" dirty="0" smtClean="0">
              <a:solidFill>
                <a:schemeClr val="bg1"/>
              </a:solidFill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22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7BFCFF6-E53D-48A0-BE85-01445C8ED8BE}" type="slidenum">
              <a:rPr lang="ca-ES" sz="700" kern="1200" baseline="0" smtClean="0">
                <a:solidFill>
                  <a:srgbClr val="4C4C4C"/>
                </a:solidFill>
                <a:latin typeface="Arial" charset="0"/>
                <a:ea typeface="ＭＳ Ｐゴシック" pitchFamily="48" charset="-128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ca-ES" sz="700" kern="1200" baseline="0">
              <a:solidFill>
                <a:srgbClr val="4C4C4C"/>
              </a:solidFill>
              <a:latin typeface="Arial" charset="0"/>
              <a:ea typeface="ＭＳ Ｐゴシック" pitchFamily="48" charset="-128"/>
              <a:cs typeface="Arial" charset="0"/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382889" y="5624960"/>
            <a:ext cx="9192912" cy="618825"/>
          </a:xfrm>
          <a:prstGeom prst="rect">
            <a:avLst/>
          </a:prstGeom>
          <a:solidFill>
            <a:srgbClr val="D9D9D9"/>
          </a:solidFill>
          <a:ln w="190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a-ES" sz="1400" baseline="0" smtClean="0">
                <a:solidFill>
                  <a:srgbClr val="333333"/>
                </a:solidFill>
                <a:latin typeface="Calibri" pitchFamily="34" charset="0"/>
                <a:ea typeface="ＭＳ Ｐゴシック" pitchFamily="1" charset="-128"/>
              </a:rPr>
              <a:t>El número total d’accions vigents (78.104) esta associat a una cartera de 8.550 milions d’€ </a:t>
            </a:r>
            <a:br>
              <a:rPr lang="ca-ES" sz="1400" baseline="0" smtClean="0">
                <a:solidFill>
                  <a:srgbClr val="333333"/>
                </a:solidFill>
                <a:latin typeface="Calibri" pitchFamily="34" charset="0"/>
                <a:ea typeface="ＭＳ Ｐゴシック" pitchFamily="1" charset="-128"/>
              </a:rPr>
            </a:br>
            <a:r>
              <a:rPr lang="ca-ES" sz="1400" baseline="0" smtClean="0">
                <a:solidFill>
                  <a:srgbClr val="333333"/>
                </a:solidFill>
                <a:latin typeface="Calibri" pitchFamily="34" charset="0"/>
                <a:ea typeface="ＭＳ Ｐゴシック" pitchFamily="1" charset="-128"/>
              </a:rPr>
              <a:t>(que representa un 9,0% de la cartera de persones físiques)</a:t>
            </a:r>
          </a:p>
        </p:txBody>
      </p:sp>
      <p:graphicFrame>
        <p:nvGraphicFramePr>
          <p:cNvPr id="59" name="58 Tabla"/>
          <p:cNvGraphicFramePr>
            <a:graphicFrameLocks noGrp="1"/>
          </p:cNvGraphicFramePr>
          <p:nvPr/>
        </p:nvGraphicFramePr>
        <p:xfrm>
          <a:off x="410389" y="1696145"/>
          <a:ext cx="5945961" cy="3616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5334"/>
                <a:gridCol w="934228"/>
                <a:gridCol w="300663"/>
                <a:gridCol w="1005084"/>
                <a:gridCol w="1079989"/>
                <a:gridCol w="300663"/>
              </a:tblGrid>
              <a:tr h="733923">
                <a:tc gridSpan="2">
                  <a:txBody>
                    <a:bodyPr/>
                    <a:lstStyle/>
                    <a:p>
                      <a:pPr algn="ctr"/>
                      <a:r>
                        <a:rPr lang="ca-ES" sz="1100" b="1" noProof="0" dirty="0" smtClean="0">
                          <a:solidFill>
                            <a:srgbClr val="009AD8"/>
                          </a:solidFill>
                          <a:latin typeface="Calibri" pitchFamily="34" charset="0"/>
                        </a:rPr>
                        <a:t>Total</a:t>
                      </a:r>
                      <a:r>
                        <a:rPr lang="ca-ES" sz="1100" b="1" baseline="0" noProof="0" dirty="0" smtClean="0">
                          <a:solidFill>
                            <a:srgbClr val="009AD8"/>
                          </a:solidFill>
                          <a:latin typeface="Calibri" pitchFamily="34" charset="0"/>
                        </a:rPr>
                        <a:t> accions realitzades</a:t>
                      </a:r>
                      <a:r>
                        <a:rPr lang="ca-ES" sz="1100" b="1" baseline="30000" noProof="0" dirty="0" smtClean="0">
                          <a:solidFill>
                            <a:srgbClr val="009AD8"/>
                          </a:solidFill>
                          <a:latin typeface="Calibri" pitchFamily="34" charset="0"/>
                        </a:rPr>
                        <a:t>1</a:t>
                      </a:r>
                      <a:r>
                        <a:rPr lang="ca-ES" sz="1100" b="1" baseline="0" noProof="0" dirty="0" smtClean="0">
                          <a:solidFill>
                            <a:srgbClr val="009AD8"/>
                          </a:solidFill>
                          <a:latin typeface="Calibri" pitchFamily="34" charset="0"/>
                        </a:rPr>
                        <a:t> </a:t>
                      </a:r>
                      <a:br>
                        <a:rPr lang="ca-ES" sz="1100" b="1" baseline="0" noProof="0" dirty="0" smtClean="0">
                          <a:solidFill>
                            <a:srgbClr val="009AD8"/>
                          </a:solidFill>
                          <a:latin typeface="Calibri" pitchFamily="34" charset="0"/>
                        </a:rPr>
                      </a:br>
                      <a:r>
                        <a:rPr lang="ca-ES" sz="1100" b="1" baseline="0" noProof="0" dirty="0" smtClean="0">
                          <a:solidFill>
                            <a:srgbClr val="009AD8"/>
                          </a:solidFill>
                          <a:latin typeface="Calibri" pitchFamily="34" charset="0"/>
                        </a:rPr>
                        <a:t>2009-2011</a:t>
                      </a:r>
                      <a:endParaRPr lang="ca-ES" sz="1100" b="1" noProof="0" dirty="0">
                        <a:solidFill>
                          <a:srgbClr val="009AD8"/>
                        </a:solidFill>
                        <a:latin typeface="Calibri" pitchFamily="34" charset="0"/>
                      </a:endParaRPr>
                    </a:p>
                  </a:txBody>
                  <a:tcPr marL="99060" marR="990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a-ES" sz="1100" b="1" noProof="0" dirty="0">
                        <a:solidFill>
                          <a:srgbClr val="009AD8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sz="500" b="1" noProof="0" dirty="0">
                        <a:solidFill>
                          <a:srgbClr val="009AD8"/>
                        </a:solidFill>
                        <a:latin typeface="Calibri" pitchFamily="34" charset="0"/>
                      </a:endParaRPr>
                    </a:p>
                  </a:txBody>
                  <a:tcPr marL="99060" marR="990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a-ES" sz="1100" b="1" noProof="0" dirty="0" smtClean="0">
                          <a:solidFill>
                            <a:srgbClr val="009AD8"/>
                          </a:solidFill>
                          <a:latin typeface="Calibri" pitchFamily="34" charset="0"/>
                        </a:rPr>
                        <a:t>Accions vigents a </a:t>
                      </a:r>
                      <a:br>
                        <a:rPr lang="ca-ES" sz="1100" b="1" noProof="0" dirty="0" smtClean="0">
                          <a:solidFill>
                            <a:srgbClr val="009AD8"/>
                          </a:solidFill>
                          <a:latin typeface="Calibri" pitchFamily="34" charset="0"/>
                        </a:rPr>
                      </a:br>
                      <a:r>
                        <a:rPr lang="ca-ES" sz="1100" b="1" noProof="0" dirty="0" smtClean="0">
                          <a:solidFill>
                            <a:srgbClr val="009AD8"/>
                          </a:solidFill>
                          <a:latin typeface="Calibri" pitchFamily="34" charset="0"/>
                        </a:rPr>
                        <a:t>30/09/2011</a:t>
                      </a:r>
                      <a:endParaRPr lang="ca-ES" sz="1100" b="1" noProof="0" dirty="0">
                        <a:solidFill>
                          <a:srgbClr val="009AD8"/>
                        </a:solidFill>
                        <a:latin typeface="Calibri" pitchFamily="34" charset="0"/>
                      </a:endParaRPr>
                    </a:p>
                  </a:txBody>
                  <a:tcPr marL="99060" marR="990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 sz="1000" b="1" noProof="0" dirty="0">
                        <a:solidFill>
                          <a:srgbClr val="009AD8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100" b="1" noProof="0" dirty="0">
                        <a:solidFill>
                          <a:srgbClr val="009AD8"/>
                        </a:solidFill>
                        <a:latin typeface="Calibri" pitchFamily="34" charset="0"/>
                      </a:endParaRPr>
                    </a:p>
                  </a:txBody>
                  <a:tcPr marL="99060" marR="990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9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7716">
                <a:tc>
                  <a:txBody>
                    <a:bodyPr/>
                    <a:lstStyle/>
                    <a:p>
                      <a:r>
                        <a:rPr lang="ca-ES" sz="1100" b="0" noProof="0" dirty="0" smtClean="0">
                          <a:solidFill>
                            <a:srgbClr val="009AD8"/>
                          </a:solidFill>
                          <a:latin typeface="Calibri" pitchFamily="34" charset="0"/>
                        </a:rPr>
                        <a:t>Número d’accions</a:t>
                      </a:r>
                      <a:endParaRPr lang="ca-ES" sz="1100" b="0" noProof="0" dirty="0">
                        <a:solidFill>
                          <a:srgbClr val="009AD8"/>
                        </a:solidFill>
                        <a:latin typeface="Calibri" pitchFamily="34" charset="0"/>
                      </a:endParaRPr>
                    </a:p>
                  </a:txBody>
                  <a:tcPr marL="99060" marR="9906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9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 b="1" noProof="0" dirty="0" smtClean="0">
                          <a:solidFill>
                            <a:srgbClr val="009AD8"/>
                          </a:solidFill>
                          <a:latin typeface="Calibri" pitchFamily="34" charset="0"/>
                        </a:rPr>
                        <a:t>TOTAL</a:t>
                      </a:r>
                      <a:endParaRPr lang="ca-ES" sz="1100" b="1" noProof="0" dirty="0">
                        <a:solidFill>
                          <a:srgbClr val="009AD8"/>
                        </a:solidFill>
                        <a:latin typeface="Calibri" pitchFamily="34" charset="0"/>
                      </a:endParaRPr>
                    </a:p>
                  </a:txBody>
                  <a:tcPr marL="99060" marR="9906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9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sz="500" b="1" noProof="0" dirty="0">
                        <a:solidFill>
                          <a:srgbClr val="009AD8"/>
                        </a:solidFill>
                        <a:latin typeface="Calibri" pitchFamily="34" charset="0"/>
                      </a:endParaRPr>
                    </a:p>
                  </a:txBody>
                  <a:tcPr marL="99060" marR="990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 b="1" noProof="0" dirty="0" smtClean="0">
                          <a:solidFill>
                            <a:srgbClr val="009AD8"/>
                          </a:solidFill>
                          <a:latin typeface="Calibri" pitchFamily="34" charset="0"/>
                        </a:rPr>
                        <a:t>Número accions</a:t>
                      </a:r>
                      <a:endParaRPr lang="ca-ES" sz="1100" b="1" noProof="0" dirty="0">
                        <a:solidFill>
                          <a:srgbClr val="009AD8"/>
                        </a:solidFill>
                        <a:latin typeface="Calibri" pitchFamily="34" charset="0"/>
                      </a:endParaRPr>
                    </a:p>
                  </a:txBody>
                  <a:tcPr marL="99060" marR="9906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9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 b="1" noProof="0" dirty="0" smtClean="0">
                          <a:solidFill>
                            <a:srgbClr val="009AD8"/>
                          </a:solidFill>
                          <a:latin typeface="Calibri" pitchFamily="34" charset="0"/>
                        </a:rPr>
                        <a:t>Import (MM€)</a:t>
                      </a:r>
                      <a:endParaRPr lang="ca-ES" sz="1100" b="1" noProof="0" dirty="0">
                        <a:solidFill>
                          <a:srgbClr val="009AD8"/>
                        </a:solidFill>
                        <a:latin typeface="Calibri" pitchFamily="34" charset="0"/>
                      </a:endParaRPr>
                    </a:p>
                  </a:txBody>
                  <a:tcPr marL="99060" marR="9906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9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100" b="1" noProof="0" dirty="0">
                        <a:solidFill>
                          <a:srgbClr val="009AD8"/>
                        </a:solidFill>
                        <a:latin typeface="Calibri" pitchFamily="34" charset="0"/>
                      </a:endParaRPr>
                    </a:p>
                  </a:txBody>
                  <a:tcPr marL="99060" marR="9906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9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8621">
                <a:tc>
                  <a:txBody>
                    <a:bodyPr/>
                    <a:lstStyle/>
                    <a:p>
                      <a:r>
                        <a:rPr lang="ca-ES" sz="1200" b="1" noProof="0" dirty="0" smtClean="0">
                          <a:latin typeface="Calibri" pitchFamily="34" charset="0"/>
                        </a:rPr>
                        <a:t>Carència</a:t>
                      </a:r>
                      <a:endParaRPr lang="ca-ES" sz="1200" b="1" noProof="0" dirty="0">
                        <a:latin typeface="Calibri" pitchFamily="34" charset="0"/>
                      </a:endParaRPr>
                    </a:p>
                  </a:txBody>
                  <a:tcPr marL="99060" marR="9906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9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28.850</a:t>
                      </a:r>
                    </a:p>
                  </a:txBody>
                  <a:tcPr marL="9173" marR="9173" marT="846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9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9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latin typeface="Calibri" pitchFamily="34" charset="0"/>
                      </a:endParaRPr>
                    </a:p>
                  </a:txBody>
                  <a:tcPr marL="99060" marR="990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13.212</a:t>
                      </a:r>
                    </a:p>
                  </a:txBody>
                  <a:tcPr marL="9173" marR="9173" marT="846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9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2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1.914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3" marR="9173" marT="846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9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2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3" marR="9173" marT="846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9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2E5"/>
                    </a:solidFill>
                  </a:tcPr>
                </a:tc>
              </a:tr>
              <a:tr h="338050">
                <a:tc>
                  <a:txBody>
                    <a:bodyPr/>
                    <a:lstStyle/>
                    <a:p>
                      <a:r>
                        <a:rPr lang="ca-ES" sz="1200" b="1" noProof="0" dirty="0" smtClean="0">
                          <a:latin typeface="Calibri" pitchFamily="34" charset="0"/>
                        </a:rPr>
                        <a:t>Períodes d’espera</a:t>
                      </a:r>
                      <a:endParaRPr lang="ca-ES" sz="1200" b="1" noProof="0" dirty="0">
                        <a:latin typeface="Calibri" pitchFamily="34" charset="0"/>
                      </a:endParaRPr>
                    </a:p>
                  </a:txBody>
                  <a:tcPr marL="99060" marR="990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316</a:t>
                      </a:r>
                    </a:p>
                  </a:txBody>
                  <a:tcPr marL="9173" marR="9173" marT="846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9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latin typeface="Calibri" pitchFamily="34" charset="0"/>
                      </a:endParaRPr>
                    </a:p>
                  </a:txBody>
                  <a:tcPr marL="99060" marR="990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9173" marR="9173" marT="846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2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3" marR="9173" marT="846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2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3" marR="9173" marT="846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2E5"/>
                    </a:solidFill>
                  </a:tcPr>
                </a:tc>
              </a:tr>
              <a:tr h="323834">
                <a:tc>
                  <a:txBody>
                    <a:bodyPr/>
                    <a:lstStyle/>
                    <a:p>
                      <a:r>
                        <a:rPr lang="ca-ES" sz="1200" b="1" noProof="0" dirty="0" smtClean="0">
                          <a:latin typeface="Calibri" pitchFamily="34" charset="0"/>
                        </a:rPr>
                        <a:t>Moratòria</a:t>
                      </a:r>
                      <a:endParaRPr lang="ca-ES" sz="1200" b="1" noProof="0" dirty="0">
                        <a:latin typeface="Calibri" pitchFamily="34" charset="0"/>
                      </a:endParaRPr>
                    </a:p>
                  </a:txBody>
                  <a:tcPr marL="99060" marR="990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30.288</a:t>
                      </a:r>
                    </a:p>
                  </a:txBody>
                  <a:tcPr marL="9173" marR="9173" marT="846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9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latin typeface="Calibri" pitchFamily="34" charset="0"/>
                      </a:endParaRPr>
                    </a:p>
                  </a:txBody>
                  <a:tcPr marL="99060" marR="990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13.993</a:t>
                      </a:r>
                    </a:p>
                  </a:txBody>
                  <a:tcPr marL="9173" marR="9173" marT="846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2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1.606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3" marR="9173" marT="846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2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3" marR="9173" marT="846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2E5"/>
                    </a:solidFill>
                  </a:tcPr>
                </a:tc>
              </a:tr>
              <a:tr h="281097">
                <a:tc>
                  <a:txBody>
                    <a:bodyPr/>
                    <a:lstStyle/>
                    <a:p>
                      <a:r>
                        <a:rPr lang="ca-ES" sz="1200" i="1" noProof="0" dirty="0" smtClean="0">
                          <a:latin typeface="Calibri" pitchFamily="34" charset="0"/>
                        </a:rPr>
                        <a:t>    Moratòria</a:t>
                      </a:r>
                      <a:r>
                        <a:rPr lang="ca-ES" sz="1200" i="1" baseline="0" noProof="0" dirty="0" smtClean="0">
                          <a:latin typeface="Calibri" pitchFamily="34" charset="0"/>
                        </a:rPr>
                        <a:t> Caixa</a:t>
                      </a:r>
                      <a:endParaRPr lang="ca-ES" sz="1200" i="1" noProof="0" dirty="0">
                        <a:latin typeface="Calibri" pitchFamily="34" charset="0"/>
                      </a:endParaRPr>
                    </a:p>
                  </a:txBody>
                  <a:tcPr marL="99060" marR="990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27.896</a:t>
                      </a:r>
                    </a:p>
                  </a:txBody>
                  <a:tcPr marL="9173" marR="9173" marT="846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9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i="1" dirty="0">
                        <a:latin typeface="Calibri" pitchFamily="34" charset="0"/>
                      </a:endParaRPr>
                    </a:p>
                  </a:txBody>
                  <a:tcPr marL="99060" marR="990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11.749</a:t>
                      </a:r>
                    </a:p>
                  </a:txBody>
                  <a:tcPr marL="9173" marR="9173" marT="846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2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1.383</a:t>
                      </a:r>
                      <a:endParaRPr lang="es-ES" sz="12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3" marR="9173" marT="846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2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2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3" marR="9173" marT="846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2E5"/>
                    </a:solidFill>
                  </a:tcPr>
                </a:tc>
              </a:tr>
              <a:tr h="284673">
                <a:tc>
                  <a:txBody>
                    <a:bodyPr/>
                    <a:lstStyle/>
                    <a:p>
                      <a:r>
                        <a:rPr lang="ca-ES" sz="1200" i="1" noProof="0" dirty="0" smtClean="0">
                          <a:latin typeface="Calibri" pitchFamily="34" charset="0"/>
                        </a:rPr>
                        <a:t>    Moratòria ICO</a:t>
                      </a:r>
                      <a:r>
                        <a:rPr lang="ca-ES" sz="1200" i="1" baseline="30000" noProof="0" dirty="0" smtClean="0">
                          <a:latin typeface="Calibri" pitchFamily="34" charset="0"/>
                        </a:rPr>
                        <a:t>2</a:t>
                      </a:r>
                      <a:endParaRPr lang="ca-ES" sz="1200" i="1" baseline="30000" noProof="0" dirty="0">
                        <a:latin typeface="Calibri" pitchFamily="34" charset="0"/>
                      </a:endParaRPr>
                    </a:p>
                  </a:txBody>
                  <a:tcPr marL="99060" marR="990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2.392</a:t>
                      </a:r>
                    </a:p>
                  </a:txBody>
                  <a:tcPr marL="9173" marR="9173" marT="846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9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i="1" dirty="0">
                        <a:latin typeface="Calibri" pitchFamily="34" charset="0"/>
                      </a:endParaRPr>
                    </a:p>
                  </a:txBody>
                  <a:tcPr marL="99060" marR="990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2.244</a:t>
                      </a:r>
                    </a:p>
                  </a:txBody>
                  <a:tcPr marL="9173" marR="9173" marT="846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2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223</a:t>
                      </a:r>
                      <a:endParaRPr lang="es-ES" sz="12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3" marR="9173" marT="846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2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2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3" marR="9173" marT="846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2E5"/>
                    </a:solidFill>
                  </a:tcPr>
                </a:tc>
              </a:tr>
              <a:tr h="380676">
                <a:tc>
                  <a:txBody>
                    <a:bodyPr/>
                    <a:lstStyle/>
                    <a:p>
                      <a:r>
                        <a:rPr lang="ca-ES" sz="1200" b="1" noProof="0" dirty="0" smtClean="0">
                          <a:latin typeface="Calibri" pitchFamily="34" charset="0"/>
                        </a:rPr>
                        <a:t>Reestructuració de deutes</a:t>
                      </a:r>
                      <a:endParaRPr lang="ca-ES" sz="1200" b="1" noProof="0" dirty="0">
                        <a:latin typeface="Calibri" pitchFamily="34" charset="0"/>
                      </a:endParaRPr>
                    </a:p>
                  </a:txBody>
                  <a:tcPr marL="99060" marR="990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100.878</a:t>
                      </a:r>
                    </a:p>
                  </a:txBody>
                  <a:tcPr marL="9173" marR="9173" marT="846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9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latin typeface="Calibri" pitchFamily="34" charset="0"/>
                      </a:endParaRPr>
                    </a:p>
                  </a:txBody>
                  <a:tcPr marL="99060" marR="990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50.818</a:t>
                      </a:r>
                    </a:p>
                  </a:txBody>
                  <a:tcPr marL="9173" marR="9173" marT="846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2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5.017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3" marR="9173" marT="846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2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3" marR="9173" marT="846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2E5"/>
                    </a:solidFill>
                  </a:tcPr>
                </a:tc>
              </a:tr>
              <a:tr h="437716">
                <a:tc>
                  <a:txBody>
                    <a:bodyPr/>
                    <a:lstStyle/>
                    <a:p>
                      <a:r>
                        <a:rPr lang="ca-ES" sz="1400" b="1" noProof="0" dirty="0" smtClean="0">
                          <a:solidFill>
                            <a:srgbClr val="009AD8"/>
                          </a:solidFill>
                          <a:latin typeface="Calibri" pitchFamily="34" charset="0"/>
                        </a:rPr>
                        <a:t>TOTAL</a:t>
                      </a:r>
                      <a:endParaRPr lang="ca-ES" sz="1400" b="1" noProof="0" dirty="0">
                        <a:solidFill>
                          <a:srgbClr val="009AD8"/>
                        </a:solidFill>
                        <a:latin typeface="Calibri" pitchFamily="34" charset="0"/>
                      </a:endParaRPr>
                    </a:p>
                  </a:txBody>
                  <a:tcPr marL="99060" marR="990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 dirty="0">
                          <a:solidFill>
                            <a:srgbClr val="009AD8"/>
                          </a:solidFill>
                          <a:latin typeface="Calibri"/>
                        </a:rPr>
                        <a:t>160.332</a:t>
                      </a:r>
                    </a:p>
                  </a:txBody>
                  <a:tcPr marL="9173" marR="9173" marT="846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9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>
                        <a:solidFill>
                          <a:srgbClr val="009AD8"/>
                        </a:solidFill>
                        <a:latin typeface="Calibri" pitchFamily="34" charset="0"/>
                      </a:endParaRPr>
                    </a:p>
                  </a:txBody>
                  <a:tcPr marL="99060" marR="990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 dirty="0">
                          <a:solidFill>
                            <a:srgbClr val="009AD8"/>
                          </a:solidFill>
                          <a:latin typeface="Calibri"/>
                        </a:rPr>
                        <a:t>78.104</a:t>
                      </a:r>
                    </a:p>
                  </a:txBody>
                  <a:tcPr marL="9173" marR="9173" marT="846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2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 dirty="0" smtClean="0">
                          <a:solidFill>
                            <a:srgbClr val="009AD8"/>
                          </a:solidFill>
                          <a:latin typeface="Calibri"/>
                        </a:rPr>
                        <a:t>8.550</a:t>
                      </a:r>
                      <a:endParaRPr lang="es-ES" sz="1400" b="1" i="0" u="none" strike="noStrike" dirty="0">
                        <a:solidFill>
                          <a:srgbClr val="009AD8"/>
                        </a:solidFill>
                        <a:latin typeface="Calibri"/>
                      </a:endParaRPr>
                    </a:p>
                  </a:txBody>
                  <a:tcPr marL="9173" marR="9173" marT="846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2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1" i="0" u="none" strike="noStrike" dirty="0">
                        <a:solidFill>
                          <a:srgbClr val="009AD8"/>
                        </a:solidFill>
                        <a:latin typeface="Calibri"/>
                      </a:endParaRPr>
                    </a:p>
                  </a:txBody>
                  <a:tcPr marL="9173" marR="9173" marT="846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2E5"/>
                    </a:solidFill>
                  </a:tcPr>
                </a:tc>
              </a:tr>
            </a:tbl>
          </a:graphicData>
        </a:graphic>
      </p:graphicFrame>
      <p:sp>
        <p:nvSpPr>
          <p:cNvPr id="60" name="59 Rectángulo"/>
          <p:cNvSpPr/>
          <p:nvPr/>
        </p:nvSpPr>
        <p:spPr bwMode="auto">
          <a:xfrm>
            <a:off x="384954" y="1708729"/>
            <a:ext cx="3320624" cy="3629891"/>
          </a:xfrm>
          <a:prstGeom prst="rect">
            <a:avLst/>
          </a:prstGeom>
          <a:noFill/>
          <a:ln w="19050" cap="flat" cmpd="sng" algn="ctr">
            <a:solidFill>
              <a:srgbClr val="009AD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2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1" charset="-128"/>
            </a:endParaRPr>
          </a:p>
        </p:txBody>
      </p:sp>
      <p:sp>
        <p:nvSpPr>
          <p:cNvPr id="15" name="14 Rectángulo"/>
          <p:cNvSpPr/>
          <p:nvPr/>
        </p:nvSpPr>
        <p:spPr bwMode="auto">
          <a:xfrm>
            <a:off x="4295392" y="4886037"/>
            <a:ext cx="730444" cy="4156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2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1" charset="-128"/>
            </a:endParaRPr>
          </a:p>
        </p:txBody>
      </p:sp>
      <p:sp>
        <p:nvSpPr>
          <p:cNvPr id="18" name="17 Rectángulo"/>
          <p:cNvSpPr/>
          <p:nvPr/>
        </p:nvSpPr>
        <p:spPr bwMode="auto">
          <a:xfrm>
            <a:off x="5468771" y="4886037"/>
            <a:ext cx="662055" cy="4156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2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1" charset="-128"/>
            </a:endParaRPr>
          </a:p>
        </p:txBody>
      </p:sp>
      <p:sp>
        <p:nvSpPr>
          <p:cNvPr id="19" name="18 Rectángulo"/>
          <p:cNvSpPr/>
          <p:nvPr/>
        </p:nvSpPr>
        <p:spPr bwMode="auto">
          <a:xfrm>
            <a:off x="2898426" y="4877570"/>
            <a:ext cx="811844" cy="4156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2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1" charset="-128"/>
            </a:endParaRPr>
          </a:p>
        </p:txBody>
      </p:sp>
      <p:graphicFrame>
        <p:nvGraphicFramePr>
          <p:cNvPr id="25" name="24 Gráfico"/>
          <p:cNvGraphicFramePr/>
          <p:nvPr/>
        </p:nvGraphicFramePr>
        <p:xfrm>
          <a:off x="6458480" y="3862176"/>
          <a:ext cx="2043852" cy="1474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25 Elipse"/>
          <p:cNvSpPr/>
          <p:nvPr/>
        </p:nvSpPr>
        <p:spPr bwMode="auto">
          <a:xfrm>
            <a:off x="7624054" y="4102532"/>
            <a:ext cx="68579" cy="77372"/>
          </a:xfrm>
          <a:prstGeom prst="ellipse">
            <a:avLst/>
          </a:prstGeom>
          <a:solidFill>
            <a:srgbClr val="748D9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2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1" charset="-128"/>
            </a:endParaRPr>
          </a:p>
        </p:txBody>
      </p:sp>
      <p:sp>
        <p:nvSpPr>
          <p:cNvPr id="27" name="26 Elipse"/>
          <p:cNvSpPr/>
          <p:nvPr/>
        </p:nvSpPr>
        <p:spPr bwMode="auto">
          <a:xfrm>
            <a:off x="8134012" y="4634786"/>
            <a:ext cx="68579" cy="77372"/>
          </a:xfrm>
          <a:prstGeom prst="ellipse">
            <a:avLst/>
          </a:prstGeom>
          <a:solidFill>
            <a:srgbClr val="748D9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2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1" charset="-128"/>
            </a:endParaRPr>
          </a:p>
        </p:txBody>
      </p:sp>
      <p:sp>
        <p:nvSpPr>
          <p:cNvPr id="28" name="27 Elipse"/>
          <p:cNvSpPr/>
          <p:nvPr/>
        </p:nvSpPr>
        <p:spPr bwMode="auto">
          <a:xfrm>
            <a:off x="7891878" y="5041166"/>
            <a:ext cx="68579" cy="77372"/>
          </a:xfrm>
          <a:prstGeom prst="ellipse">
            <a:avLst/>
          </a:prstGeom>
          <a:solidFill>
            <a:srgbClr val="748D9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2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1" charset="-128"/>
            </a:endParaRPr>
          </a:p>
        </p:txBody>
      </p:sp>
      <p:cxnSp>
        <p:nvCxnSpPr>
          <p:cNvPr id="30" name="29 Conector recto"/>
          <p:cNvCxnSpPr/>
          <p:nvPr/>
        </p:nvCxnSpPr>
        <p:spPr bwMode="auto">
          <a:xfrm>
            <a:off x="7693776" y="4141218"/>
            <a:ext cx="1131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48D99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30 Conector recto"/>
          <p:cNvCxnSpPr/>
          <p:nvPr/>
        </p:nvCxnSpPr>
        <p:spPr bwMode="auto">
          <a:xfrm>
            <a:off x="8166335" y="4666162"/>
            <a:ext cx="692868" cy="356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48D99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31 Conector recto"/>
          <p:cNvCxnSpPr/>
          <p:nvPr/>
        </p:nvCxnSpPr>
        <p:spPr bwMode="auto">
          <a:xfrm>
            <a:off x="7923203" y="5081457"/>
            <a:ext cx="897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48D99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33 CuadroTexto"/>
          <p:cNvSpPr txBox="1"/>
          <p:nvPr/>
        </p:nvSpPr>
        <p:spPr>
          <a:xfrm>
            <a:off x="7907674" y="4453704"/>
            <a:ext cx="10052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b="0" u="none" baseline="0" dirty="0" smtClean="0">
                <a:latin typeface="Calibri" pitchFamily="34" charset="0"/>
              </a:rPr>
              <a:t>Dubtosos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7907674" y="4858660"/>
            <a:ext cx="10052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b="0" u="none" baseline="0" dirty="0" smtClean="0">
                <a:latin typeface="Calibri" pitchFamily="34" charset="0"/>
              </a:rPr>
              <a:t>Subestandard</a:t>
            </a:r>
          </a:p>
        </p:txBody>
      </p:sp>
      <p:sp>
        <p:nvSpPr>
          <p:cNvPr id="36" name="35 CuadroTexto"/>
          <p:cNvSpPr txBox="1"/>
          <p:nvPr/>
        </p:nvSpPr>
        <p:spPr>
          <a:xfrm>
            <a:off x="7907674" y="3801446"/>
            <a:ext cx="1005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b="0" baseline="0" dirty="0" smtClean="0">
                <a:latin typeface="Calibri" pitchFamily="34" charset="0"/>
              </a:rPr>
              <a:t>Al corrent </a:t>
            </a:r>
            <a:br>
              <a:rPr lang="ca-ES" b="0" baseline="0" dirty="0" smtClean="0">
                <a:latin typeface="Calibri" pitchFamily="34" charset="0"/>
              </a:rPr>
            </a:br>
            <a:r>
              <a:rPr lang="ca-ES" b="0" baseline="0" dirty="0" smtClean="0">
                <a:latin typeface="Calibri" pitchFamily="34" charset="0"/>
              </a:rPr>
              <a:t>de pagament</a:t>
            </a:r>
            <a:endParaRPr lang="ca-ES" b="0" u="none" baseline="0" dirty="0" smtClean="0">
              <a:latin typeface="Calibri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6591762" y="3205176"/>
            <a:ext cx="26721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00" i="1" u="non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Distribució de la cartera vinculada a refinançaments vigents per situació de pagament, en %</a:t>
            </a:r>
          </a:p>
        </p:txBody>
      </p:sp>
      <p:cxnSp>
        <p:nvCxnSpPr>
          <p:cNvPr id="37" name="36 Conector recto"/>
          <p:cNvCxnSpPr/>
          <p:nvPr/>
        </p:nvCxnSpPr>
        <p:spPr bwMode="auto">
          <a:xfrm>
            <a:off x="6613174" y="3755508"/>
            <a:ext cx="2379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48D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37 Rectángulo"/>
          <p:cNvSpPr/>
          <p:nvPr/>
        </p:nvSpPr>
        <p:spPr bwMode="auto">
          <a:xfrm>
            <a:off x="3938889" y="1708729"/>
            <a:ext cx="2444979" cy="3629891"/>
          </a:xfrm>
          <a:prstGeom prst="rect">
            <a:avLst/>
          </a:prstGeom>
          <a:noFill/>
          <a:ln w="19050" cap="flat" cmpd="sng" algn="ctr">
            <a:solidFill>
              <a:srgbClr val="009AD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2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1" charset="-128"/>
            </a:endParaRPr>
          </a:p>
        </p:txBody>
      </p:sp>
      <p:sp>
        <p:nvSpPr>
          <p:cNvPr id="17" name="16 Flecha derecha"/>
          <p:cNvSpPr/>
          <p:nvPr/>
        </p:nvSpPr>
        <p:spPr bwMode="auto">
          <a:xfrm>
            <a:off x="6169849" y="4983310"/>
            <a:ext cx="644726" cy="257175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2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1" charset="-128"/>
            </a:endParaRPr>
          </a:p>
        </p:txBody>
      </p:sp>
      <p:cxnSp>
        <p:nvCxnSpPr>
          <p:cNvPr id="39" name="38 Conector recto"/>
          <p:cNvCxnSpPr/>
          <p:nvPr/>
        </p:nvCxnSpPr>
        <p:spPr bwMode="auto">
          <a:xfrm>
            <a:off x="7767288" y="5245792"/>
            <a:ext cx="101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48D99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39 Elipse"/>
          <p:cNvSpPr/>
          <p:nvPr/>
        </p:nvSpPr>
        <p:spPr bwMode="auto">
          <a:xfrm>
            <a:off x="7714548" y="5193566"/>
            <a:ext cx="68579" cy="77372"/>
          </a:xfrm>
          <a:prstGeom prst="ellipse">
            <a:avLst/>
          </a:prstGeom>
          <a:solidFill>
            <a:srgbClr val="748D9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2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1" charset="-128"/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7907674" y="5052344"/>
            <a:ext cx="10052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b="0" u="none" baseline="0" dirty="0" smtClean="0">
                <a:latin typeface="Calibri" pitchFamily="34" charset="0"/>
              </a:rPr>
              <a:t>Impagat</a:t>
            </a:r>
          </a:p>
        </p:txBody>
      </p:sp>
      <p:sp>
        <p:nvSpPr>
          <p:cNvPr id="47" name="46 Elipse"/>
          <p:cNvSpPr>
            <a:spLocks noChangeAspect="1"/>
          </p:cNvSpPr>
          <p:nvPr/>
        </p:nvSpPr>
        <p:spPr bwMode="auto">
          <a:xfrm>
            <a:off x="4872771" y="1233349"/>
            <a:ext cx="351000" cy="325009"/>
          </a:xfrm>
          <a:prstGeom prst="ellipse">
            <a:avLst/>
          </a:prstGeom>
          <a:solidFill>
            <a:srgbClr val="009AD8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2400" b="1" i="0" u="sng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pitchFamily="1" charset="-128"/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4924375" y="1267958"/>
            <a:ext cx="5703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b="1" u="none" baseline="0" dirty="0" smtClean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6846844" y="1737138"/>
            <a:ext cx="26657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050" b="0" u="none" baseline="0" dirty="0" smtClean="0">
                <a:latin typeface="Calibri" pitchFamily="34" charset="0"/>
              </a:rPr>
              <a:t>Situació a setembre de 2011</a:t>
            </a:r>
          </a:p>
        </p:txBody>
      </p:sp>
      <p:sp>
        <p:nvSpPr>
          <p:cNvPr id="42" name="41 CuadroTexto"/>
          <p:cNvSpPr txBox="1"/>
          <p:nvPr/>
        </p:nvSpPr>
        <p:spPr>
          <a:xfrm>
            <a:off x="360219" y="6336145"/>
            <a:ext cx="90154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8600" indent="-228600">
              <a:buAutoNum type="arabicParenBoth"/>
            </a:pPr>
            <a:r>
              <a:rPr lang="ca-ES" sz="900" b="0" baseline="0" smtClean="0"/>
              <a:t>Número d’accions, vigents i cancel·lades. Un mateix contracte pot haber sigut objecte de diferents accions, per tant, poden haber duplicitats</a:t>
            </a:r>
          </a:p>
          <a:p>
            <a:pPr marL="228600" indent="-228600">
              <a:buAutoNum type="arabicParenBoth"/>
            </a:pPr>
            <a:r>
              <a:rPr lang="ca-ES" sz="900" b="0" baseline="0" smtClean="0"/>
              <a:t>En 2011 </a:t>
            </a:r>
            <a:r>
              <a:rPr lang="ca-ES" baseline="0" smtClean="0"/>
              <a:t>ja no esta vigent</a:t>
            </a:r>
            <a:endParaRPr lang="ca-ES" sz="900" b="0" baseline="0"/>
          </a:p>
        </p:txBody>
      </p:sp>
      <p:sp>
        <p:nvSpPr>
          <p:cNvPr id="44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723483" y="833269"/>
            <a:ext cx="6191250" cy="497817"/>
          </a:xfrm>
        </p:spPr>
        <p:txBody>
          <a:bodyPr/>
          <a:lstStyle/>
          <a:p>
            <a:pPr marL="342900" indent="-342900" algn="l" eaLnBrk="1" hangingPunct="1">
              <a:lnSpc>
                <a:spcPct val="100000"/>
              </a:lnSpc>
              <a:spcAft>
                <a:spcPts val="400"/>
              </a:spcAft>
            </a:pPr>
            <a:r>
              <a:rPr lang="ca-ES" sz="2800" dirty="0" smtClean="0">
                <a:solidFill>
                  <a:srgbClr val="0070C0"/>
                </a:solidFill>
                <a:latin typeface="Calibri" pitchFamily="34" charset="0"/>
              </a:rPr>
              <a:t>Pla d’ajudes a particulars</a:t>
            </a:r>
          </a:p>
        </p:txBody>
      </p:sp>
      <p:sp>
        <p:nvSpPr>
          <p:cNvPr id="43" name="42 Rectángulo"/>
          <p:cNvSpPr/>
          <p:nvPr/>
        </p:nvSpPr>
        <p:spPr>
          <a:xfrm>
            <a:off x="8420625" y="6376993"/>
            <a:ext cx="70403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868B3A2-A997-4977-8574-E7F7B70F2109}" type="datetime1">
              <a:rPr lang="es-ES_tradnl" smtClean="0">
                <a:ea typeface="MS PGothic" pitchFamily="34" charset="-128"/>
              </a:rPr>
              <a:pPr/>
              <a:t>29/11/2011</a:t>
            </a:fld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 bwMode="auto">
          <a:xfrm>
            <a:off x="1894373" y="3775253"/>
            <a:ext cx="5587072" cy="2139410"/>
          </a:xfrm>
          <a:prstGeom prst="rect">
            <a:avLst/>
          </a:prstGeom>
          <a:solidFill>
            <a:schemeClr val="tx2">
              <a:lumMod val="85000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4"/>
          </p:nvPr>
        </p:nvSpPr>
        <p:spPr>
          <a:xfrm>
            <a:off x="693738" y="1004825"/>
            <a:ext cx="8385175" cy="382588"/>
          </a:xfrm>
        </p:spPr>
        <p:txBody>
          <a:bodyPr/>
          <a:lstStyle/>
          <a:p>
            <a:pPr eaLnBrk="1" hangingPunct="1">
              <a:defRPr/>
            </a:pPr>
            <a:r>
              <a:rPr lang="ca-ES" sz="2800" i="0" dirty="0" smtClean="0">
                <a:solidFill>
                  <a:srgbClr val="0070C0"/>
                </a:solidFill>
                <a:latin typeface="Calibri" pitchFamily="34" charset="0"/>
              </a:rPr>
              <a:t>Compromís social de CaixaBank</a:t>
            </a:r>
            <a:endParaRPr lang="ca-ES" sz="2800" i="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7411" name="3 Marcador de fecha"/>
          <p:cNvSpPr>
            <a:spLocks noGrp="1"/>
          </p:cNvSpPr>
          <p:nvPr>
            <p:ph type="dt" sz="quarter" idx="19"/>
          </p:nvPr>
        </p:nvSpPr>
        <p:spPr>
          <a:noFill/>
        </p:spPr>
        <p:txBody>
          <a:bodyPr/>
          <a:lstStyle/>
          <a:p>
            <a:fld id="{EE5063B4-AB0F-49B0-84BB-7C42F3BE2AB9}" type="datetime1">
              <a:rPr lang="es-ES_tradnl" smtClean="0">
                <a:latin typeface="Arial" charset="0"/>
                <a:ea typeface="MS PGothic" pitchFamily="34" charset="-128"/>
              </a:rPr>
              <a:pPr/>
              <a:t>29/11/2011</a:t>
            </a:fld>
            <a:endParaRPr lang="es-ES_tradnl" dirty="0" smtClean="0">
              <a:latin typeface="Arial" charset="0"/>
              <a:ea typeface="MS PGothic" pitchFamily="34" charset="-128"/>
            </a:endParaRPr>
          </a:p>
        </p:txBody>
      </p:sp>
      <p:sp>
        <p:nvSpPr>
          <p:cNvPr id="20" name="19 Rectángulo redondeado"/>
          <p:cNvSpPr/>
          <p:nvPr/>
        </p:nvSpPr>
        <p:spPr bwMode="auto">
          <a:xfrm>
            <a:off x="1643603" y="1713053"/>
            <a:ext cx="6331352" cy="925975"/>
          </a:xfrm>
          <a:prstGeom prst="roundRect">
            <a:avLst/>
          </a:prstGeom>
          <a:solidFill>
            <a:srgbClr val="009AD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/>
          <a:lstStyle/>
          <a:p>
            <a:pPr eaLnBrk="0" hangingPunct="0">
              <a:lnSpc>
                <a:spcPct val="120000"/>
              </a:lnSpc>
              <a:defRPr/>
            </a:pPr>
            <a:endParaRPr lang="ca-ES" dirty="0">
              <a:solidFill>
                <a:schemeClr val="bg1">
                  <a:lumMod val="95000"/>
                </a:schemeClr>
              </a:solidFill>
              <a:latin typeface="Arial" pitchFamily="-112" charset="-52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5" name="1 Marcador de texto"/>
          <p:cNvSpPr txBox="1">
            <a:spLocks/>
          </p:cNvSpPr>
          <p:nvPr/>
        </p:nvSpPr>
        <p:spPr>
          <a:xfrm>
            <a:off x="2130200" y="1828605"/>
            <a:ext cx="5501835" cy="561173"/>
          </a:xfrm>
          <a:prstGeom prst="rect">
            <a:avLst/>
          </a:prstGeom>
        </p:spPr>
        <p:txBody>
          <a:bodyPr/>
          <a:lstStyle/>
          <a:p>
            <a:pPr marL="182563" indent="-182563" algn="ctr">
              <a:lnSpc>
                <a:spcPct val="120000"/>
              </a:lnSpc>
              <a:spcBef>
                <a:spcPct val="20000"/>
              </a:spcBef>
              <a:spcAft>
                <a:spcPts val="1200"/>
              </a:spcAft>
              <a:buSzPct val="100000"/>
              <a:defRPr/>
            </a:pPr>
            <a:r>
              <a:rPr lang="ca-ES" sz="3200" kern="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  Inclusió financera</a:t>
            </a:r>
            <a:endParaRPr lang="ca-ES" sz="3200" b="0" kern="0" dirty="0">
              <a:latin typeface="Calibri" pitchFamily="34" charset="0"/>
              <a:ea typeface="+mn-ea"/>
            </a:endParaRPr>
          </a:p>
        </p:txBody>
      </p:sp>
      <p:sp>
        <p:nvSpPr>
          <p:cNvPr id="17414" name="26 CuadroTexto"/>
          <p:cNvSpPr txBox="1">
            <a:spLocks noChangeArrowheads="1"/>
          </p:cNvSpPr>
          <p:nvPr/>
        </p:nvSpPr>
        <p:spPr bwMode="auto">
          <a:xfrm>
            <a:off x="2091150" y="3945916"/>
            <a:ext cx="5279457" cy="181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1800"/>
              </a:spcAft>
              <a:buFont typeface="Wingdings" pitchFamily="2" charset="2"/>
              <a:buChar char="ü"/>
            </a:pPr>
            <a:r>
              <a:rPr lang="ca-ES" sz="2200" dirty="0" smtClean="0">
                <a:latin typeface="Calibri" pitchFamily="34" charset="0"/>
              </a:rPr>
              <a:t>Contribueix a facilitar la inclusió financera de col·lectius en risc d'exclusió.</a:t>
            </a:r>
          </a:p>
          <a:p>
            <a:pPr algn="just">
              <a:lnSpc>
                <a:spcPct val="110000"/>
              </a:lnSpc>
              <a:spcAft>
                <a:spcPts val="1800"/>
              </a:spcAft>
              <a:buFont typeface="Wingdings" pitchFamily="2" charset="2"/>
              <a:buChar char="ü"/>
            </a:pPr>
            <a:r>
              <a:rPr lang="ca-ES" sz="2200" dirty="0" smtClean="0">
                <a:latin typeface="Calibri" pitchFamily="34" charset="0"/>
              </a:rPr>
              <a:t>És el projecte més important d'aquesta línia d'actuació.</a:t>
            </a:r>
            <a:endParaRPr lang="ca-ES" sz="2200" dirty="0">
              <a:latin typeface="Calibri" pitchFamily="34" charset="0"/>
            </a:endParaRPr>
          </a:p>
        </p:txBody>
      </p:sp>
      <p:sp>
        <p:nvSpPr>
          <p:cNvPr id="14" name="13 Pentágono"/>
          <p:cNvSpPr/>
          <p:nvPr/>
        </p:nvSpPr>
        <p:spPr bwMode="auto">
          <a:xfrm rot="5400000">
            <a:off x="4095505" y="1641676"/>
            <a:ext cx="1122744" cy="3186903"/>
          </a:xfrm>
          <a:prstGeom prst="homePlate">
            <a:avLst>
              <a:gd name="adj" fmla="val 12887"/>
            </a:avLst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12" charset="-52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740547" y="2893669"/>
            <a:ext cx="1789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>
                <a:solidFill>
                  <a:schemeClr val="bg1"/>
                </a:solidFill>
                <a:latin typeface="Calibri" pitchFamily="34" charset="0"/>
              </a:rPr>
              <a:t>Microbank</a:t>
            </a:r>
            <a:endParaRPr lang="ca-E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 bwMode="auto">
          <a:xfrm rot="5400000">
            <a:off x="6622654" y="2791446"/>
            <a:ext cx="1794076" cy="185964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-52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" name="13 Llamada de flecha a la derecha"/>
          <p:cNvSpPr/>
          <p:nvPr/>
        </p:nvSpPr>
        <p:spPr bwMode="auto">
          <a:xfrm rot="5400000">
            <a:off x="4386810" y="2791446"/>
            <a:ext cx="1794076" cy="1859645"/>
          </a:xfrm>
          <a:prstGeom prst="rightArrowCallout">
            <a:avLst>
              <a:gd name="adj1" fmla="val 25000"/>
              <a:gd name="adj2" fmla="val 25000"/>
              <a:gd name="adj3" fmla="val 14105"/>
              <a:gd name="adj4" fmla="val 97420"/>
            </a:avLst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-52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1" name="20 Llamada de flecha a la derecha"/>
          <p:cNvSpPr/>
          <p:nvPr/>
        </p:nvSpPr>
        <p:spPr bwMode="auto">
          <a:xfrm rot="5400000">
            <a:off x="1803726" y="2791446"/>
            <a:ext cx="1794076" cy="1859645"/>
          </a:xfrm>
          <a:prstGeom prst="rightArrowCallout">
            <a:avLst>
              <a:gd name="adj1" fmla="val 25000"/>
              <a:gd name="adj2" fmla="val 25000"/>
              <a:gd name="adj3" fmla="val 14105"/>
              <a:gd name="adj4" fmla="val 97420"/>
            </a:avLst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-52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4"/>
          </p:nvPr>
        </p:nvSpPr>
        <p:spPr>
          <a:xfrm>
            <a:off x="705313" y="946953"/>
            <a:ext cx="8385175" cy="382588"/>
          </a:xfrm>
        </p:spPr>
        <p:txBody>
          <a:bodyPr/>
          <a:lstStyle/>
          <a:p>
            <a:pPr eaLnBrk="1" hangingPunct="1">
              <a:defRPr/>
            </a:pPr>
            <a:r>
              <a:rPr lang="ca-ES" sz="2800" i="0" dirty="0" smtClean="0">
                <a:solidFill>
                  <a:srgbClr val="0070C0"/>
                </a:solidFill>
                <a:latin typeface="Calibri" pitchFamily="34" charset="0"/>
              </a:rPr>
              <a:t>Compromís social de CaixaBank</a:t>
            </a:r>
            <a:endParaRPr lang="ca-ES" sz="2800" i="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8435" name="3 Marcador de fecha"/>
          <p:cNvSpPr>
            <a:spLocks noGrp="1"/>
          </p:cNvSpPr>
          <p:nvPr>
            <p:ph type="dt" sz="quarter" idx="19"/>
          </p:nvPr>
        </p:nvSpPr>
        <p:spPr>
          <a:noFill/>
        </p:spPr>
        <p:txBody>
          <a:bodyPr/>
          <a:lstStyle/>
          <a:p>
            <a:fld id="{1DC6205F-0EA4-42EE-B2CD-3DB9F77F8EA1}" type="datetime1">
              <a:rPr lang="es-ES_tradnl" smtClean="0">
                <a:latin typeface="Arial" charset="0"/>
                <a:ea typeface="MS PGothic" pitchFamily="34" charset="-128"/>
              </a:rPr>
              <a:pPr/>
              <a:t>29/11/2011</a:t>
            </a:fld>
            <a:endParaRPr lang="es-ES_tradnl" dirty="0" smtClean="0">
              <a:latin typeface="Arial" charset="0"/>
              <a:ea typeface="MS PGothic" pitchFamily="34" charset="-128"/>
            </a:endParaRPr>
          </a:p>
        </p:txBody>
      </p:sp>
      <p:sp>
        <p:nvSpPr>
          <p:cNvPr id="18441" name="15 CuadroTexto"/>
          <p:cNvSpPr txBox="1">
            <a:spLocks noChangeArrowheads="1"/>
          </p:cNvSpPr>
          <p:nvPr/>
        </p:nvSpPr>
        <p:spPr bwMode="auto">
          <a:xfrm>
            <a:off x="1828800" y="3021043"/>
            <a:ext cx="1655200" cy="12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ca-ES" sz="2200" dirty="0" smtClean="0">
                <a:solidFill>
                  <a:schemeClr val="bg1"/>
                </a:solidFill>
                <a:latin typeface="Calibri" pitchFamily="34" charset="0"/>
              </a:rPr>
              <a:t>Premi Emprenedor XXI</a:t>
            </a:r>
            <a:endParaRPr lang="ca-ES" sz="22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42" name="16 CuadroTexto"/>
          <p:cNvSpPr txBox="1">
            <a:spLocks noChangeArrowheads="1"/>
          </p:cNvSpPr>
          <p:nvPr/>
        </p:nvSpPr>
        <p:spPr bwMode="auto">
          <a:xfrm>
            <a:off x="4433105" y="3009468"/>
            <a:ext cx="1493154" cy="119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s-ES" sz="2200" dirty="0" smtClean="0">
                <a:solidFill>
                  <a:schemeClr val="bg1"/>
                </a:solidFill>
                <a:latin typeface="Calibri" pitchFamily="34" charset="0"/>
              </a:rPr>
              <a:t>Caixa </a:t>
            </a:r>
            <a:r>
              <a:rPr lang="es-ES" sz="2200" dirty="0">
                <a:solidFill>
                  <a:schemeClr val="bg1"/>
                </a:solidFill>
                <a:latin typeface="Calibri" pitchFamily="34" charset="0"/>
              </a:rPr>
              <a:t>Capital </a:t>
            </a:r>
            <a:r>
              <a:rPr lang="es-ES" sz="2200" dirty="0" smtClean="0">
                <a:solidFill>
                  <a:schemeClr val="bg1"/>
                </a:solidFill>
                <a:latin typeface="Calibri" pitchFamily="34" charset="0"/>
              </a:rPr>
              <a:t>Risc</a:t>
            </a:r>
            <a:endParaRPr lang="es-ES" sz="22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 bwMode="auto">
          <a:xfrm>
            <a:off x="1388962" y="1840373"/>
            <a:ext cx="7500395" cy="972284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/>
          <a:lstStyle/>
          <a:p>
            <a:pPr eaLnBrk="0" hangingPunct="0">
              <a:lnSpc>
                <a:spcPct val="120000"/>
              </a:lnSpc>
              <a:defRPr/>
            </a:pPr>
            <a:endParaRPr lang="ca-ES" dirty="0">
              <a:solidFill>
                <a:schemeClr val="bg1">
                  <a:lumMod val="95000"/>
                </a:schemeClr>
              </a:solidFill>
              <a:latin typeface="Arial" pitchFamily="-112" charset="-52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095045" y="1921410"/>
            <a:ext cx="6319136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ca-ES" sz="3200" dirty="0" smtClean="0">
                <a:solidFill>
                  <a:schemeClr val="bg1"/>
                </a:solidFill>
                <a:latin typeface="Calibri" pitchFamily="34" charset="0"/>
              </a:rPr>
              <a:t>Foment de l’activitat emprenedora</a:t>
            </a:r>
            <a:endParaRPr lang="ca-ES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495892" y="4618921"/>
            <a:ext cx="2474245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a-ES" sz="1800" b="0" i="1" dirty="0" smtClean="0">
                <a:latin typeface="Calibri" pitchFamily="34" charset="0"/>
              </a:rPr>
              <a:t> Bio  emprenedor XXI</a:t>
            </a:r>
          </a:p>
          <a:p>
            <a:pPr>
              <a:buFont typeface="Wingdings" pitchFamily="2" charset="2"/>
              <a:buChar char="§"/>
            </a:pPr>
            <a:r>
              <a:rPr lang="ca-ES" sz="1800" b="0" i="1" dirty="0" smtClean="0">
                <a:latin typeface="Calibri" pitchFamily="34" charset="0"/>
              </a:rPr>
              <a:t> Eco emprenedor XXI</a:t>
            </a:r>
          </a:p>
          <a:p>
            <a:pPr>
              <a:buFont typeface="Wingdings" pitchFamily="2" charset="2"/>
              <a:buChar char="§"/>
            </a:pPr>
            <a:r>
              <a:rPr lang="ca-ES" sz="1800" b="0" i="1" dirty="0" smtClean="0">
                <a:latin typeface="Calibri" pitchFamily="34" charset="0"/>
              </a:rPr>
              <a:t> Emprenedor XXI digital</a:t>
            </a:r>
            <a:endParaRPr lang="ca-ES" sz="1800" b="0" i="1" dirty="0">
              <a:latin typeface="Calibri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204366" y="4618921"/>
            <a:ext cx="2242750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a-ES" sz="1800" b="0" i="1" dirty="0" smtClean="0">
                <a:latin typeface="Calibri" pitchFamily="34" charset="0"/>
              </a:rPr>
              <a:t> Caixa Capital micro</a:t>
            </a:r>
          </a:p>
          <a:p>
            <a:pPr>
              <a:buFont typeface="Wingdings" pitchFamily="2" charset="2"/>
              <a:buChar char="§"/>
            </a:pPr>
            <a:r>
              <a:rPr lang="ca-ES" sz="1800" b="0" i="1" dirty="0" smtClean="0">
                <a:latin typeface="Calibri" pitchFamily="34" charset="0"/>
              </a:rPr>
              <a:t> Caixa Capital llavor</a:t>
            </a:r>
          </a:p>
          <a:p>
            <a:pPr>
              <a:buFont typeface="Wingdings" pitchFamily="2" charset="2"/>
              <a:buChar char="§"/>
            </a:pPr>
            <a:r>
              <a:rPr lang="ca-ES" sz="1800" b="0" i="1" dirty="0" smtClean="0">
                <a:latin typeface="Calibri" pitchFamily="34" charset="0"/>
              </a:rPr>
              <a:t> Caixa Capital pime innovació</a:t>
            </a:r>
          </a:p>
        </p:txBody>
      </p:sp>
      <p:sp>
        <p:nvSpPr>
          <p:cNvPr id="18443" name="17 CuadroTexto"/>
          <p:cNvSpPr txBox="1">
            <a:spLocks noChangeArrowheads="1"/>
          </p:cNvSpPr>
          <p:nvPr/>
        </p:nvSpPr>
        <p:spPr bwMode="auto">
          <a:xfrm>
            <a:off x="6807214" y="3367193"/>
            <a:ext cx="144437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1"/>
            <a:r>
              <a:rPr lang="es-ES" sz="2200" dirty="0" smtClean="0">
                <a:solidFill>
                  <a:schemeClr val="bg1"/>
                </a:solidFill>
                <a:latin typeface="Calibri" pitchFamily="34" charset="0"/>
              </a:rPr>
              <a:t>Microbank</a:t>
            </a:r>
            <a:endParaRPr lang="ca-ES" sz="22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21" grpId="0" animBg="1"/>
      <p:bldP spid="13" grpId="0" animBg="1"/>
      <p:bldP spid="19" grpId="0" build="allAtOnce" animBg="1"/>
      <p:bldP spid="20" grpId="0" build="allAtOnce" animBg="1"/>
    </p:bldLst>
  </p:timing>
</p:sld>
</file>

<file path=ppt/theme/theme1.xml><?xml version="1.0" encoding="utf-8"?>
<a:theme xmlns:a="http://schemas.openxmlformats.org/drawingml/2006/main" name="Blank">
  <a:themeElements>
    <a:clrScheme name="la Caixa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AD8"/>
      </a:accent1>
      <a:accent2>
        <a:srgbClr val="B8B8B8"/>
      </a:accent2>
      <a:accent3>
        <a:srgbClr val="FF0000"/>
      </a:accent3>
      <a:accent4>
        <a:srgbClr val="FF6666"/>
      </a:accent4>
      <a:accent5>
        <a:srgbClr val="4CB9E4"/>
      </a:accent5>
      <a:accent6>
        <a:srgbClr val="0E2BD4"/>
      </a:accent6>
      <a:hlink>
        <a:srgbClr val="566BE1"/>
      </a:hlink>
      <a:folHlink>
        <a:srgbClr val="4C4C4C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-52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-52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1245</TotalTime>
  <Words>742</Words>
  <Application>Microsoft Office PowerPoint</Application>
  <PresentationFormat>A4 (210 x 297 mm)</PresentationFormat>
  <Paragraphs>164</Paragraphs>
  <Slides>13</Slides>
  <Notes>4</Notes>
  <HiddenSlides>0</HiddenSlides>
  <MMClips>1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5" baseType="lpstr">
      <vt:lpstr>Blank</vt:lpstr>
      <vt:lpstr>Documento</vt:lpstr>
      <vt:lpstr>Diapositiva 1</vt:lpstr>
      <vt:lpstr>Diapositiva 2</vt:lpstr>
      <vt:lpstr>Diapositiva 3</vt:lpstr>
      <vt:lpstr>Diapositiva 4</vt:lpstr>
      <vt:lpstr>Diapositiva 5</vt:lpstr>
      <vt:lpstr>Diapositiva 6</vt:lpstr>
      <vt:lpstr>Refinanciacions: accions vigents</vt:lpstr>
      <vt:lpstr>Diapositiva 8</vt:lpstr>
      <vt:lpstr>Diapositiva 9</vt:lpstr>
      <vt:lpstr>Una activitat en creixement...</vt:lpstr>
      <vt:lpstr>Diapositiva 11</vt:lpstr>
      <vt:lpstr>Diapositiva 12</vt:lpstr>
      <vt:lpstr>Diapositiva 13</vt:lpstr>
    </vt:vector>
  </TitlesOfParts>
  <Company>Caixa d'Estalvis i Pensions de Barcelona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laCaixa</dc:creator>
  <cp:lastModifiedBy>laCaixa</cp:lastModifiedBy>
  <cp:revision>140</cp:revision>
  <cp:lastPrinted>2007-03-05T16:59:51Z</cp:lastPrinted>
  <dcterms:created xsi:type="dcterms:W3CDTF">2011-11-21T12:11:56Z</dcterms:created>
  <dcterms:modified xsi:type="dcterms:W3CDTF">2011-11-29T12:24:00Z</dcterms:modified>
</cp:coreProperties>
</file>