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4" r:id="rId10"/>
    <p:sldId id="265" r:id="rId11"/>
    <p:sldId id="266" r:id="rId12"/>
    <p:sldId id="267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04" autoAdjust="0"/>
  </p:normalViewPr>
  <p:slideViewPr>
    <p:cSldViewPr>
      <p:cViewPr varScale="1">
        <p:scale>
          <a:sx n="65" d="100"/>
          <a:sy n="65" d="100"/>
        </p:scale>
        <p:origin x="-5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88E6-B518-48F8-BEC0-9D8C4A0C06D9}" type="datetimeFigureOut">
              <a:rPr lang="ca-ES" smtClean="0"/>
              <a:pPr/>
              <a:t>12/11/2012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0E0F-77D7-4A8A-9310-BE32DEBE4C5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88E6-B518-48F8-BEC0-9D8C4A0C06D9}" type="datetimeFigureOut">
              <a:rPr lang="ca-ES" smtClean="0"/>
              <a:pPr/>
              <a:t>12/11/2012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0E0F-77D7-4A8A-9310-BE32DEBE4C5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88E6-B518-48F8-BEC0-9D8C4A0C06D9}" type="datetimeFigureOut">
              <a:rPr lang="ca-ES" smtClean="0"/>
              <a:pPr/>
              <a:t>12/11/2012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0E0F-77D7-4A8A-9310-BE32DEBE4C5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88E6-B518-48F8-BEC0-9D8C4A0C06D9}" type="datetimeFigureOut">
              <a:rPr lang="ca-ES" smtClean="0"/>
              <a:pPr/>
              <a:t>12/11/2012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0E0F-77D7-4A8A-9310-BE32DEBE4C5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88E6-B518-48F8-BEC0-9D8C4A0C06D9}" type="datetimeFigureOut">
              <a:rPr lang="ca-ES" smtClean="0"/>
              <a:pPr/>
              <a:t>12/11/2012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0E0F-77D7-4A8A-9310-BE32DEBE4C5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88E6-B518-48F8-BEC0-9D8C4A0C06D9}" type="datetimeFigureOut">
              <a:rPr lang="ca-ES" smtClean="0"/>
              <a:pPr/>
              <a:t>12/11/2012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0E0F-77D7-4A8A-9310-BE32DEBE4C5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88E6-B518-48F8-BEC0-9D8C4A0C06D9}" type="datetimeFigureOut">
              <a:rPr lang="ca-ES" smtClean="0"/>
              <a:pPr/>
              <a:t>12/11/2012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0E0F-77D7-4A8A-9310-BE32DEBE4C5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88E6-B518-48F8-BEC0-9D8C4A0C06D9}" type="datetimeFigureOut">
              <a:rPr lang="ca-ES" smtClean="0"/>
              <a:pPr/>
              <a:t>12/11/2012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0E0F-77D7-4A8A-9310-BE32DEBE4C5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88E6-B518-48F8-BEC0-9D8C4A0C06D9}" type="datetimeFigureOut">
              <a:rPr lang="ca-ES" smtClean="0"/>
              <a:pPr/>
              <a:t>12/11/2012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0E0F-77D7-4A8A-9310-BE32DEBE4C5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88E6-B518-48F8-BEC0-9D8C4A0C06D9}" type="datetimeFigureOut">
              <a:rPr lang="ca-ES" smtClean="0"/>
              <a:pPr/>
              <a:t>12/11/2012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0E0F-77D7-4A8A-9310-BE32DEBE4C5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88E6-B518-48F8-BEC0-9D8C4A0C06D9}" type="datetimeFigureOut">
              <a:rPr lang="ca-ES" smtClean="0"/>
              <a:pPr/>
              <a:t>12/11/2012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0E0F-77D7-4A8A-9310-BE32DEBE4C5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688E6-B518-48F8-BEC0-9D8C4A0C06D9}" type="datetimeFigureOut">
              <a:rPr lang="ca-ES" smtClean="0"/>
              <a:pPr/>
              <a:t>12/11/2012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20E0F-77D7-4A8A-9310-BE32DEBE4C5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548679"/>
            <a:ext cx="7772400" cy="1152129"/>
          </a:xfrm>
        </p:spPr>
        <p:txBody>
          <a:bodyPr>
            <a:normAutofit/>
          </a:bodyPr>
          <a:lstStyle/>
          <a:p>
            <a:r>
              <a:rPr lang="ca-ES" sz="2800" dirty="0" smtClean="0"/>
              <a:t>Nou sistema de pagament en base territorial </a:t>
            </a:r>
            <a:br>
              <a:rPr lang="ca-ES" sz="2800" dirty="0" smtClean="0"/>
            </a:br>
            <a:r>
              <a:rPr lang="ca-ES" sz="2800" dirty="0" smtClean="0"/>
              <a:t>CatSalut  2012-2013</a:t>
            </a:r>
            <a:endParaRPr lang="ca-ES" sz="2800" dirty="0"/>
          </a:p>
        </p:txBody>
      </p:sp>
      <p:sp>
        <p:nvSpPr>
          <p:cNvPr id="4" name="3 Rectángulo"/>
          <p:cNvSpPr/>
          <p:nvPr/>
        </p:nvSpPr>
        <p:spPr>
          <a:xfrm>
            <a:off x="1115616" y="2204864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a-E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ca-E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ca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827584" y="2780928"/>
            <a:ext cx="7772400" cy="11521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Extret de la documentació lliurada per la Comissió de Sistema de Pagament del CatSalut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548679"/>
            <a:ext cx="7772400" cy="1152129"/>
          </a:xfrm>
        </p:spPr>
        <p:txBody>
          <a:bodyPr>
            <a:normAutofit/>
          </a:bodyPr>
          <a:lstStyle/>
          <a:p>
            <a:r>
              <a:rPr lang="ca-ES" sz="2800" dirty="0" smtClean="0"/>
              <a:t>Nou sistema de pagament en base territorial </a:t>
            </a:r>
            <a:br>
              <a:rPr lang="ca-ES" sz="2800" dirty="0" smtClean="0"/>
            </a:br>
            <a:r>
              <a:rPr lang="ca-ES" sz="2800" dirty="0" smtClean="0"/>
              <a:t>CatSalut 2012-2013</a:t>
            </a:r>
            <a:endParaRPr lang="ca-ES" sz="2800" dirty="0"/>
          </a:p>
        </p:txBody>
      </p:sp>
      <p:sp>
        <p:nvSpPr>
          <p:cNvPr id="4" name="3 Rectángulo"/>
          <p:cNvSpPr/>
          <p:nvPr/>
        </p:nvSpPr>
        <p:spPr>
          <a:xfrm>
            <a:off x="1115616" y="2204864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a-E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ca-E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ca-ES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ula 5"/>
          <p:cNvGraphicFramePr>
            <a:graphicFrameLocks noGrp="1"/>
          </p:cNvGraphicFramePr>
          <p:nvPr/>
        </p:nvGraphicFramePr>
        <p:xfrm>
          <a:off x="827584" y="2060848"/>
          <a:ext cx="2975992" cy="3886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5992"/>
              </a:tblGrid>
              <a:tr h="1506142">
                <a:tc>
                  <a:txBody>
                    <a:bodyPr/>
                    <a:lstStyle/>
                    <a:p>
                      <a:pPr algn="ctr"/>
                      <a:endParaRPr lang="ca-ES" sz="16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ca-ES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2%</a:t>
                      </a:r>
                      <a:r>
                        <a:rPr lang="ca-ES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ca-ES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Projectes comuns</a:t>
                      </a:r>
                      <a:endParaRPr lang="ca-ES" sz="16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ca-ES" sz="16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ca-E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39370">
                <a:tc>
                  <a:txBody>
                    <a:bodyPr/>
                    <a:lstStyle/>
                    <a:p>
                      <a:pPr algn="ctr"/>
                      <a:endParaRPr lang="ca-ES" sz="16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ca-ES" sz="1600" dirty="0" smtClean="0">
                          <a:latin typeface="Arial" pitchFamily="34" charset="0"/>
                          <a:cs typeface="Arial" pitchFamily="34" charset="0"/>
                        </a:rPr>
                        <a:t>2% </a:t>
                      </a:r>
                    </a:p>
                    <a:p>
                      <a:pPr algn="ctr"/>
                      <a:r>
                        <a:rPr lang="ca-ES" sz="1600" dirty="0" smtClean="0">
                          <a:latin typeface="Arial" pitchFamily="34" charset="0"/>
                          <a:cs typeface="Arial" pitchFamily="34" charset="0"/>
                        </a:rPr>
                        <a:t>Projectes prioritzats al territori</a:t>
                      </a:r>
                    </a:p>
                    <a:p>
                      <a:pPr algn="ctr"/>
                      <a:endParaRPr lang="ca-E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1339">
                <a:tc>
                  <a:txBody>
                    <a:bodyPr/>
                    <a:lstStyle/>
                    <a:p>
                      <a:pPr algn="ctr"/>
                      <a:endParaRPr lang="ca-ES" sz="16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ca-ES" sz="1600" dirty="0" smtClean="0">
                          <a:latin typeface="Arial" pitchFamily="34" charset="0"/>
                          <a:cs typeface="Arial" pitchFamily="34" charset="0"/>
                        </a:rPr>
                        <a:t>1% </a:t>
                      </a:r>
                    </a:p>
                    <a:p>
                      <a:pPr algn="ctr"/>
                      <a:r>
                        <a:rPr lang="ca-ES" sz="1600" dirty="0" smtClean="0">
                          <a:latin typeface="Arial" pitchFamily="34" charset="0"/>
                          <a:cs typeface="Arial" pitchFamily="34" charset="0"/>
                        </a:rPr>
                        <a:t>Qualitat / seguretat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QuadreDeText 6"/>
          <p:cNvSpPr txBox="1"/>
          <p:nvPr/>
        </p:nvSpPr>
        <p:spPr>
          <a:xfrm>
            <a:off x="971600" y="1763524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1600" dirty="0" smtClean="0">
                <a:latin typeface="Arial" pitchFamily="34" charset="0"/>
                <a:cs typeface="Arial" pitchFamily="34" charset="0"/>
              </a:rPr>
              <a:t>Part variable: 5% de la ATT</a:t>
            </a:r>
            <a:endParaRPr lang="ca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lau de tancament 8"/>
          <p:cNvSpPr/>
          <p:nvPr/>
        </p:nvSpPr>
        <p:spPr>
          <a:xfrm>
            <a:off x="3851920" y="2060848"/>
            <a:ext cx="288032" cy="2952328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8" name="Fletxa dreta 9"/>
          <p:cNvSpPr/>
          <p:nvPr/>
        </p:nvSpPr>
        <p:spPr>
          <a:xfrm>
            <a:off x="4283968" y="3356992"/>
            <a:ext cx="504056" cy="36004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9" name="QuadreDeText 10"/>
          <p:cNvSpPr txBox="1"/>
          <p:nvPr/>
        </p:nvSpPr>
        <p:spPr>
          <a:xfrm>
            <a:off x="4860032" y="2132856"/>
            <a:ext cx="3960440" cy="22467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a-ES" sz="1400" b="1" dirty="0" smtClean="0">
                <a:latin typeface="Arial" pitchFamily="34" charset="0"/>
                <a:cs typeface="Arial" pitchFamily="34" charset="0"/>
              </a:rPr>
              <a:t>Objectius territorials</a:t>
            </a:r>
          </a:p>
          <a:p>
            <a:r>
              <a:rPr lang="ca-ES" sz="1400" dirty="0" smtClean="0">
                <a:latin typeface="Arial" pitchFamily="34" charset="0"/>
                <a:cs typeface="Arial" pitchFamily="34" charset="0"/>
              </a:rPr>
              <a:t>Dimensions d’avaluació del grau d’assoliment:</a:t>
            </a:r>
          </a:p>
          <a:p>
            <a:endParaRPr lang="ca-ES" sz="14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ca-ES" sz="1400" dirty="0" smtClean="0">
                <a:latin typeface="Arial" pitchFamily="34" charset="0"/>
                <a:cs typeface="Arial" pitchFamily="34" charset="0"/>
              </a:rPr>
              <a:t> Accessibilitat</a:t>
            </a:r>
          </a:p>
          <a:p>
            <a:pPr>
              <a:buFontTx/>
              <a:buChar char="-"/>
            </a:pPr>
            <a:r>
              <a:rPr lang="ca-E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ca-ES" sz="1400" dirty="0" smtClean="0">
                <a:latin typeface="Arial" pitchFamily="34" charset="0"/>
                <a:cs typeface="Arial" pitchFamily="34" charset="0"/>
              </a:rPr>
              <a:t>Resolució</a:t>
            </a:r>
          </a:p>
          <a:p>
            <a:pPr>
              <a:buFontTx/>
              <a:buChar char="-"/>
            </a:pPr>
            <a:r>
              <a:rPr lang="ca-E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ca-ES" sz="1400" dirty="0" smtClean="0">
                <a:latin typeface="Arial" pitchFamily="34" charset="0"/>
                <a:cs typeface="Arial" pitchFamily="34" charset="0"/>
              </a:rPr>
              <a:t>Coordinació/integració</a:t>
            </a:r>
          </a:p>
          <a:p>
            <a:pPr>
              <a:buFontTx/>
              <a:buChar char="-"/>
            </a:pPr>
            <a:r>
              <a:rPr lang="ca-E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ca-ES" sz="1400" dirty="0" smtClean="0">
                <a:latin typeface="Arial" pitchFamily="34" charset="0"/>
                <a:cs typeface="Arial" pitchFamily="34" charset="0"/>
              </a:rPr>
              <a:t>Eficiència</a:t>
            </a:r>
          </a:p>
          <a:p>
            <a:pPr>
              <a:buFontTx/>
              <a:buChar char="-"/>
            </a:pPr>
            <a:r>
              <a:rPr lang="ca-E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ca-ES" sz="1400" dirty="0" smtClean="0">
                <a:latin typeface="Arial" pitchFamily="34" charset="0"/>
                <a:cs typeface="Arial" pitchFamily="34" charset="0"/>
              </a:rPr>
              <a:t>Seguretat</a:t>
            </a:r>
          </a:p>
          <a:p>
            <a:pPr>
              <a:buFontTx/>
              <a:buChar char="-"/>
            </a:pPr>
            <a:r>
              <a:rPr lang="ca-E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ca-ES" sz="1400" dirty="0" smtClean="0">
                <a:latin typeface="Arial" pitchFamily="34" charset="0"/>
                <a:cs typeface="Arial" pitchFamily="34" charset="0"/>
              </a:rPr>
              <a:t>Satisfacció</a:t>
            </a:r>
          </a:p>
          <a:p>
            <a:pPr>
              <a:buFontTx/>
              <a:buChar char="-"/>
            </a:pPr>
            <a:r>
              <a:rPr lang="ca-E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ca-ES" sz="1400" dirty="0" smtClean="0">
                <a:latin typeface="Arial" pitchFamily="34" charset="0"/>
                <a:cs typeface="Arial" pitchFamily="34" charset="0"/>
              </a:rPr>
              <a:t>Sistemes d’informació</a:t>
            </a:r>
          </a:p>
        </p:txBody>
      </p:sp>
      <p:sp>
        <p:nvSpPr>
          <p:cNvPr id="10" name="Fletxa dreta 11"/>
          <p:cNvSpPr/>
          <p:nvPr/>
        </p:nvSpPr>
        <p:spPr>
          <a:xfrm>
            <a:off x="3923928" y="5301208"/>
            <a:ext cx="792088" cy="36004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1" name="QuadreDeText 12"/>
          <p:cNvSpPr txBox="1"/>
          <p:nvPr/>
        </p:nvSpPr>
        <p:spPr>
          <a:xfrm>
            <a:off x="4860032" y="4869160"/>
            <a:ext cx="3960440" cy="14465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ca-ES" sz="1600" dirty="0" smtClean="0"/>
          </a:p>
          <a:p>
            <a:pPr algn="ctr"/>
            <a:r>
              <a:rPr lang="ca-ES" sz="1400" b="1" dirty="0" smtClean="0">
                <a:latin typeface="Arial" pitchFamily="34" charset="0"/>
                <a:cs typeface="Arial" pitchFamily="34" charset="0"/>
              </a:rPr>
              <a:t>Objectius específics per UP / línia</a:t>
            </a:r>
          </a:p>
          <a:p>
            <a:r>
              <a:rPr lang="ca-ES" sz="1400" dirty="0" smtClean="0">
                <a:latin typeface="Arial" pitchFamily="34" charset="0"/>
                <a:cs typeface="Arial" pitchFamily="34" charset="0"/>
              </a:rPr>
              <a:t>Objectius relacionats amb la qualitat, seguretat i resultats de l’atenció</a:t>
            </a:r>
          </a:p>
          <a:p>
            <a:r>
              <a:rPr lang="ca-ES" sz="1400" dirty="0" smtClean="0">
                <a:latin typeface="Arial" pitchFamily="34" charset="0"/>
                <a:cs typeface="Arial" pitchFamily="34" charset="0"/>
              </a:rPr>
              <a:t>Reconeixement de la innovació</a:t>
            </a:r>
          </a:p>
          <a:p>
            <a:endParaRPr lang="ca-ES" sz="1600" dirty="0"/>
          </a:p>
        </p:txBody>
      </p:sp>
      <p:sp>
        <p:nvSpPr>
          <p:cNvPr id="12" name="QuadreDeText 13"/>
          <p:cNvSpPr txBox="1"/>
          <p:nvPr/>
        </p:nvSpPr>
        <p:spPr>
          <a:xfrm>
            <a:off x="323528" y="2060848"/>
            <a:ext cx="430887" cy="2880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ca-ES" sz="1600" dirty="0" smtClean="0">
                <a:latin typeface="Arial" pitchFamily="34" charset="0"/>
                <a:cs typeface="Arial" pitchFamily="34" charset="0"/>
              </a:rPr>
              <a:t>TERRITORI</a:t>
            </a:r>
            <a:endParaRPr lang="ca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QuadreDeText 14"/>
          <p:cNvSpPr txBox="1"/>
          <p:nvPr/>
        </p:nvSpPr>
        <p:spPr>
          <a:xfrm>
            <a:off x="323528" y="4941168"/>
            <a:ext cx="430887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ca-ES" sz="1600" dirty="0" smtClean="0">
                <a:latin typeface="Arial" pitchFamily="34" charset="0"/>
                <a:cs typeface="Arial" pitchFamily="34" charset="0"/>
              </a:rPr>
              <a:t>UP/LINIA</a:t>
            </a:r>
            <a:endParaRPr lang="ca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09184" y="5987018"/>
            <a:ext cx="2133600" cy="365125"/>
          </a:xfrm>
        </p:spPr>
        <p:txBody>
          <a:bodyPr/>
          <a:lstStyle/>
          <a:p>
            <a:fld id="{763F2A94-C025-405D-902F-038F48EBBC0F}" type="slidenum">
              <a:rPr lang="ca-ES" smtClean="0"/>
              <a:pPr/>
              <a:t>10</a:t>
            </a:fld>
            <a:endParaRPr lang="ca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548679"/>
            <a:ext cx="7772400" cy="1152129"/>
          </a:xfrm>
        </p:spPr>
        <p:txBody>
          <a:bodyPr>
            <a:normAutofit/>
          </a:bodyPr>
          <a:lstStyle/>
          <a:p>
            <a:r>
              <a:rPr lang="ca-ES" sz="2800" dirty="0" smtClean="0"/>
              <a:t>Nou sistema de pagament en base territorial </a:t>
            </a:r>
            <a:br>
              <a:rPr lang="ca-ES" sz="2800" dirty="0" smtClean="0"/>
            </a:br>
            <a:r>
              <a:rPr lang="ca-ES" sz="2800" dirty="0" smtClean="0"/>
              <a:t>CatSalut 2012-2013</a:t>
            </a:r>
            <a:endParaRPr lang="ca-ES" sz="2800" dirty="0"/>
          </a:p>
        </p:txBody>
      </p:sp>
      <p:sp>
        <p:nvSpPr>
          <p:cNvPr id="4" name="3 Rectángulo"/>
          <p:cNvSpPr/>
          <p:nvPr/>
        </p:nvSpPr>
        <p:spPr>
          <a:xfrm>
            <a:off x="395536" y="1844824"/>
            <a:ext cx="8280920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a-ES" sz="2000" b="1" dirty="0" smtClean="0">
                <a:latin typeface="Arial" pitchFamily="34" charset="0"/>
                <a:cs typeface="Arial" pitchFamily="34" charset="0"/>
              </a:rPr>
              <a:t>El sistema de pagament d’</a:t>
            </a:r>
            <a:r>
              <a:rPr lang="ca-ES" sz="2000" b="1" u="sng" dirty="0" smtClean="0">
                <a:latin typeface="Arial" pitchFamily="34" charset="0"/>
                <a:cs typeface="Arial" pitchFamily="34" charset="0"/>
              </a:rPr>
              <a:t>hospitals</a:t>
            </a:r>
            <a:r>
              <a:rPr lang="ca-ES" sz="2000" b="1" dirty="0" smtClean="0">
                <a:latin typeface="Arial" pitchFamily="34" charset="0"/>
                <a:cs typeface="Arial" pitchFamily="34" charset="0"/>
              </a:rPr>
              <a:t> reconeix tres grans blocs:</a:t>
            </a:r>
          </a:p>
          <a:p>
            <a:pPr algn="just"/>
            <a:endParaRPr lang="ca-ES" sz="200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 algn="just">
              <a:buFont typeface="+mj-lt"/>
              <a:buAutoNum type="alphaUcPeriod"/>
            </a:pPr>
            <a:r>
              <a:rPr lang="ca-ES" sz="2000" dirty="0" smtClean="0">
                <a:latin typeface="Arial" pitchFamily="34" charset="0"/>
                <a:cs typeface="Arial" pitchFamily="34" charset="0"/>
              </a:rPr>
              <a:t>Pagament per resultats (5%, exclòs terciarisme i docència)</a:t>
            </a:r>
          </a:p>
          <a:p>
            <a:pPr marL="914400" lvl="1" indent="-457200" algn="just">
              <a:buFont typeface="+mj-lt"/>
              <a:buAutoNum type="alphaUcPeriod"/>
            </a:pPr>
            <a:endParaRPr lang="ca-ES" sz="200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 algn="just">
              <a:buFont typeface="+mj-lt"/>
              <a:buAutoNum type="alphaUcPeriod"/>
            </a:pPr>
            <a:r>
              <a:rPr lang="ca-ES" sz="2000" dirty="0" smtClean="0">
                <a:latin typeface="Arial" pitchFamily="34" charset="0"/>
                <a:cs typeface="Arial" pitchFamily="34" charset="0"/>
              </a:rPr>
              <a:t>Terciarisme:</a:t>
            </a:r>
          </a:p>
          <a:p>
            <a:pPr lvl="2" algn="just"/>
            <a:r>
              <a:rPr lang="ca-ES" sz="2000" dirty="0" smtClean="0">
                <a:latin typeface="Arial" pitchFamily="34" charset="0"/>
                <a:cs typeface="Arial" pitchFamily="34" charset="0"/>
              </a:rPr>
              <a:t>Activitat d’alta complexitat que es contractarà a un preu unitari calculat a partir dels pesos relatius dels </a:t>
            </a:r>
            <a:r>
              <a:rPr lang="ca-ES" sz="2000" dirty="0" err="1" smtClean="0">
                <a:latin typeface="Arial" pitchFamily="34" charset="0"/>
                <a:cs typeface="Arial" pitchFamily="34" charset="0"/>
              </a:rPr>
              <a:t>DRGs</a:t>
            </a:r>
            <a:endParaRPr lang="ca-ES" sz="200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 algn="just">
              <a:buFont typeface="+mj-lt"/>
              <a:buAutoNum type="alphaUcPeriod"/>
            </a:pPr>
            <a:endParaRPr lang="ca-ES" sz="200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 algn="just">
              <a:buFont typeface="+mj-lt"/>
              <a:buAutoNum type="alphaUcPeriod"/>
            </a:pPr>
            <a:r>
              <a:rPr lang="ca-ES" sz="2000" dirty="0" smtClean="0">
                <a:latin typeface="Arial" pitchFamily="34" charset="0"/>
                <a:cs typeface="Arial" pitchFamily="34" charset="0"/>
              </a:rPr>
              <a:t>Assignació hospital:</a:t>
            </a:r>
          </a:p>
          <a:p>
            <a:pPr lvl="2" algn="just"/>
            <a:r>
              <a:rPr lang="ca-ES" sz="2000" b="1" dirty="0" smtClean="0">
                <a:latin typeface="Arial" pitchFamily="34" charset="0"/>
                <a:cs typeface="Arial" pitchFamily="34" charset="0"/>
              </a:rPr>
              <a:t>Episodi clínic: inclou tots aquells processos que tenen relació en el temps amb una alta.</a:t>
            </a:r>
          </a:p>
          <a:p>
            <a:pPr lvl="2" algn="just"/>
            <a:r>
              <a:rPr lang="ca-ES" sz="2000" dirty="0" smtClean="0">
                <a:latin typeface="Arial" pitchFamily="34" charset="0"/>
                <a:cs typeface="Arial" pitchFamily="34" charset="0"/>
              </a:rPr>
              <a:t>Activitats fora episodi: correspon a la resta de contractació que es produeix dins de l’hospital i que no està lligada a l’episodi clínic (urgències, </a:t>
            </a:r>
            <a:r>
              <a:rPr lang="ca-ES" sz="2000" dirty="0" err="1" smtClean="0">
                <a:latin typeface="Arial" pitchFamily="34" charset="0"/>
                <a:cs typeface="Arial" pitchFamily="34" charset="0"/>
              </a:rPr>
              <a:t>CmA</a:t>
            </a:r>
            <a:r>
              <a:rPr lang="ca-ES" sz="2000" dirty="0" smtClean="0">
                <a:latin typeface="Arial" pitchFamily="34" charset="0"/>
                <a:cs typeface="Arial" pitchFamily="34" charset="0"/>
              </a:rPr>
              <a:t>, resta hospital de dia, resta programes, resta tècniques...)</a:t>
            </a:r>
          </a:p>
          <a:p>
            <a:pPr lvl="1" algn="just">
              <a:buNone/>
            </a:pPr>
            <a:endParaRPr lang="ca-ES" sz="21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-243408"/>
            <a:ext cx="8892480" cy="936104"/>
          </a:xfrm>
        </p:spPr>
        <p:txBody>
          <a:bodyPr>
            <a:normAutofit fontScale="90000"/>
          </a:bodyPr>
          <a:lstStyle/>
          <a:p>
            <a:r>
              <a:rPr lang="ca-ES" sz="2800" dirty="0" smtClean="0"/>
              <a:t>Nou sistema de pagament en base territorial CatSalut 2012-2013</a:t>
            </a:r>
            <a:endParaRPr lang="ca-ES" sz="2800" dirty="0"/>
          </a:p>
        </p:txBody>
      </p:sp>
      <p:sp>
        <p:nvSpPr>
          <p:cNvPr id="4" name="3 Rectángulo"/>
          <p:cNvSpPr/>
          <p:nvPr/>
        </p:nvSpPr>
        <p:spPr>
          <a:xfrm>
            <a:off x="1115616" y="2204864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a-E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ca-E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ca-E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548680"/>
            <a:ext cx="5976664" cy="630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>
            <a:normAutofit/>
          </a:bodyPr>
          <a:lstStyle/>
          <a:p>
            <a:r>
              <a:rPr lang="ca-ES" sz="2000" dirty="0" smtClean="0">
                <a:latin typeface="Arial" pitchFamily="34" charset="0"/>
                <a:cs typeface="Arial" pitchFamily="34" charset="0"/>
              </a:rPr>
              <a:t>Altes no terciàries</a:t>
            </a:r>
          </a:p>
          <a:p>
            <a:r>
              <a:rPr lang="ca-ES" sz="2000" dirty="0" smtClean="0">
                <a:latin typeface="Arial" pitchFamily="34" charset="0"/>
                <a:cs typeface="Arial" pitchFamily="34" charset="0"/>
              </a:rPr>
              <a:t>Episodi clínic</a:t>
            </a:r>
            <a:endParaRPr lang="ca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a-ES" sz="2000" dirty="0" smtClean="0">
                <a:latin typeface="Arial" pitchFamily="34" charset="0"/>
                <a:cs typeface="Arial" pitchFamily="34" charset="0"/>
              </a:rPr>
              <a:t>Altes no terciàries</a:t>
            </a:r>
          </a:p>
          <a:p>
            <a:r>
              <a:rPr lang="ca-ES" sz="2000" dirty="0" smtClean="0">
                <a:latin typeface="Arial" pitchFamily="34" charset="0"/>
                <a:cs typeface="Arial" pitchFamily="34" charset="0"/>
              </a:rPr>
              <a:t>Consulta externa</a:t>
            </a:r>
          </a:p>
          <a:p>
            <a:r>
              <a:rPr lang="ca-ES" sz="2000" dirty="0" smtClean="0">
                <a:latin typeface="Arial" pitchFamily="34" charset="0"/>
                <a:cs typeface="Arial" pitchFamily="34" charset="0"/>
              </a:rPr>
              <a:t>Hospital de dia assignat a l’episodi</a:t>
            </a:r>
          </a:p>
          <a:p>
            <a:r>
              <a:rPr lang="ca-ES" sz="2000" dirty="0" smtClean="0">
                <a:latin typeface="Arial" pitchFamily="34" charset="0"/>
                <a:cs typeface="Arial" pitchFamily="34" charset="0"/>
              </a:rPr>
              <a:t>MHDA</a:t>
            </a:r>
          </a:p>
          <a:p>
            <a:r>
              <a:rPr lang="ca-ES" sz="2000" dirty="0" smtClean="0">
                <a:latin typeface="Arial" pitchFamily="34" charset="0"/>
                <a:cs typeface="Arial" pitchFamily="34" charset="0"/>
              </a:rPr>
              <a:t>Programes assignats a l’episodi</a:t>
            </a:r>
          </a:p>
          <a:p>
            <a:r>
              <a:rPr lang="ca-ES" sz="2000" dirty="0" smtClean="0">
                <a:latin typeface="Arial" pitchFamily="34" charset="0"/>
                <a:cs typeface="Arial" pitchFamily="34" charset="0"/>
              </a:rPr>
              <a:t>Tècniques, tractaments i procediments no complexos assignats a l’episodi</a:t>
            </a:r>
          </a:p>
          <a:p>
            <a:r>
              <a:rPr lang="ca-ES" sz="2000" dirty="0" smtClean="0">
                <a:latin typeface="Arial" pitchFamily="34" charset="0"/>
                <a:cs typeface="Arial" pitchFamily="34" charset="0"/>
              </a:rPr>
              <a:t>Implants quirúrgics fixes</a:t>
            </a:r>
          </a:p>
          <a:p>
            <a:endParaRPr lang="ca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a-ES" sz="2000" dirty="0" smtClean="0">
                <a:latin typeface="Arial" pitchFamily="34" charset="0"/>
                <a:cs typeface="Arial" pitchFamily="34" charset="0"/>
              </a:rPr>
              <a:t>Activitats fora episodi</a:t>
            </a:r>
            <a:endParaRPr lang="ca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a-ES" sz="2000" dirty="0" smtClean="0">
                <a:latin typeface="Arial" pitchFamily="34" charset="0"/>
                <a:cs typeface="Arial" pitchFamily="34" charset="0"/>
              </a:rPr>
              <a:t>Urgències</a:t>
            </a:r>
          </a:p>
          <a:p>
            <a:r>
              <a:rPr lang="ca-ES" sz="2000" dirty="0" smtClean="0">
                <a:latin typeface="Arial" pitchFamily="34" charset="0"/>
                <a:cs typeface="Arial" pitchFamily="34" charset="0"/>
              </a:rPr>
              <a:t>Hospital de dia</a:t>
            </a:r>
          </a:p>
          <a:p>
            <a:r>
              <a:rPr lang="ca-ES" sz="2000" dirty="0" smtClean="0">
                <a:latin typeface="Arial" pitchFamily="34" charset="0"/>
                <a:cs typeface="Arial" pitchFamily="34" charset="0"/>
              </a:rPr>
              <a:t>MHDA ambulatòria</a:t>
            </a:r>
          </a:p>
          <a:p>
            <a:r>
              <a:rPr lang="ca-ES" sz="2000" dirty="0" smtClean="0">
                <a:latin typeface="Arial" pitchFamily="34" charset="0"/>
                <a:cs typeface="Arial" pitchFamily="34" charset="0"/>
              </a:rPr>
              <a:t>Resta de programes</a:t>
            </a:r>
          </a:p>
          <a:p>
            <a:r>
              <a:rPr lang="ca-ES" sz="2000" dirty="0" smtClean="0">
                <a:latin typeface="Arial" pitchFamily="34" charset="0"/>
                <a:cs typeface="Arial" pitchFamily="34" charset="0"/>
              </a:rPr>
              <a:t>Resta de tècniques, tractaments i procediments no complexos</a:t>
            </a:r>
          </a:p>
          <a:p>
            <a:r>
              <a:rPr lang="ca-ES" sz="2000" dirty="0" smtClean="0">
                <a:latin typeface="Arial" pitchFamily="34" charset="0"/>
                <a:cs typeface="Arial" pitchFamily="34" charset="0"/>
              </a:rPr>
              <a:t>Cirurgia menor ambulatòria</a:t>
            </a:r>
          </a:p>
          <a:p>
            <a:endParaRPr lang="ca-ES" sz="2000" dirty="0" smtClean="0">
              <a:latin typeface="Arial" pitchFamily="34" charset="0"/>
              <a:cs typeface="Arial" pitchFamily="34" charset="0"/>
            </a:endParaRPr>
          </a:p>
          <a:p>
            <a:endParaRPr lang="ca-ES" sz="2000" dirty="0" smtClean="0">
              <a:latin typeface="Arial" pitchFamily="34" charset="0"/>
              <a:cs typeface="Arial" pitchFamily="34" charset="0"/>
            </a:endParaRPr>
          </a:p>
          <a:p>
            <a:endParaRPr lang="ca-ES" sz="2000" dirty="0"/>
          </a:p>
        </p:txBody>
      </p:sp>
      <p:sp>
        <p:nvSpPr>
          <p:cNvPr id="7" name="Títol 1"/>
          <p:cNvSpPr txBox="1">
            <a:spLocks/>
          </p:cNvSpPr>
          <p:nvPr/>
        </p:nvSpPr>
        <p:spPr>
          <a:xfrm>
            <a:off x="467544" y="188640"/>
            <a:ext cx="8352928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a-ES" sz="2400" dirty="0"/>
              <a:t>Nou sistema de pagament en base territorial </a:t>
            </a:r>
            <a:br>
              <a:rPr lang="ca-ES" sz="2400" dirty="0"/>
            </a:br>
            <a:r>
              <a:rPr lang="ca-ES" sz="2400" dirty="0"/>
              <a:t>CatSalut </a:t>
            </a:r>
            <a:r>
              <a:rPr lang="ca-ES" sz="2400" dirty="0" smtClean="0"/>
              <a:t>2012-2013</a:t>
            </a: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2A94-C025-405D-902F-038F48EBBC0F}" type="slidenum">
              <a:rPr lang="ca-ES" smtClean="0"/>
              <a:pPr/>
              <a:t>13</a:t>
            </a:fld>
            <a:endParaRPr lang="ca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uadreDeText 4"/>
          <p:cNvSpPr txBox="1"/>
          <p:nvPr/>
        </p:nvSpPr>
        <p:spPr>
          <a:xfrm>
            <a:off x="683568" y="1196752"/>
            <a:ext cx="777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000" b="1" dirty="0" smtClean="0">
                <a:latin typeface="Arial" pitchFamily="34" charset="0"/>
                <a:cs typeface="Arial" pitchFamily="34" charset="0"/>
              </a:rPr>
              <a:t>Distribució per conceptes</a:t>
            </a:r>
            <a:endParaRPr lang="ca-E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6" name="Títol 1"/>
          <p:cNvSpPr txBox="1">
            <a:spLocks/>
          </p:cNvSpPr>
          <p:nvPr/>
        </p:nvSpPr>
        <p:spPr>
          <a:xfrm>
            <a:off x="467544" y="188640"/>
            <a:ext cx="8352928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a-ES" sz="2400" dirty="0"/>
              <a:t>Nou sistema de pagament en base territorial </a:t>
            </a:r>
            <a:br>
              <a:rPr lang="ca-ES" sz="2400" dirty="0"/>
            </a:br>
            <a:r>
              <a:rPr lang="ca-ES" sz="2400" dirty="0"/>
              <a:t>CatSalut 2012-2013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5365" y="1772816"/>
            <a:ext cx="9299365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adreDeText 3"/>
          <p:cNvSpPr txBox="1"/>
          <p:nvPr/>
        </p:nvSpPr>
        <p:spPr>
          <a:xfrm>
            <a:off x="251520" y="1403484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dirty="0" smtClean="0">
                <a:latin typeface="Arial" pitchFamily="34" charset="0"/>
                <a:cs typeface="Arial" pitchFamily="34" charset="0"/>
              </a:rPr>
              <a:t>Episodis clínics</a:t>
            </a:r>
            <a:endParaRPr lang="ca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2A94-C025-405D-902F-038F48EBBC0F}" type="slidenum">
              <a:rPr lang="ca-ES" smtClean="0"/>
              <a:pPr/>
              <a:t>15</a:t>
            </a:fld>
            <a:endParaRPr lang="ca-ES"/>
          </a:p>
        </p:txBody>
      </p:sp>
      <p:sp>
        <p:nvSpPr>
          <p:cNvPr id="8" name="Títol 1"/>
          <p:cNvSpPr txBox="1">
            <a:spLocks/>
          </p:cNvSpPr>
          <p:nvPr/>
        </p:nvSpPr>
        <p:spPr>
          <a:xfrm>
            <a:off x="467544" y="188640"/>
            <a:ext cx="8352928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a-ES" sz="2400" dirty="0"/>
              <a:t>Nou sistema de pagament en base territorial </a:t>
            </a:r>
            <a:br>
              <a:rPr lang="ca-ES" sz="2400" dirty="0"/>
            </a:br>
            <a:r>
              <a:rPr lang="ca-ES" sz="2400" dirty="0"/>
              <a:t>CatSalut 2012-2013</a:t>
            </a:r>
            <a:endParaRPr kumimoji="0" lang="ca-E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794" y="1960239"/>
            <a:ext cx="8902702" cy="4210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2A94-C025-405D-902F-038F48EBBC0F}" type="slidenum">
              <a:rPr lang="ca-ES" smtClean="0"/>
              <a:pPr/>
              <a:t>16</a:t>
            </a:fld>
            <a:endParaRPr lang="ca-ES"/>
          </a:p>
        </p:txBody>
      </p:sp>
      <p:sp>
        <p:nvSpPr>
          <p:cNvPr id="7" name="Títol 1"/>
          <p:cNvSpPr txBox="1">
            <a:spLocks/>
          </p:cNvSpPr>
          <p:nvPr/>
        </p:nvSpPr>
        <p:spPr>
          <a:xfrm>
            <a:off x="539552" y="1340768"/>
            <a:ext cx="835292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Elements que formen part del pagament estructural de l’episodi</a:t>
            </a:r>
          </a:p>
        </p:txBody>
      </p:sp>
      <p:sp>
        <p:nvSpPr>
          <p:cNvPr id="8" name="QuadreDeText 7"/>
          <p:cNvSpPr txBox="1"/>
          <p:nvPr/>
        </p:nvSpPr>
        <p:spPr>
          <a:xfrm>
            <a:off x="611560" y="1855852"/>
            <a:ext cx="8136904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endParaRPr lang="ca-E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Programes assignats a l’episodi</a:t>
            </a:r>
          </a:p>
          <a:p>
            <a:pPr marL="514350" indent="-514350"/>
            <a:endParaRPr lang="ca-ES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Tècniques, tractaments i procediments no complexos assignats a l’episodi</a:t>
            </a:r>
          </a:p>
          <a:p>
            <a:pPr marL="514350" indent="-514350"/>
            <a:endParaRPr lang="ca-ES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Consulta externa</a:t>
            </a:r>
          </a:p>
          <a:p>
            <a:pPr marL="514350" indent="-514350"/>
            <a:endParaRPr lang="ca-ES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Hospital de dia assignat a l’episodi (93% de la contractació 2011)</a:t>
            </a:r>
          </a:p>
          <a:p>
            <a:pPr marL="514350" indent="-514350"/>
            <a:endParaRPr lang="ca-ES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MHDA oncològica (Despesa real 2011. Inclou: citostàtics, factors estimulants de colònies i </a:t>
            </a:r>
            <a:r>
              <a:rPr lang="ca-ES" dirty="0" err="1" smtClean="0">
                <a:latin typeface="Arial" pitchFamily="34" charset="0"/>
                <a:cs typeface="Arial" pitchFamily="34" charset="0"/>
              </a:rPr>
              <a:t>eritropoietina</a:t>
            </a:r>
            <a:r>
              <a:rPr lang="ca-ES" dirty="0" smtClean="0">
                <a:latin typeface="Arial" pitchFamily="34" charset="0"/>
                <a:cs typeface="Arial" pitchFamily="34" charset="0"/>
              </a:rPr>
              <a:t> oncològica)</a:t>
            </a:r>
          </a:p>
          <a:p>
            <a:pPr marL="514350" indent="-514350"/>
            <a:endParaRPr lang="ca-ES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Implants quirúrgics fixes</a:t>
            </a:r>
          </a:p>
          <a:p>
            <a:pPr marL="514350" indent="-514350"/>
            <a:endParaRPr lang="ca-ES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Productes intermedis</a:t>
            </a:r>
          </a:p>
        </p:txBody>
      </p:sp>
      <p:sp>
        <p:nvSpPr>
          <p:cNvPr id="6" name="Títol 1"/>
          <p:cNvSpPr txBox="1">
            <a:spLocks/>
          </p:cNvSpPr>
          <p:nvPr/>
        </p:nvSpPr>
        <p:spPr>
          <a:xfrm>
            <a:off x="467544" y="188640"/>
            <a:ext cx="8352928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a-ES" sz="2400" dirty="0"/>
              <a:t>Nou sistema de pagament en base territorial </a:t>
            </a:r>
            <a:br>
              <a:rPr lang="ca-ES" sz="2400" dirty="0"/>
            </a:br>
            <a:r>
              <a:rPr lang="ca-ES" sz="2400" dirty="0"/>
              <a:t>CatSalut 2012-2013</a:t>
            </a:r>
            <a:endParaRPr lang="ca-E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79512" y="2492896"/>
            <a:ext cx="8748464" cy="38164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grpSp>
        <p:nvGrpSpPr>
          <p:cNvPr id="2" name="Agrupa 9"/>
          <p:cNvGrpSpPr/>
          <p:nvPr/>
        </p:nvGrpSpPr>
        <p:grpSpPr>
          <a:xfrm>
            <a:off x="323528" y="3068960"/>
            <a:ext cx="8640960" cy="3033048"/>
            <a:chOff x="323528" y="1340768"/>
            <a:chExt cx="8640960" cy="3033048"/>
          </a:xfrm>
        </p:grpSpPr>
        <p:sp>
          <p:nvSpPr>
            <p:cNvPr id="4" name="Rectangle 3"/>
            <p:cNvSpPr/>
            <p:nvPr/>
          </p:nvSpPr>
          <p:spPr>
            <a:xfrm>
              <a:off x="323528" y="2060848"/>
              <a:ext cx="2592288" cy="72008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a-ES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CCEE </a:t>
              </a:r>
              <a:r>
                <a:rPr lang="ca-ES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pre</a:t>
              </a:r>
              <a:r>
                <a:rPr lang="ca-ES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i post ingrés</a:t>
              </a:r>
              <a:endParaRPr lang="ca-ES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QuadreDeText 4"/>
            <p:cNvSpPr txBox="1"/>
            <p:nvPr/>
          </p:nvSpPr>
          <p:spPr>
            <a:xfrm>
              <a:off x="2987824" y="2060848"/>
              <a:ext cx="648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3600" dirty="0" smtClean="0"/>
                <a:t>=</a:t>
              </a:r>
              <a:endParaRPr lang="ca-ES" sz="3600" dirty="0"/>
            </a:p>
          </p:txBody>
        </p:sp>
        <p:sp>
          <p:nvSpPr>
            <p:cNvPr id="6" name="QuadreDeText 5"/>
            <p:cNvSpPr txBox="1"/>
            <p:nvPr/>
          </p:nvSpPr>
          <p:spPr>
            <a:xfrm>
              <a:off x="3779912" y="1340768"/>
              <a:ext cx="4824536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sz="1400" dirty="0" smtClean="0">
                  <a:latin typeface="Arial" pitchFamily="34" charset="0"/>
                  <a:cs typeface="Arial" pitchFamily="34" charset="0"/>
                </a:rPr>
                <a:t>Altes mèdiques no oncològiques = núm. altes*6     =</a:t>
              </a:r>
            </a:p>
            <a:p>
              <a:endParaRPr lang="ca-ES" sz="1400" dirty="0">
                <a:latin typeface="Arial" pitchFamily="34" charset="0"/>
                <a:cs typeface="Arial" pitchFamily="34" charset="0"/>
              </a:endParaRPr>
            </a:p>
            <a:p>
              <a:endParaRPr lang="ca-ES" sz="1400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ca-ES" sz="1400" dirty="0" smtClean="0">
                  <a:latin typeface="Arial" pitchFamily="34" charset="0"/>
                  <a:cs typeface="Arial" pitchFamily="34" charset="0"/>
                </a:rPr>
                <a:t>Altes mèdiques oncològiques      = núm. altes*9     =</a:t>
              </a:r>
            </a:p>
            <a:p>
              <a:endParaRPr lang="ca-ES" sz="1400" dirty="0" smtClean="0">
                <a:latin typeface="Arial" pitchFamily="34" charset="0"/>
                <a:cs typeface="Arial" pitchFamily="34" charset="0"/>
              </a:endParaRPr>
            </a:p>
            <a:p>
              <a:endParaRPr lang="ca-ES" sz="1400" dirty="0">
                <a:latin typeface="Arial" pitchFamily="34" charset="0"/>
                <a:cs typeface="Arial" pitchFamily="34" charset="0"/>
              </a:endParaRPr>
            </a:p>
            <a:p>
              <a:r>
                <a:rPr lang="ca-ES" sz="1400" dirty="0" smtClean="0">
                  <a:latin typeface="Arial" pitchFamily="34" charset="0"/>
                  <a:cs typeface="Arial" pitchFamily="34" charset="0"/>
                </a:rPr>
                <a:t>Altes quirúrgiques urgents           = núm. altes*4      = </a:t>
              </a:r>
            </a:p>
            <a:p>
              <a:r>
                <a:rPr lang="ca-ES" sz="1400" dirty="0" smtClean="0">
                  <a:latin typeface="Arial" pitchFamily="34" charset="0"/>
                  <a:cs typeface="Arial" pitchFamily="34" charset="0"/>
                </a:rPr>
                <a:t>Resta altes quirúrgiques              = núm. altes*5      =</a:t>
              </a:r>
            </a:p>
            <a:p>
              <a:endParaRPr lang="ca-ES" sz="1400" dirty="0">
                <a:latin typeface="Arial" pitchFamily="34" charset="0"/>
                <a:cs typeface="Arial" pitchFamily="34" charset="0"/>
              </a:endParaRPr>
            </a:p>
            <a:p>
              <a:r>
                <a:rPr lang="ca-ES" sz="1400" dirty="0" smtClean="0">
                  <a:latin typeface="Arial" pitchFamily="34" charset="0"/>
                  <a:cs typeface="Arial" pitchFamily="34" charset="0"/>
                </a:rPr>
                <a:t>Altes psiquiàtriques                      = núm. altes*10   =</a:t>
              </a:r>
              <a:endParaRPr lang="ca-ES" sz="14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" name="Connector recte 7"/>
            <p:cNvCxnSpPr/>
            <p:nvPr/>
          </p:nvCxnSpPr>
          <p:spPr>
            <a:xfrm>
              <a:off x="7524328" y="3645024"/>
              <a:ext cx="122413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QuadreDeText 12"/>
            <p:cNvSpPr txBox="1"/>
            <p:nvPr/>
          </p:nvSpPr>
          <p:spPr>
            <a:xfrm>
              <a:off x="7020272" y="3789041"/>
              <a:ext cx="19442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a-ES" dirty="0" smtClean="0"/>
                <a:t>         </a:t>
              </a:r>
              <a:r>
                <a:rPr lang="ca-ES" sz="1400" dirty="0" smtClean="0">
                  <a:latin typeface="Arial" pitchFamily="34" charset="0"/>
                  <a:cs typeface="Arial" pitchFamily="34" charset="0"/>
                </a:rPr>
                <a:t>∑ CCEE</a:t>
              </a:r>
            </a:p>
            <a:p>
              <a:r>
                <a:rPr lang="ca-ES" sz="1400" dirty="0" smtClean="0">
                  <a:latin typeface="Arial" pitchFamily="34" charset="0"/>
                  <a:cs typeface="Arial" pitchFamily="34" charset="0"/>
                </a:rPr>
                <a:t>      </a:t>
              </a:r>
              <a:r>
                <a:rPr lang="ca-ES" sz="1400" dirty="0" err="1" smtClean="0">
                  <a:latin typeface="Arial" pitchFamily="34" charset="0"/>
                  <a:cs typeface="Arial" pitchFamily="34" charset="0"/>
                </a:rPr>
                <a:t>Pre</a:t>
              </a:r>
              <a:r>
                <a:rPr lang="ca-ES" sz="1400" dirty="0" smtClean="0">
                  <a:latin typeface="Arial" pitchFamily="34" charset="0"/>
                  <a:cs typeface="Arial" pitchFamily="34" charset="0"/>
                </a:rPr>
                <a:t> i post ingrés</a:t>
              </a:r>
              <a:endParaRPr lang="ca-ES" sz="14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Clau d'obertura 13"/>
          <p:cNvSpPr/>
          <p:nvPr/>
        </p:nvSpPr>
        <p:spPr>
          <a:xfrm>
            <a:off x="3563888" y="3140968"/>
            <a:ext cx="144016" cy="2304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2A94-C025-405D-902F-038F48EBBC0F}" type="slidenum">
              <a:rPr lang="ca-ES" smtClean="0"/>
              <a:pPr/>
              <a:t>17</a:t>
            </a:fld>
            <a:endParaRPr lang="ca-ES"/>
          </a:p>
        </p:txBody>
      </p:sp>
      <p:sp>
        <p:nvSpPr>
          <p:cNvPr id="16" name="Títol 1"/>
          <p:cNvSpPr txBox="1">
            <a:spLocks/>
          </p:cNvSpPr>
          <p:nvPr/>
        </p:nvSpPr>
        <p:spPr>
          <a:xfrm>
            <a:off x="395536" y="1412776"/>
            <a:ext cx="835292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a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Elements que formen part del pagament estructural de l’episodi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1400" b="1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a-ES" sz="2000" b="1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Consulta externa</a:t>
            </a:r>
            <a:endParaRPr kumimoji="0" lang="ca-ES" sz="2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a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8" name="Títol 1"/>
          <p:cNvSpPr txBox="1">
            <a:spLocks/>
          </p:cNvSpPr>
          <p:nvPr/>
        </p:nvSpPr>
        <p:spPr>
          <a:xfrm>
            <a:off x="467544" y="188640"/>
            <a:ext cx="8352928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a-ES" sz="2400" dirty="0"/>
              <a:t>Nou sistema de pagament en base territorial </a:t>
            </a:r>
            <a:br>
              <a:rPr lang="ca-ES" sz="2400" dirty="0"/>
            </a:br>
            <a:r>
              <a:rPr lang="ca-ES" sz="2400" dirty="0"/>
              <a:t>CatSalut 2012-2013</a:t>
            </a:r>
            <a:endParaRPr lang="ca-E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2A94-C025-405D-902F-038F48EBBC0F}" type="slidenum">
              <a:rPr lang="ca-ES" smtClean="0"/>
              <a:pPr/>
              <a:t>18</a:t>
            </a:fld>
            <a:endParaRPr lang="ca-ES"/>
          </a:p>
        </p:txBody>
      </p:sp>
      <p:sp>
        <p:nvSpPr>
          <p:cNvPr id="8" name="Títol 1"/>
          <p:cNvSpPr txBox="1">
            <a:spLocks/>
          </p:cNvSpPr>
          <p:nvPr/>
        </p:nvSpPr>
        <p:spPr>
          <a:xfrm>
            <a:off x="395536" y="1412776"/>
            <a:ext cx="835292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a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Elements que formen part del pagament estructural de l’episodi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1400" b="1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a-ES" sz="2000" b="1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Consulta externa</a:t>
            </a:r>
            <a:endParaRPr kumimoji="0" lang="ca-ES" sz="2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a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Títol 1"/>
          <p:cNvSpPr txBox="1">
            <a:spLocks/>
          </p:cNvSpPr>
          <p:nvPr/>
        </p:nvSpPr>
        <p:spPr>
          <a:xfrm>
            <a:off x="467544" y="188640"/>
            <a:ext cx="8352928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a-ES" sz="2400" dirty="0"/>
              <a:t>Nou sistema de pagament en base territorial </a:t>
            </a:r>
            <a:br>
              <a:rPr lang="ca-ES" sz="2400" dirty="0"/>
            </a:br>
            <a:r>
              <a:rPr lang="ca-ES" sz="2400" dirty="0"/>
              <a:t>CatSalut 2012-2013</a:t>
            </a:r>
            <a:endParaRPr lang="ca-ES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212976"/>
            <a:ext cx="3790030" cy="14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ítol 1"/>
          <p:cNvSpPr txBox="1">
            <a:spLocks/>
          </p:cNvSpPr>
          <p:nvPr/>
        </p:nvSpPr>
        <p:spPr>
          <a:xfrm>
            <a:off x="5796136" y="3429000"/>
            <a:ext cx="792088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a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a-E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a-E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37%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12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a-ES" sz="1200" dirty="0" smtClean="0">
                <a:latin typeface="Arial" pitchFamily="34" charset="0"/>
                <a:ea typeface="+mj-ea"/>
                <a:cs typeface="Arial" pitchFamily="34" charset="0"/>
              </a:rPr>
              <a:t>63%</a:t>
            </a:r>
            <a:endParaRPr kumimoji="0" lang="ca-ES" sz="1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a-E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2A94-C025-405D-902F-038F48EBBC0F}" type="slidenum">
              <a:rPr lang="ca-ES" smtClean="0"/>
              <a:pPr/>
              <a:t>19</a:t>
            </a:fld>
            <a:endParaRPr lang="ca-ES"/>
          </a:p>
        </p:txBody>
      </p:sp>
      <p:sp>
        <p:nvSpPr>
          <p:cNvPr id="10" name="Títol 1"/>
          <p:cNvSpPr txBox="1">
            <a:spLocks/>
          </p:cNvSpPr>
          <p:nvPr/>
        </p:nvSpPr>
        <p:spPr>
          <a:xfrm>
            <a:off x="467544" y="188640"/>
            <a:ext cx="8352928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a-ES" sz="2400" dirty="0"/>
              <a:t>Nou sistema de pagament en base territorial </a:t>
            </a:r>
            <a:br>
              <a:rPr lang="ca-ES" sz="2400" dirty="0"/>
            </a:br>
            <a:r>
              <a:rPr lang="ca-ES" sz="2400" dirty="0"/>
              <a:t>CatSalut 2012-2013</a:t>
            </a:r>
            <a:endParaRPr lang="ca-E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ítol 1"/>
          <p:cNvSpPr txBox="1">
            <a:spLocks/>
          </p:cNvSpPr>
          <p:nvPr/>
        </p:nvSpPr>
        <p:spPr>
          <a:xfrm>
            <a:off x="539552" y="1340768"/>
            <a:ext cx="835292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Activitats fora episodi</a:t>
            </a:r>
          </a:p>
        </p:txBody>
      </p:sp>
      <p:sp>
        <p:nvSpPr>
          <p:cNvPr id="9" name="QuadreDeText 8"/>
          <p:cNvSpPr txBox="1"/>
          <p:nvPr/>
        </p:nvSpPr>
        <p:spPr>
          <a:xfrm>
            <a:off x="611560" y="2081168"/>
            <a:ext cx="8136904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endParaRPr lang="ca-E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Urgències</a:t>
            </a:r>
          </a:p>
          <a:p>
            <a:pPr marL="514350" indent="-514350"/>
            <a:endParaRPr lang="ca-ES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Cirurgia menor ambulatòria</a:t>
            </a:r>
          </a:p>
          <a:p>
            <a:pPr marL="514350" indent="-514350"/>
            <a:endParaRPr lang="ca-ES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Hospital de dia (7% de la contractació 2011)</a:t>
            </a:r>
          </a:p>
          <a:p>
            <a:pPr marL="514350" indent="-514350"/>
            <a:endParaRPr lang="ca-ES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Resta MHDA no inclosa a l’episodi</a:t>
            </a:r>
          </a:p>
          <a:p>
            <a:pPr marL="514350" indent="-514350"/>
            <a:endParaRPr lang="ca-ES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Resta de programes</a:t>
            </a:r>
          </a:p>
          <a:p>
            <a:pPr marL="514350" indent="-514350"/>
            <a:endParaRPr lang="ca-ES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Resta de tècniques, tractaments i procediments no complexos</a:t>
            </a:r>
          </a:p>
          <a:p>
            <a:pPr marL="514350" indent="-514350"/>
            <a:endParaRPr lang="ca-E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ol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001000" cy="1143000"/>
          </a:xfrm>
        </p:spPr>
        <p:txBody>
          <a:bodyPr>
            <a:normAutofit/>
          </a:bodyPr>
          <a:lstStyle/>
          <a:p>
            <a:r>
              <a:rPr lang="ca-ES" sz="2400" dirty="0" smtClean="0"/>
              <a:t>Nou sistema de pagament en base territorial </a:t>
            </a:r>
            <a:br>
              <a:rPr lang="ca-ES" sz="2400" dirty="0" smtClean="0"/>
            </a:br>
            <a:r>
              <a:rPr lang="ca-ES" sz="2400" dirty="0" smtClean="0"/>
              <a:t>CatSalut  2012-2013 </a:t>
            </a:r>
            <a:r>
              <a:rPr lang="ca-ES" sz="2400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2CDF-536D-47C1-B1AC-8EDB258DC946}" type="slidenum">
              <a:rPr lang="ca-ES" smtClean="0"/>
              <a:pPr/>
              <a:t>2</a:t>
            </a:fld>
            <a:endParaRPr lang="ca-ES" dirty="0"/>
          </a:p>
        </p:txBody>
      </p:sp>
      <p:sp>
        <p:nvSpPr>
          <p:cNvPr id="6" name="QuadreDeText 5"/>
          <p:cNvSpPr txBox="1"/>
          <p:nvPr/>
        </p:nvSpPr>
        <p:spPr>
          <a:xfrm>
            <a:off x="899592" y="2204864"/>
            <a:ext cx="734481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a-ES" sz="2400" dirty="0" smtClean="0">
                <a:latin typeface="Arial" pitchFamily="34" charset="0"/>
                <a:cs typeface="Arial" pitchFamily="34" charset="0"/>
              </a:rPr>
              <a:t>Els eixos estratègics establerts en el Pla de Salut s’han de recollir en els sistemes de pagament a desenvolupar. </a:t>
            </a:r>
          </a:p>
          <a:p>
            <a:pPr algn="just"/>
            <a:endParaRPr lang="ca-E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a-ES" sz="2400" dirty="0" smtClean="0">
                <a:latin typeface="Arial" pitchFamily="34" charset="0"/>
                <a:cs typeface="Arial" pitchFamily="34" charset="0"/>
              </a:rPr>
              <a:t>Aquests eixos estratègics són:</a:t>
            </a:r>
          </a:p>
          <a:p>
            <a:pPr algn="just"/>
            <a:endParaRPr lang="ca-E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ca-ES" sz="2400" dirty="0" smtClean="0">
                <a:latin typeface="Arial" pitchFamily="34" charset="0"/>
                <a:cs typeface="Arial" pitchFamily="34" charset="0"/>
              </a:rPr>
              <a:t>Atenció integral a la cronicitat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a-ES" sz="2400" dirty="0" smtClean="0">
                <a:latin typeface="Arial" pitchFamily="34" charset="0"/>
                <a:cs typeface="Arial" pitchFamily="34" charset="0"/>
              </a:rPr>
              <a:t>Millora de la resolució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a-ES" sz="2400" dirty="0" smtClean="0">
                <a:latin typeface="Arial" pitchFamily="34" charset="0"/>
                <a:cs typeface="Arial" pitchFamily="34" charset="0"/>
              </a:rPr>
              <a:t>Adequació del terciarisme</a:t>
            </a:r>
          </a:p>
          <a:p>
            <a:pPr algn="just"/>
            <a:endParaRPr lang="ca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ca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ca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491880" y="1484784"/>
            <a:ext cx="1927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a-ES" sz="2400" b="1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Pla de Salut</a:t>
            </a:r>
            <a:endParaRPr lang="ca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27248" y="1556792"/>
            <a:ext cx="8077200" cy="1656184"/>
          </a:xfrm>
        </p:spPr>
        <p:txBody>
          <a:bodyPr>
            <a:noAutofit/>
          </a:bodyPr>
          <a:lstStyle/>
          <a:p>
            <a:pPr>
              <a:buNone/>
            </a:pPr>
            <a:endParaRPr lang="ca-ES" sz="2000" u="sng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a-ES" sz="1800" dirty="0" smtClean="0">
                <a:latin typeface="Arial" pitchFamily="34" charset="0"/>
                <a:cs typeface="Arial" pitchFamily="34" charset="0"/>
              </a:rPr>
              <a:t>La urgència és la suma de dos processos: triatge + atenció a la urgència.</a:t>
            </a:r>
          </a:p>
          <a:p>
            <a:pPr algn="just"/>
            <a:r>
              <a:rPr lang="ca-ES" sz="1800" dirty="0" smtClean="0">
                <a:latin typeface="Arial" pitchFamily="34" charset="0"/>
                <a:cs typeface="Arial" pitchFamily="34" charset="0"/>
              </a:rPr>
              <a:t>Conceptualment és </a:t>
            </a:r>
            <a:r>
              <a:rPr lang="ca-ES" sz="1800" dirty="0" err="1" smtClean="0">
                <a:latin typeface="Arial" pitchFamily="34" charset="0"/>
                <a:cs typeface="Arial" pitchFamily="34" charset="0"/>
              </a:rPr>
              <a:t>isoconsumidor</a:t>
            </a:r>
            <a:r>
              <a:rPr lang="ca-ES" sz="1800" dirty="0" smtClean="0">
                <a:latin typeface="Arial" pitchFamily="34" charset="0"/>
                <a:cs typeface="Arial" pitchFamily="34" charset="0"/>
              </a:rPr>
              <a:t> de recursos amb independència del nivell del centre. Per tant, es pretén establir un model d’urgències homogeni pel conjunt d’hospitals del territori.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95736" y="1136938"/>
            <a:ext cx="49685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a-ES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a-ES" sz="2400" b="1" dirty="0" smtClean="0">
                <a:latin typeface="Arial" pitchFamily="34" charset="0"/>
                <a:cs typeface="Arial" pitchFamily="34" charset="0"/>
              </a:rPr>
              <a:t>Activitat fora episodi: Urgències</a:t>
            </a:r>
            <a:endParaRPr lang="ca-ES" sz="24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2A94-C025-405D-902F-038F48EBBC0F}" type="slidenum">
              <a:rPr lang="ca-ES" smtClean="0"/>
              <a:pPr/>
              <a:t>20</a:t>
            </a:fld>
            <a:endParaRPr lang="ca-ES"/>
          </a:p>
        </p:txBody>
      </p:sp>
      <p:sp>
        <p:nvSpPr>
          <p:cNvPr id="7" name="Títol 1"/>
          <p:cNvSpPr txBox="1">
            <a:spLocks/>
          </p:cNvSpPr>
          <p:nvPr/>
        </p:nvSpPr>
        <p:spPr>
          <a:xfrm>
            <a:off x="467544" y="188640"/>
            <a:ext cx="8352928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a-ES" sz="2400" dirty="0"/>
              <a:t>Nou sistema de pagament en base territorial </a:t>
            </a:r>
            <a:br>
              <a:rPr lang="ca-ES" sz="2400" dirty="0"/>
            </a:br>
            <a:r>
              <a:rPr lang="ca-ES" sz="2400" dirty="0"/>
              <a:t>CatSalut 2012-2013</a:t>
            </a:r>
            <a:endParaRPr lang="ca-ES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8748" y="3332187"/>
            <a:ext cx="750570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ol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219256" cy="922114"/>
          </a:xfrm>
        </p:spPr>
        <p:txBody>
          <a:bodyPr>
            <a:noAutofit/>
          </a:bodyPr>
          <a:lstStyle/>
          <a:p>
            <a:r>
              <a:rPr lang="ca-ES" sz="2000" b="1" dirty="0" smtClean="0">
                <a:latin typeface="Arial" pitchFamily="34" charset="0"/>
                <a:cs typeface="Arial" pitchFamily="34" charset="0"/>
              </a:rPr>
              <a:t>Sistema de pagament atenció primària</a:t>
            </a:r>
            <a:endParaRPr lang="ca-E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idor de contingut 2"/>
          <p:cNvSpPr>
            <a:spLocks noGrp="1"/>
          </p:cNvSpPr>
          <p:nvPr>
            <p:ph idx="1"/>
          </p:nvPr>
        </p:nvSpPr>
        <p:spPr>
          <a:xfrm>
            <a:off x="611560" y="1844824"/>
            <a:ext cx="8077200" cy="4752528"/>
          </a:xfrm>
        </p:spPr>
        <p:txBody>
          <a:bodyPr>
            <a:normAutofit/>
          </a:bodyPr>
          <a:lstStyle/>
          <a:p>
            <a:pPr algn="just"/>
            <a:r>
              <a:rPr lang="ca-ES" sz="2000" dirty="0" smtClean="0">
                <a:latin typeface="Arial" pitchFamily="34" charset="0"/>
                <a:cs typeface="Arial" pitchFamily="34" charset="0"/>
              </a:rPr>
              <a:t>Pagament per resultats (5 %).</a:t>
            </a:r>
          </a:p>
          <a:p>
            <a:pPr algn="just">
              <a:buNone/>
            </a:pPr>
            <a:endParaRPr lang="ca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a-ES" sz="2000" dirty="0" smtClean="0">
                <a:latin typeface="Arial" pitchFamily="34" charset="0"/>
                <a:cs typeface="Arial" pitchFamily="34" charset="0"/>
              </a:rPr>
              <a:t>Model de contractació en base territorial. Basat en  l’assignació del territori mitjançant els </a:t>
            </a:r>
            <a:r>
              <a:rPr lang="ca-ES" sz="2000" dirty="0" err="1" smtClean="0">
                <a:latin typeface="Arial" pitchFamily="34" charset="0"/>
                <a:cs typeface="Arial" pitchFamily="34" charset="0"/>
              </a:rPr>
              <a:t>agrupadors</a:t>
            </a:r>
            <a:r>
              <a:rPr lang="ca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a-ES" sz="2000" dirty="0" err="1" smtClean="0">
                <a:latin typeface="Arial" pitchFamily="34" charset="0"/>
                <a:cs typeface="Arial" pitchFamily="34" charset="0"/>
              </a:rPr>
              <a:t>CRG</a:t>
            </a:r>
            <a:r>
              <a:rPr lang="ca-E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ca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a-ES" sz="2000" dirty="0" smtClean="0">
                <a:latin typeface="Arial" pitchFamily="34" charset="0"/>
                <a:cs typeface="Arial" pitchFamily="34" charset="0"/>
              </a:rPr>
              <a:t>Facilita instruments que potenciïn la capacitat de resolució de l’atenció primària i de l’abordatge del pacient crònic, complex.</a:t>
            </a:r>
          </a:p>
          <a:p>
            <a:pPr algn="just">
              <a:buNone/>
            </a:pPr>
            <a:endParaRPr lang="ca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a-ES" sz="2000" dirty="0" smtClean="0">
                <a:latin typeface="Arial" pitchFamily="34" charset="0"/>
                <a:cs typeface="Arial" pitchFamily="34" charset="0"/>
              </a:rPr>
              <a:t>Incorpora la compra d’activitat de consulta externa d’atenció especialitzada ambulatòria</a:t>
            </a:r>
          </a:p>
          <a:p>
            <a:pPr algn="just">
              <a:buNone/>
            </a:pPr>
            <a:endParaRPr lang="ca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a-ES" sz="2000" dirty="0" smtClean="0">
                <a:latin typeface="Arial" pitchFamily="34" charset="0"/>
                <a:cs typeface="Arial" pitchFamily="34" charset="0"/>
              </a:rPr>
              <a:t>Salut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2A94-C025-405D-902F-038F48EBBC0F}" type="slidenum">
              <a:rPr lang="ca-ES" smtClean="0"/>
              <a:pPr/>
              <a:t>21</a:t>
            </a:fld>
            <a:endParaRPr lang="ca-ES"/>
          </a:p>
        </p:txBody>
      </p:sp>
      <p:sp>
        <p:nvSpPr>
          <p:cNvPr id="7" name="Títol 1"/>
          <p:cNvSpPr txBox="1">
            <a:spLocks/>
          </p:cNvSpPr>
          <p:nvPr/>
        </p:nvSpPr>
        <p:spPr>
          <a:xfrm>
            <a:off x="323528" y="0"/>
            <a:ext cx="8352928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a-ES" sz="2400" dirty="0"/>
              <a:t>Nou sistema de pagament en base territorial </a:t>
            </a:r>
            <a:br>
              <a:rPr lang="ca-ES" sz="2400" dirty="0"/>
            </a:br>
            <a:r>
              <a:rPr lang="ca-ES" sz="2400" dirty="0"/>
              <a:t>CatSalut 2012-2013</a:t>
            </a:r>
            <a:endParaRPr lang="ca-E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00402" y="1045760"/>
            <a:ext cx="7832037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1400" b="1" u="sng" dirty="0" smtClean="0">
                <a:latin typeface="Arial" pitchFamily="34" charset="0"/>
                <a:cs typeface="Arial" pitchFamily="34" charset="0"/>
              </a:rPr>
              <a:t>Valoració Econòmica en €:</a:t>
            </a:r>
          </a:p>
          <a:p>
            <a:endParaRPr lang="ca-ES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a-ES" sz="1400" dirty="0" smtClean="0">
                <a:latin typeface="Arial" pitchFamily="34" charset="0"/>
                <a:cs typeface="Arial" pitchFamily="34" charset="0"/>
              </a:rPr>
              <a:t>· La població de </a:t>
            </a:r>
            <a:r>
              <a:rPr lang="ca-ES" sz="1400" dirty="0">
                <a:latin typeface="Arial" pitchFamily="34" charset="0"/>
                <a:cs typeface="Arial" pitchFamily="34" charset="0"/>
              </a:rPr>
              <a:t>C</a:t>
            </a:r>
            <a:r>
              <a:rPr lang="ca-ES" sz="1400" dirty="0" smtClean="0">
                <a:latin typeface="Arial" pitchFamily="34" charset="0"/>
                <a:cs typeface="Arial" pitchFamily="34" charset="0"/>
              </a:rPr>
              <a:t>atalunya es classifica en CRG a partir de la informació de:</a:t>
            </a:r>
          </a:p>
          <a:p>
            <a:pPr algn="just"/>
            <a:r>
              <a:rPr lang="ca-ES" sz="1400" dirty="0">
                <a:latin typeface="Arial" pitchFamily="34" charset="0"/>
                <a:cs typeface="Arial" pitchFamily="34" charset="0"/>
              </a:rPr>
              <a:t>	</a:t>
            </a:r>
            <a:r>
              <a:rPr lang="ca-ES" sz="1400" dirty="0" smtClean="0">
                <a:latin typeface="Arial" pitchFamily="34" charset="0"/>
                <a:cs typeface="Arial" pitchFamily="34" charset="0"/>
              </a:rPr>
              <a:t>primària, </a:t>
            </a:r>
          </a:p>
          <a:p>
            <a:pPr algn="just"/>
            <a:r>
              <a:rPr lang="ca-ES" sz="1400" dirty="0">
                <a:latin typeface="Arial" pitchFamily="34" charset="0"/>
                <a:cs typeface="Arial" pitchFamily="34" charset="0"/>
              </a:rPr>
              <a:t>	</a:t>
            </a:r>
            <a:r>
              <a:rPr lang="ca-ES" sz="1400" dirty="0" smtClean="0">
                <a:latin typeface="Arial" pitchFamily="34" charset="0"/>
                <a:cs typeface="Arial" pitchFamily="34" charset="0"/>
              </a:rPr>
              <a:t>hospitals, </a:t>
            </a:r>
          </a:p>
          <a:p>
            <a:pPr algn="just"/>
            <a:r>
              <a:rPr lang="ca-ES" sz="1400" dirty="0">
                <a:latin typeface="Arial" pitchFamily="34" charset="0"/>
                <a:cs typeface="Arial" pitchFamily="34" charset="0"/>
              </a:rPr>
              <a:t>	</a:t>
            </a:r>
            <a:r>
              <a:rPr lang="ca-ES" sz="1400" dirty="0" smtClean="0">
                <a:latin typeface="Arial" pitchFamily="34" charset="0"/>
                <a:cs typeface="Arial" pitchFamily="34" charset="0"/>
              </a:rPr>
              <a:t>sociosanitari, </a:t>
            </a:r>
          </a:p>
          <a:p>
            <a:pPr algn="just"/>
            <a:r>
              <a:rPr lang="ca-ES" sz="1400" dirty="0">
                <a:latin typeface="Arial" pitchFamily="34" charset="0"/>
                <a:cs typeface="Arial" pitchFamily="34" charset="0"/>
              </a:rPr>
              <a:t>	</a:t>
            </a:r>
            <a:r>
              <a:rPr lang="ca-ES" sz="1400" dirty="0" smtClean="0">
                <a:latin typeface="Arial" pitchFamily="34" charset="0"/>
                <a:cs typeface="Arial" pitchFamily="34" charset="0"/>
              </a:rPr>
              <a:t>salut mental, </a:t>
            </a:r>
          </a:p>
          <a:p>
            <a:pPr algn="just"/>
            <a:r>
              <a:rPr lang="ca-ES" sz="1400" dirty="0">
                <a:latin typeface="Arial" pitchFamily="34" charset="0"/>
                <a:cs typeface="Arial" pitchFamily="34" charset="0"/>
              </a:rPr>
              <a:t>	</a:t>
            </a:r>
            <a:r>
              <a:rPr lang="ca-ES" sz="1400" dirty="0" smtClean="0">
                <a:latin typeface="Arial" pitchFamily="34" charset="0"/>
                <a:cs typeface="Arial" pitchFamily="34" charset="0"/>
              </a:rPr>
              <a:t>receptes i </a:t>
            </a:r>
          </a:p>
          <a:p>
            <a:pPr algn="just"/>
            <a:r>
              <a:rPr lang="ca-ES" sz="1400" dirty="0">
                <a:latin typeface="Arial" pitchFamily="34" charset="0"/>
                <a:cs typeface="Arial" pitchFamily="34" charset="0"/>
              </a:rPr>
              <a:t>	</a:t>
            </a:r>
            <a:r>
              <a:rPr lang="ca-ES" sz="1400" dirty="0" smtClean="0">
                <a:latin typeface="Arial" pitchFamily="34" charset="0"/>
                <a:cs typeface="Arial" pitchFamily="34" charset="0"/>
              </a:rPr>
              <a:t>MHDA.</a:t>
            </a:r>
          </a:p>
          <a:p>
            <a:pPr algn="just"/>
            <a:endParaRPr lang="ca-ES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a-ES" sz="1400" dirty="0" smtClean="0">
                <a:latin typeface="Arial" pitchFamily="34" charset="0"/>
                <a:cs typeface="Arial" pitchFamily="34" charset="0"/>
              </a:rPr>
              <a:t>· </a:t>
            </a:r>
            <a:r>
              <a:rPr lang="ca-ES" sz="1400" dirty="0">
                <a:latin typeface="Arial" pitchFamily="34" charset="0"/>
                <a:cs typeface="Arial" pitchFamily="34" charset="0"/>
              </a:rPr>
              <a:t>Els CRG s’agreguen en 18 </a:t>
            </a:r>
            <a:r>
              <a:rPr lang="ca-ES" sz="1400" dirty="0" smtClean="0">
                <a:latin typeface="Arial" pitchFamily="34" charset="0"/>
                <a:cs typeface="Arial" pitchFamily="34" charset="0"/>
              </a:rPr>
              <a:t>Categories</a:t>
            </a:r>
            <a:r>
              <a:rPr lang="ca-ES" sz="1400" dirty="0">
                <a:latin typeface="Arial" pitchFamily="34" charset="0"/>
                <a:cs typeface="Arial" pitchFamily="34" charset="0"/>
              </a:rPr>
              <a:t>, a partir dels 9 </a:t>
            </a:r>
            <a:r>
              <a:rPr lang="ca-ES" sz="1400" dirty="0" smtClean="0">
                <a:latin typeface="Arial" pitchFamily="34" charset="0"/>
                <a:cs typeface="Arial" pitchFamily="34" charset="0"/>
              </a:rPr>
              <a:t>Estats </a:t>
            </a:r>
            <a:r>
              <a:rPr lang="ca-ES" sz="1400" dirty="0">
                <a:latin typeface="Arial" pitchFamily="34" charset="0"/>
                <a:cs typeface="Arial" pitchFamily="34" charset="0"/>
              </a:rPr>
              <a:t>de </a:t>
            </a:r>
            <a:r>
              <a:rPr lang="ca-ES" sz="1400" dirty="0" smtClean="0">
                <a:latin typeface="Arial" pitchFamily="34" charset="0"/>
                <a:cs typeface="Arial" pitchFamily="34" charset="0"/>
              </a:rPr>
              <a:t>Base  </a:t>
            </a:r>
            <a:r>
              <a:rPr lang="ca-ES" sz="1400" dirty="0">
                <a:latin typeface="Arial" pitchFamily="34" charset="0"/>
                <a:cs typeface="Arial" pitchFamily="34" charset="0"/>
              </a:rPr>
              <a:t>dels CRG (del 1 al 9) subdividits en 2 en funció del nivell de Severitat (grups 3 a 9</a:t>
            </a:r>
            <a:r>
              <a:rPr lang="ca-ES" sz="1400" dirty="0" smtClean="0">
                <a:latin typeface="Arial" pitchFamily="34" charset="0"/>
                <a:cs typeface="Arial" pitchFamily="34" charset="0"/>
              </a:rPr>
              <a:t>)/Diagnòstics(grups </a:t>
            </a:r>
            <a:r>
              <a:rPr lang="ca-ES" sz="1400" dirty="0">
                <a:latin typeface="Arial" pitchFamily="34" charset="0"/>
                <a:cs typeface="Arial" pitchFamily="34" charset="0"/>
              </a:rPr>
              <a:t>1 i 2).</a:t>
            </a:r>
          </a:p>
          <a:p>
            <a:pPr algn="just"/>
            <a:endParaRPr lang="ca-ES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a-ES" sz="1400" dirty="0" smtClean="0">
                <a:latin typeface="Arial" pitchFamily="34" charset="0"/>
                <a:cs typeface="Arial" pitchFamily="34" charset="0"/>
              </a:rPr>
              <a:t>· Per a cada Categoria es valora el seu cost per al sistema  (només en atenció primària) en funció de:</a:t>
            </a:r>
          </a:p>
          <a:p>
            <a:pPr algn="just"/>
            <a:r>
              <a:rPr lang="ca-ES" sz="1400" dirty="0">
                <a:latin typeface="Arial" pitchFamily="34" charset="0"/>
                <a:cs typeface="Arial" pitchFamily="34" charset="0"/>
              </a:rPr>
              <a:t>	d</a:t>
            </a:r>
            <a:r>
              <a:rPr lang="ca-ES" sz="1400" dirty="0" smtClean="0">
                <a:latin typeface="Arial" pitchFamily="34" charset="0"/>
                <a:cs typeface="Arial" pitchFamily="34" charset="0"/>
              </a:rPr>
              <a:t>istribució de l’import  líquid de les receptes per CRG </a:t>
            </a:r>
          </a:p>
          <a:p>
            <a:pPr algn="just"/>
            <a:r>
              <a:rPr lang="ca-ES" sz="1400" dirty="0">
                <a:latin typeface="Arial" pitchFamily="34" charset="0"/>
                <a:cs typeface="Arial" pitchFamily="34" charset="0"/>
              </a:rPr>
              <a:t>	</a:t>
            </a:r>
            <a:r>
              <a:rPr lang="ca-ES" sz="1400" dirty="0" smtClean="0">
                <a:latin typeface="Arial" pitchFamily="34" charset="0"/>
                <a:cs typeface="Arial" pitchFamily="34" charset="0"/>
              </a:rPr>
              <a:t>imputació del pressupost de primària a CRG via el nombre de visites de cada grup</a:t>
            </a:r>
          </a:p>
          <a:p>
            <a:pPr algn="just"/>
            <a:endParaRPr lang="ca-ES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a-ES" sz="1400" dirty="0" smtClean="0">
                <a:latin typeface="Arial" pitchFamily="34" charset="0"/>
                <a:cs typeface="Arial" pitchFamily="34" charset="0"/>
              </a:rPr>
              <a:t>· Per a cada EAP es calcula quina és l’assignació actual (descomptant docència) i quina és la que es deriva d’aplicar a la distribució de la població per Categories el cost per Categoria :</a:t>
            </a:r>
          </a:p>
          <a:p>
            <a:pPr algn="just"/>
            <a:r>
              <a:rPr lang="ca-ES" sz="1400" dirty="0" smtClean="0">
                <a:latin typeface="Arial" pitchFamily="34" charset="0"/>
                <a:cs typeface="Arial" pitchFamily="34" charset="0"/>
              </a:rPr>
              <a:t>	- els </a:t>
            </a:r>
            <a:r>
              <a:rPr lang="ca-ES" sz="1400" dirty="0">
                <a:latin typeface="Arial" pitchFamily="34" charset="0"/>
                <a:cs typeface="Arial" pitchFamily="34" charset="0"/>
              </a:rPr>
              <a:t>EAP amb informació incompleta s’aproximen als EAP més semblants en </a:t>
            </a:r>
            <a:r>
              <a:rPr lang="ca-ES" sz="1400" dirty="0" smtClean="0">
                <a:latin typeface="Arial" pitchFamily="34" charset="0"/>
                <a:cs typeface="Arial" pitchFamily="34" charset="0"/>
              </a:rPr>
              <a:t>	termes </a:t>
            </a:r>
            <a:r>
              <a:rPr lang="ca-ES" sz="1400" dirty="0">
                <a:latin typeface="Arial" pitchFamily="34" charset="0"/>
                <a:cs typeface="Arial" pitchFamily="34" charset="0"/>
              </a:rPr>
              <a:t>d’envelliment i de morbiditat comparable (receptes + hospitalització</a:t>
            </a:r>
            <a:r>
              <a:rPr lang="ca-ES" sz="14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r>
              <a:rPr lang="ca-ES" sz="1400" dirty="0">
                <a:latin typeface="Arial" pitchFamily="34" charset="0"/>
                <a:cs typeface="Arial" pitchFamily="34" charset="0"/>
              </a:rPr>
              <a:t>	</a:t>
            </a:r>
            <a:r>
              <a:rPr lang="ca-ES" sz="1400" dirty="0" smtClean="0">
                <a:latin typeface="Arial" pitchFamily="34" charset="0"/>
                <a:cs typeface="Arial" pitchFamily="34" charset="0"/>
              </a:rPr>
              <a:t>- els EAP associats s’analitzen de forma conjunta.</a:t>
            </a:r>
            <a:endParaRPr lang="ca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2A94-C025-405D-902F-038F48EBBC0F}" type="slidenum">
              <a:rPr lang="ca-ES" smtClean="0"/>
              <a:pPr/>
              <a:t>22</a:t>
            </a:fld>
            <a:endParaRPr lang="ca-ES"/>
          </a:p>
        </p:txBody>
      </p:sp>
      <p:sp>
        <p:nvSpPr>
          <p:cNvPr id="6" name="Títol 1"/>
          <p:cNvSpPr txBox="1">
            <a:spLocks/>
          </p:cNvSpPr>
          <p:nvPr/>
        </p:nvSpPr>
        <p:spPr>
          <a:xfrm>
            <a:off x="323528" y="548680"/>
            <a:ext cx="8219256" cy="92211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Sistema de pagament atenció primària</a:t>
            </a:r>
            <a:endParaRPr kumimoji="0" lang="ca-ES" sz="20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11560" y="0"/>
            <a:ext cx="8316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a-ES" sz="2400" dirty="0"/>
              <a:t>Nou sistema de pagament en base </a:t>
            </a:r>
            <a:r>
              <a:rPr lang="ca-ES" sz="2400" dirty="0" smtClean="0"/>
              <a:t>territorial CatSalut </a:t>
            </a:r>
            <a:r>
              <a:rPr lang="ca-ES" sz="2400" dirty="0"/>
              <a:t>2012-2013</a:t>
            </a:r>
            <a:endParaRPr lang="ca-ES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890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a-ES" sz="1800" dirty="0" smtClean="0">
                <a:latin typeface="Arial" pitchFamily="34" charset="0"/>
                <a:cs typeface="Arial" pitchFamily="34" charset="0"/>
              </a:rPr>
              <a:t>Pagament per resultats (5 %)</a:t>
            </a:r>
          </a:p>
          <a:p>
            <a:pPr algn="just">
              <a:buNone/>
            </a:pPr>
            <a:endParaRPr lang="ca-E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a-ES" sz="1800" dirty="0" smtClean="0">
                <a:latin typeface="Arial" pitchFamily="34" charset="0"/>
                <a:cs typeface="Arial" pitchFamily="34" charset="0"/>
              </a:rPr>
              <a:t>Es mantenen els paràmetres de contractació actuals, a excepció de la mitja estada (convalescència, cures pal·liatives i mitja estada polivalent).</a:t>
            </a:r>
          </a:p>
          <a:p>
            <a:pPr algn="just">
              <a:buNone/>
            </a:pPr>
            <a:endParaRPr lang="ca-E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a-ES" sz="1800" dirty="0" smtClean="0">
                <a:latin typeface="Arial" pitchFamily="34" charset="0"/>
                <a:cs typeface="Arial" pitchFamily="34" charset="0"/>
              </a:rPr>
              <a:t>La mitja estada es distribuirà entre:</a:t>
            </a:r>
          </a:p>
          <a:p>
            <a:pPr lvl="1" algn="just"/>
            <a:r>
              <a:rPr lang="ca-ES" sz="1800" dirty="0" smtClean="0">
                <a:latin typeface="Arial" pitchFamily="34" charset="0"/>
                <a:cs typeface="Arial" pitchFamily="34" charset="0"/>
              </a:rPr>
              <a:t>Cures pal·liatives (pagament per alta: 1.874 €)</a:t>
            </a:r>
          </a:p>
          <a:p>
            <a:pPr lvl="1" algn="just"/>
            <a:r>
              <a:rPr lang="ca-ES" sz="1800" dirty="0" smtClean="0">
                <a:latin typeface="Arial" pitchFamily="34" charset="0"/>
                <a:cs typeface="Arial" pitchFamily="34" charset="0"/>
              </a:rPr>
              <a:t>Atenció subaguts (pagament per alta: 1.650 €)</a:t>
            </a:r>
          </a:p>
          <a:p>
            <a:pPr lvl="1" algn="just"/>
            <a:r>
              <a:rPr lang="ca-ES" sz="1800" dirty="0" smtClean="0">
                <a:latin typeface="Arial" pitchFamily="34" charset="0"/>
                <a:cs typeface="Arial" pitchFamily="34" charset="0"/>
              </a:rPr>
              <a:t>Atenció </a:t>
            </a:r>
            <a:r>
              <a:rPr lang="ca-ES" sz="1800" dirty="0" err="1" smtClean="0">
                <a:latin typeface="Arial" pitchFamily="34" charset="0"/>
                <a:cs typeface="Arial" pitchFamily="34" charset="0"/>
              </a:rPr>
              <a:t>postaguts</a:t>
            </a:r>
            <a:r>
              <a:rPr lang="ca-ES" sz="1800" dirty="0" smtClean="0">
                <a:latin typeface="Arial" pitchFamily="34" charset="0"/>
                <a:cs typeface="Arial" pitchFamily="34" charset="0"/>
              </a:rPr>
              <a:t> (pagament per estada)</a:t>
            </a:r>
            <a:endParaRPr lang="ca-E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ítol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432048"/>
          </a:xfrm>
        </p:spPr>
        <p:txBody>
          <a:bodyPr>
            <a:noAutofit/>
          </a:bodyPr>
          <a:lstStyle/>
          <a:p>
            <a:r>
              <a:rPr lang="ca-ES" sz="2000" dirty="0" smtClean="0">
                <a:latin typeface="Arial" pitchFamily="34" charset="0"/>
                <a:cs typeface="Arial" pitchFamily="34" charset="0"/>
              </a:rPr>
              <a:t>Sistema de pagament atenció </a:t>
            </a:r>
            <a:r>
              <a:rPr lang="ca-ES" sz="2000" dirty="0" err="1" smtClean="0">
                <a:latin typeface="Arial" pitchFamily="34" charset="0"/>
                <a:cs typeface="Arial" pitchFamily="34" charset="0"/>
              </a:rPr>
              <a:t>sociosanitària</a:t>
            </a:r>
            <a:endParaRPr lang="ca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2A94-C025-405D-902F-038F48EBBC0F}" type="slidenum">
              <a:rPr lang="ca-ES" smtClean="0"/>
              <a:pPr/>
              <a:t>23</a:t>
            </a:fld>
            <a:endParaRPr lang="ca-ES"/>
          </a:p>
        </p:txBody>
      </p:sp>
      <p:sp>
        <p:nvSpPr>
          <p:cNvPr id="6" name="5 Rectángulo"/>
          <p:cNvSpPr/>
          <p:nvPr/>
        </p:nvSpPr>
        <p:spPr>
          <a:xfrm>
            <a:off x="611560" y="260648"/>
            <a:ext cx="8316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a-ES" sz="2400" dirty="0"/>
              <a:t>Nou sistema de pagament en base </a:t>
            </a:r>
            <a:r>
              <a:rPr lang="ca-ES" sz="2400" dirty="0" smtClean="0"/>
              <a:t>territorial CatSalut </a:t>
            </a:r>
            <a:r>
              <a:rPr lang="ca-ES" sz="2400" dirty="0"/>
              <a:t>2012-2013</a:t>
            </a:r>
            <a:endParaRPr lang="ca-E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20080"/>
          </a:xfrm>
        </p:spPr>
        <p:txBody>
          <a:bodyPr>
            <a:normAutofit/>
          </a:bodyPr>
          <a:lstStyle/>
          <a:p>
            <a:r>
              <a:rPr lang="ca-ES" sz="2000" dirty="0" smtClean="0">
                <a:latin typeface="Arial" pitchFamily="34" charset="0"/>
                <a:cs typeface="Arial" pitchFamily="34" charset="0"/>
              </a:rPr>
              <a:t>NOVETATS</a:t>
            </a:r>
            <a:endParaRPr lang="ca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a-ES" sz="1800" dirty="0" smtClean="0">
                <a:latin typeface="Arial" pitchFamily="34" charset="0"/>
                <a:cs typeface="Arial" pitchFamily="34" charset="0"/>
              </a:rPr>
              <a:t>Normatiu</a:t>
            </a:r>
          </a:p>
          <a:p>
            <a:pPr lvl="1"/>
            <a:r>
              <a:rPr lang="ca-ES" sz="1800" dirty="0" smtClean="0">
                <a:latin typeface="Arial" pitchFamily="34" charset="0"/>
                <a:cs typeface="Arial" pitchFamily="34" charset="0"/>
              </a:rPr>
              <a:t>Projecte de decret nou sistema de pagament (novembre 2012)</a:t>
            </a:r>
          </a:p>
          <a:p>
            <a:endParaRPr lang="ca-E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ca-ES" sz="1800" dirty="0" smtClean="0">
                <a:latin typeface="Arial" pitchFamily="34" charset="0"/>
                <a:cs typeface="Arial" pitchFamily="34" charset="0"/>
              </a:rPr>
              <a:t>Urgències</a:t>
            </a:r>
          </a:p>
          <a:p>
            <a:pPr lvl="1"/>
            <a:r>
              <a:rPr lang="ca-ES" sz="1800" dirty="0" smtClean="0">
                <a:latin typeface="Arial" pitchFamily="34" charset="0"/>
                <a:cs typeface="Arial" pitchFamily="34" charset="0"/>
              </a:rPr>
              <a:t>Any 2014 les urgències es pagaran per DRG</a:t>
            </a:r>
          </a:p>
          <a:p>
            <a:pPr lvl="1"/>
            <a:r>
              <a:rPr lang="ca-ES" sz="1800" dirty="0" smtClean="0">
                <a:latin typeface="Arial" pitchFamily="34" charset="0"/>
                <a:cs typeface="Arial" pitchFamily="34" charset="0"/>
              </a:rPr>
              <a:t>Primer semestre 2013: rebre informació de les entitats</a:t>
            </a:r>
          </a:p>
          <a:p>
            <a:pPr lvl="1"/>
            <a:r>
              <a:rPr lang="ca-ES" sz="1800" dirty="0" smtClean="0">
                <a:latin typeface="Arial" pitchFamily="34" charset="0"/>
                <a:cs typeface="Arial" pitchFamily="34" charset="0"/>
              </a:rPr>
              <a:t>Segon semestre 2013: avaluació de la informació</a:t>
            </a:r>
          </a:p>
          <a:p>
            <a:endParaRPr lang="ca-E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ca-ES" sz="1800" dirty="0" smtClean="0">
                <a:latin typeface="Arial" pitchFamily="34" charset="0"/>
                <a:cs typeface="Arial" pitchFamily="34" charset="0"/>
              </a:rPr>
              <a:t>Salut mental</a:t>
            </a:r>
          </a:p>
          <a:p>
            <a:pPr lvl="1"/>
            <a:r>
              <a:rPr lang="ca-ES" sz="1800" dirty="0" smtClean="0">
                <a:latin typeface="Arial" pitchFamily="34" charset="0"/>
                <a:cs typeface="Arial" pitchFamily="34" charset="0"/>
              </a:rPr>
              <a:t>Grup específic de salut mental que està elaborant un document d’horitzó de la contractació de la salut mental</a:t>
            </a:r>
          </a:p>
          <a:p>
            <a:pPr>
              <a:buNone/>
            </a:pPr>
            <a:endParaRPr lang="ca-E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ca-ES" sz="1800" dirty="0" err="1" smtClean="0">
                <a:latin typeface="Arial" pitchFamily="34" charset="0"/>
                <a:cs typeface="Arial" pitchFamily="34" charset="0"/>
              </a:rPr>
              <a:t>Sociosanitari</a:t>
            </a:r>
            <a:endParaRPr lang="ca-ES" sz="1800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ca-ES" sz="1800" dirty="0" err="1" smtClean="0">
                <a:latin typeface="Arial" pitchFamily="34" charset="0"/>
                <a:cs typeface="Arial" pitchFamily="34" charset="0"/>
              </a:rPr>
              <a:t>Postagut</a:t>
            </a:r>
            <a:r>
              <a:rPr lang="ca-ES" sz="1800" dirty="0" smtClean="0">
                <a:latin typeface="Arial" pitchFamily="34" charset="0"/>
                <a:cs typeface="Arial" pitchFamily="34" charset="0"/>
              </a:rPr>
              <a:t>: es mantindrà la contractació per estada, amb el compromís que durant l’any 2013 es treballarà amb la finalitat de pagar per tipologies de pacients.</a:t>
            </a:r>
          </a:p>
          <a:p>
            <a:pPr lvl="1">
              <a:buNone/>
            </a:pPr>
            <a:endParaRPr lang="ca-E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ca-E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2A94-C025-405D-902F-038F48EBBC0F}" type="slidenum">
              <a:rPr lang="ca-ES" smtClean="0"/>
              <a:pPr/>
              <a:t>24</a:t>
            </a:fld>
            <a:endParaRPr lang="ca-ES"/>
          </a:p>
        </p:txBody>
      </p:sp>
      <p:sp>
        <p:nvSpPr>
          <p:cNvPr id="5" name="4 Rectángulo"/>
          <p:cNvSpPr/>
          <p:nvPr/>
        </p:nvSpPr>
        <p:spPr>
          <a:xfrm>
            <a:off x="611560" y="260648"/>
            <a:ext cx="8316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a-ES" sz="2400" dirty="0"/>
              <a:t>Nou sistema de pagament en base </a:t>
            </a:r>
            <a:r>
              <a:rPr lang="ca-ES" sz="2400" dirty="0" smtClean="0"/>
              <a:t>territorial CatSalut </a:t>
            </a:r>
            <a:r>
              <a:rPr lang="ca-ES" sz="2400" dirty="0"/>
              <a:t>2012-2013</a:t>
            </a:r>
            <a:endParaRPr lang="ca-E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2A94-C025-405D-902F-038F48EBBC0F}" type="slidenum">
              <a:rPr lang="ca-ES" smtClean="0"/>
              <a:pPr/>
              <a:t>25</a:t>
            </a:fld>
            <a:endParaRPr lang="ca-ES"/>
          </a:p>
        </p:txBody>
      </p:sp>
      <p:sp>
        <p:nvSpPr>
          <p:cNvPr id="7" name="QuadreDeText 6"/>
          <p:cNvSpPr txBox="1"/>
          <p:nvPr/>
        </p:nvSpPr>
        <p:spPr>
          <a:xfrm>
            <a:off x="971600" y="2132856"/>
            <a:ext cx="75608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Presentació Comit</a:t>
            </a:r>
            <a:r>
              <a:rPr lang="ca-ES" dirty="0">
                <a:latin typeface="Arial" pitchFamily="34" charset="0"/>
                <a:cs typeface="Arial" pitchFamily="34" charset="0"/>
              </a:rPr>
              <a:t>è</a:t>
            </a:r>
            <a:r>
              <a:rPr lang="ca-ES" dirty="0" smtClean="0">
                <a:latin typeface="Arial" pitchFamily="34" charset="0"/>
                <a:cs typeface="Arial" pitchFamily="34" charset="0"/>
              </a:rPr>
              <a:t> Estratègic Departament de Salut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Presentació Comitè Executiu </a:t>
            </a:r>
            <a:r>
              <a:rPr lang="ca-ES" dirty="0" err="1" smtClean="0">
                <a:latin typeface="Arial" pitchFamily="34" charset="0"/>
                <a:cs typeface="Arial" pitchFamily="34" charset="0"/>
              </a:rPr>
              <a:t>CatSalut</a:t>
            </a:r>
            <a:endParaRPr lang="ca-ES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Presentació Comissió de Sistemes de Pagament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Aportacions Comissió Sistemes de pagament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Elaboració de simulacions del model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Presentació simulacions a la Comissió Sistemes de Pagament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Tancament del model definitiu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Definició de l’articulat jurídic/ mecànica de facturació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Presentació del model Consell Direcció </a:t>
            </a:r>
            <a:r>
              <a:rPr lang="ca-ES" dirty="0" err="1" smtClean="0">
                <a:latin typeface="Arial" pitchFamily="34" charset="0"/>
                <a:cs typeface="Arial" pitchFamily="34" charset="0"/>
              </a:rPr>
              <a:t>CatSalut</a:t>
            </a:r>
            <a:endParaRPr lang="ca-ES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ca-ES" dirty="0" smtClean="0">
                <a:latin typeface="Arial" pitchFamily="34" charset="0"/>
                <a:cs typeface="Arial" pitchFamily="34" charset="0"/>
              </a:rPr>
              <a:t>Presentació del model de contractació i facturació a la Comissió Sistemes de Pagament</a:t>
            </a:r>
            <a:endParaRPr lang="ca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QuadreDeText 7"/>
          <p:cNvSpPr txBox="1"/>
          <p:nvPr/>
        </p:nvSpPr>
        <p:spPr>
          <a:xfrm>
            <a:off x="179512" y="1268760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dirty="0" smtClean="0">
                <a:latin typeface="Arial" pitchFamily="34" charset="0"/>
                <a:cs typeface="Arial" pitchFamily="34" charset="0"/>
              </a:rPr>
              <a:t>Cronograma. Elaboració, discussió i execució del nou model de pagament</a:t>
            </a:r>
            <a:endParaRPr lang="ca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11560" y="260648"/>
            <a:ext cx="8316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a-ES" sz="2400" dirty="0"/>
              <a:t>Nou sistema de pagament en base </a:t>
            </a:r>
            <a:r>
              <a:rPr lang="ca-ES" sz="2400" dirty="0" smtClean="0"/>
              <a:t>territorial CatSalut </a:t>
            </a:r>
            <a:r>
              <a:rPr lang="ca-ES" sz="2400" dirty="0"/>
              <a:t>2012-2013</a:t>
            </a:r>
            <a:endParaRPr lang="ca-E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ol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001000" cy="936104"/>
          </a:xfrm>
        </p:spPr>
        <p:txBody>
          <a:bodyPr>
            <a:normAutofit fontScale="90000"/>
          </a:bodyPr>
          <a:lstStyle/>
          <a:p>
            <a:r>
              <a:rPr lang="ca-ES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a-ES" sz="2400" b="1" dirty="0" smtClean="0">
                <a:latin typeface="Arial" pitchFamily="34" charset="0"/>
                <a:cs typeface="Arial" pitchFamily="34" charset="0"/>
              </a:rPr>
            </a:br>
            <a:r>
              <a:rPr lang="ca-ES" sz="2700" dirty="0" smtClean="0"/>
              <a:t>Nou sistema de pagament en base territorial </a:t>
            </a:r>
            <a:br>
              <a:rPr lang="ca-ES" sz="2700" dirty="0" smtClean="0"/>
            </a:br>
            <a:r>
              <a:rPr lang="ca-ES" sz="2700" dirty="0" smtClean="0"/>
              <a:t>CatSalut  2012-2013</a:t>
            </a:r>
            <a:r>
              <a:rPr lang="ca-ES" sz="2400" b="1" dirty="0">
                <a:latin typeface="Arial" pitchFamily="34" charset="0"/>
                <a:cs typeface="Arial" pitchFamily="34" charset="0"/>
              </a:rPr>
              <a:t/>
            </a:r>
            <a:br>
              <a:rPr lang="ca-ES" sz="2400" b="1" dirty="0">
                <a:latin typeface="Arial" pitchFamily="34" charset="0"/>
                <a:cs typeface="Arial" pitchFamily="34" charset="0"/>
              </a:rPr>
            </a:br>
            <a:endParaRPr lang="ca-E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611560" y="1628800"/>
            <a:ext cx="8077200" cy="4752528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  <a:defRPr/>
            </a:pPr>
            <a:endParaRPr lang="ca-ES" sz="17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+mj-lt"/>
              <a:buAutoNum type="arabicPeriod"/>
              <a:defRPr/>
            </a:pPr>
            <a:r>
              <a:rPr lang="ca-ES" sz="1700" dirty="0" smtClean="0">
                <a:latin typeface="Arial" pitchFamily="34" charset="0"/>
                <a:cs typeface="Arial" pitchFamily="34" charset="0"/>
              </a:rPr>
              <a:t>Per garantir un model d’assignació territorial de recursos equitatiu i amb criteris de redistribució  en funció de variables socials, demogràfiques, econòmiques i de morbiditat de la població.</a:t>
            </a:r>
          </a:p>
          <a:p>
            <a:pPr algn="just">
              <a:buFont typeface="+mj-lt"/>
              <a:buAutoNum type="arabicPeriod"/>
              <a:defRPr/>
            </a:pPr>
            <a:r>
              <a:rPr lang="ca-ES" sz="1700" dirty="0" smtClean="0">
                <a:latin typeface="Arial" pitchFamily="34" charset="0"/>
                <a:cs typeface="Arial" pitchFamily="34" charset="0"/>
              </a:rPr>
              <a:t>Per reforçar el paper dels territoris  (RS) com a responsables de garantir l’atenció sanitària als ciutadans, i com a garants de l’assignació de recursos als proveïdors.</a:t>
            </a:r>
          </a:p>
          <a:p>
            <a:pPr algn="just">
              <a:buFont typeface="+mj-lt"/>
              <a:buAutoNum type="arabicPeriod"/>
              <a:defRPr/>
            </a:pPr>
            <a:r>
              <a:rPr lang="ca-ES" sz="1700" dirty="0" smtClean="0">
                <a:latin typeface="Arial" pitchFamily="34" charset="0"/>
                <a:cs typeface="Arial" pitchFamily="34" charset="0"/>
              </a:rPr>
              <a:t>Per evidenciar el paper clau de l’atenció primària com a responsable del procés d’atenció al ciutadà (assegurat), i promoure la utilització del recurs més adequat per poder garantir una atenció de qualitat i eficient.</a:t>
            </a:r>
          </a:p>
          <a:p>
            <a:pPr algn="just">
              <a:buFont typeface="+mj-lt"/>
              <a:buAutoNum type="arabicPeriod"/>
              <a:defRPr/>
            </a:pPr>
            <a:r>
              <a:rPr lang="ca-ES" sz="1700" dirty="0" smtClean="0">
                <a:latin typeface="Arial" pitchFamily="34" charset="0"/>
                <a:cs typeface="Arial" pitchFamily="34" charset="0"/>
              </a:rPr>
              <a:t>Per garantir determinats serveis, prestacions o dispositius assistencials d’acord a les directius del Pla de Salut i els Plans Directors:</a:t>
            </a:r>
            <a:endParaRPr lang="ca-ES" sz="1700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arenR"/>
              <a:defRPr/>
            </a:pPr>
            <a:r>
              <a:rPr lang="ca-ES" sz="1700" dirty="0" smtClean="0">
                <a:latin typeface="Arial" pitchFamily="34" charset="0"/>
                <a:cs typeface="Arial" pitchFamily="34" charset="0"/>
              </a:rPr>
              <a:t>Atenció a la Cronicitat</a:t>
            </a:r>
            <a:r>
              <a:rPr lang="ca-ES" sz="1700" dirty="0">
                <a:latin typeface="Arial" pitchFamily="34" charset="0"/>
                <a:cs typeface="Arial" pitchFamily="34" charset="0"/>
              </a:rPr>
              <a:t>, objectivant un model de contractació que identifiqui </a:t>
            </a:r>
            <a:r>
              <a:rPr lang="ca-ES" sz="1700" dirty="0" smtClean="0">
                <a:latin typeface="Arial" pitchFamily="34" charset="0"/>
                <a:cs typeface="Arial" pitchFamily="34" charset="0"/>
              </a:rPr>
              <a:t>una </a:t>
            </a:r>
            <a:r>
              <a:rPr lang="ca-ES" sz="1700" dirty="0">
                <a:latin typeface="Arial" pitchFamily="34" charset="0"/>
                <a:cs typeface="Arial" pitchFamily="34" charset="0"/>
              </a:rPr>
              <a:t>població amb unes característiques específiques (de necessitats i </a:t>
            </a:r>
            <a:r>
              <a:rPr lang="ca-ES" sz="1700" dirty="0" smtClean="0">
                <a:latin typeface="Arial" pitchFamily="34" charset="0"/>
                <a:cs typeface="Arial" pitchFamily="34" charset="0"/>
              </a:rPr>
              <a:t>demanda recursos).</a:t>
            </a:r>
            <a:endParaRPr lang="ca-ES" sz="1700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+mj-lt"/>
              <a:buAutoNum type="alphaLcParenR"/>
              <a:defRPr/>
            </a:pPr>
            <a:r>
              <a:rPr lang="ca-ES" sz="1700" dirty="0" smtClean="0">
                <a:latin typeface="Arial" pitchFamily="34" charset="0"/>
                <a:cs typeface="Arial" pitchFamily="34" charset="0"/>
              </a:rPr>
              <a:t>Atenció més resolutiva : </a:t>
            </a:r>
            <a:r>
              <a:rPr lang="ca-ES" sz="1700" dirty="0">
                <a:latin typeface="Arial" pitchFamily="34" charset="0"/>
                <a:cs typeface="Arial" pitchFamily="34" charset="0"/>
              </a:rPr>
              <a:t>Hospital/AP, Hospital/SS, Primària/SS. Ha de promoure l’adequació.</a:t>
            </a:r>
          </a:p>
          <a:p>
            <a:pPr marL="800100" lvl="1" indent="-342900" algn="just">
              <a:buFont typeface="+mj-lt"/>
              <a:buAutoNum type="alphaLcParenR"/>
              <a:defRPr/>
            </a:pPr>
            <a:r>
              <a:rPr lang="ca-ES" sz="1700" dirty="0" smtClean="0">
                <a:latin typeface="Arial" pitchFamily="34" charset="0"/>
                <a:cs typeface="Arial" pitchFamily="34" charset="0"/>
              </a:rPr>
              <a:t>Alta complexitat/terciarisme, </a:t>
            </a:r>
            <a:r>
              <a:rPr lang="ca-ES" sz="1700" dirty="0">
                <a:latin typeface="Arial" pitchFamily="34" charset="0"/>
                <a:cs typeface="Arial" pitchFamily="34" charset="0"/>
              </a:rPr>
              <a:t>model específic de contractació que </a:t>
            </a:r>
            <a:r>
              <a:rPr lang="ca-ES" sz="1700" dirty="0" smtClean="0">
                <a:latin typeface="Arial" pitchFamily="34" charset="0"/>
                <a:cs typeface="Arial" pitchFamily="34" charset="0"/>
              </a:rPr>
              <a:t>defineixi </a:t>
            </a:r>
            <a:r>
              <a:rPr lang="ca-ES" sz="1700" dirty="0">
                <a:latin typeface="Arial" pitchFamily="34" charset="0"/>
                <a:cs typeface="Arial" pitchFamily="34" charset="0"/>
              </a:rPr>
              <a:t>el producte de compra, model de compra prospectiu, que incorpori els elements de planificació que es defineixin</a:t>
            </a:r>
            <a:r>
              <a:rPr lang="ca-ES" sz="17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a-ES" sz="1700" dirty="0">
                <a:latin typeface="Arial" pitchFamily="34" charset="0"/>
                <a:cs typeface="Arial" pitchFamily="34" charset="0"/>
              </a:rPr>
              <a:t>no tothom ho pot fer tot.</a:t>
            </a:r>
          </a:p>
          <a:p>
            <a:pPr algn="just">
              <a:buFont typeface="+mj-lt"/>
              <a:buAutoNum type="arabicPeriod"/>
              <a:defRPr/>
            </a:pPr>
            <a:r>
              <a:rPr lang="ca-ES" sz="1700" dirty="0">
                <a:latin typeface="Arial" pitchFamily="34" charset="0"/>
                <a:cs typeface="Arial" pitchFamily="34" charset="0"/>
              </a:rPr>
              <a:t>Per passar d’un model basat en l’activitat i la producció, a un model basat en la necessitat i el </a:t>
            </a:r>
            <a:r>
              <a:rPr lang="ca-ES" sz="1700" dirty="0" smtClean="0">
                <a:latin typeface="Arial" pitchFamily="34" charset="0"/>
                <a:cs typeface="Arial" pitchFamily="34" charset="0"/>
              </a:rPr>
              <a:t>resultat.</a:t>
            </a:r>
            <a:endParaRPr lang="ca-ES" sz="17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2CDF-536D-47C1-B1AC-8EDB258DC946}" type="slidenum">
              <a:rPr lang="ca-ES" smtClean="0"/>
              <a:pPr/>
              <a:t>3</a:t>
            </a:fld>
            <a:endParaRPr lang="ca-ES" dirty="0"/>
          </a:p>
        </p:txBody>
      </p:sp>
      <p:sp>
        <p:nvSpPr>
          <p:cNvPr id="5" name="4 Rectángulo"/>
          <p:cNvSpPr/>
          <p:nvPr/>
        </p:nvSpPr>
        <p:spPr>
          <a:xfrm>
            <a:off x="1691680" y="1268760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b="1" dirty="0" smtClean="0">
                <a:latin typeface="Arial" pitchFamily="34" charset="0"/>
                <a:cs typeface="Arial" pitchFamily="34" charset="0"/>
              </a:rPr>
              <a:t>Per què es vol canviar els sistemes de pagament (1)</a:t>
            </a:r>
            <a:endParaRPr lang="ca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idor de contingut 2"/>
          <p:cNvSpPr>
            <a:spLocks noGrp="1"/>
          </p:cNvSpPr>
          <p:nvPr>
            <p:ph idx="1"/>
          </p:nvPr>
        </p:nvSpPr>
        <p:spPr>
          <a:xfrm>
            <a:off x="467544" y="2071389"/>
            <a:ext cx="8229600" cy="4525963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 startAt="6"/>
            </a:pPr>
            <a:r>
              <a:rPr lang="ca-ES" sz="1600" dirty="0" smtClean="0">
                <a:latin typeface="Arial" pitchFamily="34" charset="0"/>
                <a:cs typeface="Arial" pitchFamily="34" charset="0"/>
              </a:rPr>
              <a:t>Per adequar el nivell d’atenció al perfil dels pacients mèdics. Avui el model actual ja ha fet aquest pas amb el pacients quirúrgics.</a:t>
            </a:r>
          </a:p>
          <a:p>
            <a:pPr marL="457200" indent="-457200" algn="just">
              <a:buFont typeface="+mj-lt"/>
              <a:buAutoNum type="arabicPeriod" startAt="6"/>
            </a:pPr>
            <a:r>
              <a:rPr lang="ca-ES" sz="1600" dirty="0" smtClean="0">
                <a:latin typeface="Arial" pitchFamily="34" charset="0"/>
                <a:cs typeface="Arial" pitchFamily="34" charset="0"/>
              </a:rPr>
              <a:t>Per millorar la contractació ambulatòria.</a:t>
            </a:r>
          </a:p>
          <a:p>
            <a:pPr marL="457200" indent="-457200" algn="just">
              <a:buAutoNum type="arabicPeriod" startAt="6"/>
            </a:pPr>
            <a:r>
              <a:rPr lang="ca-ES" sz="1600" dirty="0" smtClean="0">
                <a:latin typeface="Arial" pitchFamily="34" charset="0"/>
                <a:cs typeface="Arial" pitchFamily="34" charset="0"/>
              </a:rPr>
              <a:t>Per ajustar el model de contractació de les urgències al coneixement i les pràctiques actuals.</a:t>
            </a:r>
          </a:p>
          <a:p>
            <a:pPr marL="457200" indent="-457200" algn="just">
              <a:buAutoNum type="arabicPeriod" startAt="6"/>
            </a:pPr>
            <a:r>
              <a:rPr lang="ca-ES" sz="1600" dirty="0" smtClean="0">
                <a:latin typeface="Arial" pitchFamily="34" charset="0"/>
                <a:cs typeface="Arial" pitchFamily="34" charset="0"/>
              </a:rPr>
              <a:t>Per crear una política d’incentius que estimuli els canvis de model que es plantegen. Han de ser creïbles i han de possibilitar que interactuïn totes les línees i nivells.</a:t>
            </a:r>
          </a:p>
          <a:p>
            <a:pPr marL="457200" indent="-457200" algn="just">
              <a:buAutoNum type="arabicPeriod" startAt="6"/>
            </a:pPr>
            <a:r>
              <a:rPr lang="ca-ES" sz="1600" dirty="0" smtClean="0">
                <a:latin typeface="Arial" pitchFamily="34" charset="0"/>
                <a:cs typeface="Arial" pitchFamily="34" charset="0"/>
              </a:rPr>
              <a:t>Per garantir el </a:t>
            </a:r>
            <a:r>
              <a:rPr lang="ca-ES" sz="1600" dirty="0" err="1" smtClean="0">
                <a:latin typeface="Arial" pitchFamily="34" charset="0"/>
                <a:cs typeface="Arial" pitchFamily="34" charset="0"/>
              </a:rPr>
              <a:t>continuum</a:t>
            </a:r>
            <a:r>
              <a:rPr lang="ca-ES" sz="1600" dirty="0" smtClean="0">
                <a:latin typeface="Arial" pitchFamily="34" charset="0"/>
                <a:cs typeface="Arial" pitchFamily="34" charset="0"/>
              </a:rPr>
              <a:t> assistencial i passar a un model basat en la complementarietat dels diferents agents en el territori amb visió de xarxa assistencial. Amb incentius orientats a aquest fi.</a:t>
            </a:r>
          </a:p>
          <a:p>
            <a:pPr marL="457200" indent="-457200" algn="just">
              <a:buAutoNum type="arabicPeriod" startAt="6"/>
            </a:pPr>
            <a:r>
              <a:rPr lang="ca-ES" sz="1600" dirty="0" smtClean="0">
                <a:latin typeface="Arial" pitchFamily="34" charset="0"/>
                <a:cs typeface="Arial" pitchFamily="34" charset="0"/>
              </a:rPr>
              <a:t>Per compartir i/o transferir el risc amb els diferents agents que operen al territori, per estimular un ús eficient dels recursos i l’orientació a resultats</a:t>
            </a:r>
          </a:p>
          <a:p>
            <a:pPr marL="457200" indent="-457200">
              <a:buFont typeface="Arial Narrow" pitchFamily="34" charset="0"/>
              <a:buAutoNum type="arabicPeriod" startAt="3"/>
            </a:pPr>
            <a:endParaRPr lang="ca-ES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2CDF-536D-47C1-B1AC-8EDB258DC946}" type="slidenum">
              <a:rPr lang="ca-ES" smtClean="0"/>
              <a:pPr/>
              <a:t>4</a:t>
            </a:fld>
            <a:endParaRPr lang="ca-ES"/>
          </a:p>
        </p:txBody>
      </p:sp>
      <p:sp>
        <p:nvSpPr>
          <p:cNvPr id="6" name="5 Rectángulo"/>
          <p:cNvSpPr/>
          <p:nvPr/>
        </p:nvSpPr>
        <p:spPr>
          <a:xfrm>
            <a:off x="1691680" y="1484784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b="1" dirty="0" smtClean="0">
                <a:latin typeface="Arial" pitchFamily="34" charset="0"/>
                <a:cs typeface="Arial" pitchFamily="34" charset="0"/>
              </a:rPr>
              <a:t>Per què es vol canviar els sistemes de pagament (2)</a:t>
            </a:r>
            <a:endParaRPr lang="ca-ES" dirty="0"/>
          </a:p>
        </p:txBody>
      </p:sp>
      <p:sp>
        <p:nvSpPr>
          <p:cNvPr id="7" name="Títol 1"/>
          <p:cNvSpPr txBox="1">
            <a:spLocks noGrp="1"/>
          </p:cNvSpPr>
          <p:nvPr>
            <p:ph type="title"/>
          </p:nvPr>
        </p:nvSpPr>
        <p:spPr>
          <a:xfrm>
            <a:off x="323528" y="333375"/>
            <a:ext cx="837438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ca-E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ca-E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Nou sistema de pagament en base territorial CatSalut  2012-2013</a:t>
            </a:r>
            <a:r>
              <a:rPr kumimoji="0" lang="ca-E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ca-E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ca-E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75853"/>
            <a:ext cx="8229600" cy="557748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a-ES" sz="2400" dirty="0" smtClean="0"/>
              <a:t>	</a:t>
            </a:r>
            <a:r>
              <a:rPr lang="ca-ES" sz="2000" b="1" dirty="0" smtClean="0">
                <a:latin typeface="Arial" pitchFamily="34" charset="0"/>
                <a:cs typeface="Arial" pitchFamily="34" charset="0"/>
              </a:rPr>
              <a:t>La línea d’actuació 6 del Pla de Salut </a:t>
            </a:r>
            <a:r>
              <a:rPr lang="ca-ES" sz="2000" dirty="0" smtClean="0">
                <a:latin typeface="Arial" pitchFamily="34" charset="0"/>
                <a:cs typeface="Arial" pitchFamily="34" charset="0"/>
              </a:rPr>
              <a:t>estableix que el model de contractació s’adaptarà a les noves necessitats del model d’atenció per assolir un major enfocament a resultats, una major integració entre nivells assistencials i continuar estimulant l’eficiència del sistema.</a:t>
            </a:r>
          </a:p>
          <a:p>
            <a:pPr algn="just">
              <a:buNone/>
            </a:pPr>
            <a:r>
              <a:rPr lang="ca-ES" sz="2000" dirty="0" smtClean="0">
                <a:latin typeface="Arial" pitchFamily="34" charset="0"/>
                <a:cs typeface="Arial" pitchFamily="34" charset="0"/>
              </a:rPr>
              <a:t>	Els canvis que es plantegen afectaran els següents elements claus:</a:t>
            </a:r>
          </a:p>
          <a:p>
            <a:pPr lvl="1" algn="just"/>
            <a:r>
              <a:rPr lang="ca-ES" sz="2000" dirty="0" smtClean="0">
                <a:latin typeface="Arial" pitchFamily="34" charset="0"/>
                <a:cs typeface="Arial" pitchFamily="34" charset="0"/>
              </a:rPr>
              <a:t>S’establirà un pagament orientat a resultats (salut, accessibilitat, integració satisfacció, etc,etc )</a:t>
            </a:r>
          </a:p>
          <a:p>
            <a:pPr lvl="1" algn="just"/>
            <a:r>
              <a:rPr lang="ca-ES" sz="2000" dirty="0" smtClean="0">
                <a:latin typeface="Arial" pitchFamily="34" charset="0"/>
                <a:cs typeface="Arial" pitchFamily="34" charset="0"/>
              </a:rPr>
              <a:t>S’introduiran fórmules d’incentius com a palanques per facilitar l’assoliment dels objectius</a:t>
            </a:r>
          </a:p>
          <a:p>
            <a:pPr lvl="1" algn="just"/>
            <a:r>
              <a:rPr lang="ca-ES" sz="2000" dirty="0" smtClean="0">
                <a:latin typeface="Arial" pitchFamily="34" charset="0"/>
                <a:cs typeface="Arial" pitchFamily="34" charset="0"/>
              </a:rPr>
              <a:t>Es contractaran per separat les intervencions d’alta complexitat i terciarisme</a:t>
            </a:r>
          </a:p>
          <a:p>
            <a:pPr lvl="1" algn="just"/>
            <a:r>
              <a:rPr lang="ca-ES" sz="2000" dirty="0" smtClean="0">
                <a:latin typeface="Arial" pitchFamily="34" charset="0"/>
                <a:cs typeface="Arial" pitchFamily="34" charset="0"/>
              </a:rPr>
              <a:t>S’adequarà la solució a les particularitats de cada territori respectant els principis establerts, de manera que la solució pugui ser diferents per a alguns territoris en concret.</a:t>
            </a:r>
            <a:endParaRPr lang="ca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F2A94-C025-405D-902F-038F48EBBC0F}" type="slidenum">
              <a:rPr lang="ca-ES" smtClean="0"/>
              <a:pPr/>
              <a:t>5</a:t>
            </a:fld>
            <a:endParaRPr lang="ca-ES"/>
          </a:p>
        </p:txBody>
      </p:sp>
      <p:sp>
        <p:nvSpPr>
          <p:cNvPr id="5" name="4 Rectángulo"/>
          <p:cNvSpPr/>
          <p:nvPr/>
        </p:nvSpPr>
        <p:spPr>
          <a:xfrm>
            <a:off x="179512" y="260648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400" dirty="0" smtClean="0"/>
              <a:t>Nou sistema de pagament en base territorial CatSalut  2012-2013</a:t>
            </a:r>
            <a:endParaRPr lang="ca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A2CDF-536D-47C1-B1AC-8EDB258DC946}" type="slidenum">
              <a:rPr lang="ca-ES" smtClean="0"/>
              <a:pPr/>
              <a:t>6</a:t>
            </a:fld>
            <a:endParaRPr lang="ca-ES"/>
          </a:p>
        </p:txBody>
      </p:sp>
      <p:sp>
        <p:nvSpPr>
          <p:cNvPr id="8" name="Contenidor de contingut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 lnSpcReduction="10000"/>
          </a:bodyPr>
          <a:lstStyle/>
          <a:p>
            <a:pPr marL="457200" indent="-457200" algn="just">
              <a:buNone/>
              <a:defRPr/>
            </a:pPr>
            <a:r>
              <a:rPr lang="ca-ES" sz="2600" dirty="0" smtClean="0"/>
              <a:t>      </a:t>
            </a:r>
            <a:r>
              <a:rPr lang="ca-ES" sz="2400" dirty="0" smtClean="0">
                <a:latin typeface="Arial" pitchFamily="34" charset="0"/>
                <a:cs typeface="Arial" pitchFamily="34" charset="0"/>
              </a:rPr>
              <a:t>Es planteja evolucionar a un model d'assignació territorial  basat en morbiditat, complexitat i resultats que es formalitzaria en les assignacions als proveïdors segons un model de pagament prospectiu.</a:t>
            </a:r>
          </a:p>
          <a:p>
            <a:pPr marL="457200" indent="-457200" algn="just">
              <a:buNone/>
              <a:defRPr/>
            </a:pPr>
            <a:endParaRPr lang="ca-E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Clr>
                <a:schemeClr val="bg1"/>
              </a:buClr>
              <a:defRPr/>
            </a:pPr>
            <a:r>
              <a:rPr lang="ca-ES" sz="2400" dirty="0" smtClean="0">
                <a:latin typeface="Arial" pitchFamily="34" charset="0"/>
                <a:cs typeface="Arial" pitchFamily="34" charset="0"/>
              </a:rPr>
              <a:t>El model marca un punt de sortida (assignació actual) i un valor objectiu per a cada territori. El trànsit d’una situació a l’altre s’ha de fer amb criteris coneguts i transparents.</a:t>
            </a:r>
          </a:p>
          <a:p>
            <a:pPr marL="457200" indent="-457200" algn="just">
              <a:buClr>
                <a:schemeClr val="bg1"/>
              </a:buClr>
              <a:defRPr/>
            </a:pPr>
            <a:endParaRPr lang="ca-E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Clr>
                <a:schemeClr val="bg1"/>
              </a:buClr>
              <a:defRPr/>
            </a:pPr>
            <a:r>
              <a:rPr lang="ca-ES" sz="2400" dirty="0" smtClean="0">
                <a:latin typeface="Arial" pitchFamily="34" charset="0"/>
                <a:cs typeface="Arial" pitchFamily="34" charset="0"/>
              </a:rPr>
              <a:t>L’assignació territorial queda emmarcada en el </a:t>
            </a:r>
            <a:r>
              <a:rPr lang="ca-ES" sz="2400" u="sng" dirty="0" smtClean="0">
                <a:latin typeface="Arial" pitchFamily="34" charset="0"/>
                <a:cs typeface="Arial" pitchFamily="34" charset="0"/>
              </a:rPr>
              <a:t>Pacte d’Accessibilitat i Resolució.</a:t>
            </a:r>
            <a:endParaRPr lang="ca-ES" sz="24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43608" y="1196752"/>
            <a:ext cx="3044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a-ES" b="1" dirty="0" smtClean="0">
                <a:latin typeface="Arial" pitchFamily="34" charset="0"/>
                <a:cs typeface="Arial" pitchFamily="34" charset="0"/>
              </a:rPr>
              <a:t>Nou sistema de pagament</a:t>
            </a:r>
            <a:endParaRPr lang="ca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11560" y="404664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400" dirty="0" smtClean="0"/>
              <a:t>Nou sistema de pagament en base territorial CatSalut  2012-2013</a:t>
            </a:r>
            <a:endParaRPr lang="ca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548679"/>
            <a:ext cx="7772400" cy="1152129"/>
          </a:xfrm>
        </p:spPr>
        <p:txBody>
          <a:bodyPr>
            <a:normAutofit/>
          </a:bodyPr>
          <a:lstStyle/>
          <a:p>
            <a:r>
              <a:rPr lang="ca-ES" sz="2800" dirty="0" smtClean="0"/>
              <a:t>Nou sistema de pagament en base territorial </a:t>
            </a:r>
            <a:br>
              <a:rPr lang="ca-ES" sz="2800" dirty="0" smtClean="0"/>
            </a:br>
            <a:r>
              <a:rPr lang="ca-ES" sz="2800" dirty="0" smtClean="0"/>
              <a:t>CatSalut 2012-2013</a:t>
            </a:r>
            <a:endParaRPr lang="ca-ES" sz="2800" dirty="0"/>
          </a:p>
        </p:txBody>
      </p:sp>
      <p:sp>
        <p:nvSpPr>
          <p:cNvPr id="4" name="3 Rectángulo"/>
          <p:cNvSpPr/>
          <p:nvPr/>
        </p:nvSpPr>
        <p:spPr>
          <a:xfrm>
            <a:off x="1115616" y="2204864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a-E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ca-E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ca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331640" y="1844824"/>
            <a:ext cx="66247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000" b="1" dirty="0"/>
              <a:t>Assignació territorial </a:t>
            </a:r>
            <a:r>
              <a:rPr lang="ca-ES" sz="2000" b="1" dirty="0" smtClean="0"/>
              <a:t> </a:t>
            </a:r>
          </a:p>
          <a:p>
            <a:r>
              <a:rPr lang="es-ES" sz="2000" dirty="0" smtClean="0"/>
              <a:t>Variables </a:t>
            </a:r>
            <a:r>
              <a:rPr lang="es-ES" sz="2000" dirty="0"/>
              <a:t>que han de construir </a:t>
            </a:r>
            <a:r>
              <a:rPr lang="es-ES" sz="2000" dirty="0" err="1"/>
              <a:t>I'assignació</a:t>
            </a:r>
            <a:endParaRPr lang="es-ES" sz="2000" dirty="0"/>
          </a:p>
          <a:p>
            <a:r>
              <a:rPr lang="ca-ES" sz="2000" dirty="0"/>
              <a:t>territorial</a:t>
            </a:r>
            <a:r>
              <a:rPr lang="ca-ES" sz="2000" dirty="0" smtClean="0"/>
              <a:t>:</a:t>
            </a:r>
          </a:p>
          <a:p>
            <a:endParaRPr lang="ca-ES" sz="2000" dirty="0"/>
          </a:p>
          <a:p>
            <a:r>
              <a:rPr lang="ca-ES" sz="2000" dirty="0"/>
              <a:t>- Morbiditat (CMBD </a:t>
            </a:r>
            <a:r>
              <a:rPr lang="ca-ES" sz="2000" dirty="0" smtClean="0"/>
              <a:t>diagnòstics, farmàcia,</a:t>
            </a:r>
            <a:r>
              <a:rPr lang="ca-ES" sz="2000" dirty="0"/>
              <a:t>......).</a:t>
            </a:r>
          </a:p>
          <a:p>
            <a:r>
              <a:rPr lang="ca-ES" sz="2000" dirty="0"/>
              <a:t>Actualment la base de CMBD de </a:t>
            </a:r>
            <a:r>
              <a:rPr lang="ca-ES" sz="2000" dirty="0" smtClean="0"/>
              <a:t>primària s'està</a:t>
            </a:r>
            <a:endParaRPr lang="ca-ES" sz="2000" dirty="0"/>
          </a:p>
          <a:p>
            <a:r>
              <a:rPr lang="ca-ES" sz="2000" dirty="0"/>
              <a:t>posant en marxa, i actualment es disposa de més</a:t>
            </a:r>
          </a:p>
          <a:p>
            <a:r>
              <a:rPr lang="es-ES" sz="2000" dirty="0"/>
              <a:t>del 80% </a:t>
            </a:r>
            <a:r>
              <a:rPr lang="es-ES" sz="2000" dirty="0" err="1"/>
              <a:t>d'informació</a:t>
            </a:r>
            <a:r>
              <a:rPr lang="es-ES" sz="2000" dirty="0"/>
              <a:t> dels </a:t>
            </a:r>
            <a:r>
              <a:rPr lang="es-ES" sz="2000" dirty="0" smtClean="0"/>
              <a:t>EAP</a:t>
            </a:r>
          </a:p>
          <a:p>
            <a:endParaRPr lang="es-ES" sz="2000" dirty="0"/>
          </a:p>
          <a:p>
            <a:pPr>
              <a:buFontTx/>
              <a:buChar char="-"/>
            </a:pPr>
            <a:r>
              <a:rPr lang="ca-ES" sz="2000" dirty="0" smtClean="0"/>
              <a:t>Dispersió geogràfica</a:t>
            </a:r>
          </a:p>
          <a:p>
            <a:pPr>
              <a:buFontTx/>
              <a:buChar char="-"/>
            </a:pPr>
            <a:endParaRPr lang="ca-ES" sz="2000" dirty="0"/>
          </a:p>
          <a:p>
            <a:pPr>
              <a:buFontTx/>
              <a:buChar char="-"/>
            </a:pPr>
            <a:r>
              <a:rPr lang="pt-BR" sz="2000" dirty="0" err="1" smtClean="0"/>
              <a:t>Altres</a:t>
            </a:r>
            <a:r>
              <a:rPr lang="pt-BR" sz="2000" dirty="0" smtClean="0"/>
              <a:t> </a:t>
            </a:r>
            <a:r>
              <a:rPr lang="pt-BR" sz="2000" dirty="0" err="1"/>
              <a:t>variables</a:t>
            </a:r>
            <a:r>
              <a:rPr lang="pt-BR" sz="2000" dirty="0"/>
              <a:t> a </a:t>
            </a:r>
            <a:r>
              <a:rPr lang="pt-BR" sz="2000" dirty="0" err="1"/>
              <a:t>analitzar</a:t>
            </a:r>
            <a:r>
              <a:rPr lang="pt-BR" sz="2000" dirty="0"/>
              <a:t> (renda, </a:t>
            </a:r>
            <a:r>
              <a:rPr lang="pt-BR" sz="2000" dirty="0" smtClean="0"/>
              <a:t>...)</a:t>
            </a:r>
          </a:p>
          <a:p>
            <a:pPr>
              <a:buFontTx/>
              <a:buChar char="-"/>
            </a:pPr>
            <a:endParaRPr lang="pt-BR" sz="2000" dirty="0"/>
          </a:p>
          <a:p>
            <a:r>
              <a:rPr lang="ca-ES" sz="2000" dirty="0"/>
              <a:t>- Fluxos de pacients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772400" cy="1152129"/>
          </a:xfrm>
        </p:spPr>
        <p:txBody>
          <a:bodyPr>
            <a:normAutofit/>
          </a:bodyPr>
          <a:lstStyle/>
          <a:p>
            <a:r>
              <a:rPr lang="ca-ES" sz="2800" dirty="0" smtClean="0"/>
              <a:t>Nou sistema de pagament en base territorial </a:t>
            </a:r>
            <a:br>
              <a:rPr lang="ca-ES" sz="2800" dirty="0" smtClean="0"/>
            </a:br>
            <a:r>
              <a:rPr lang="ca-ES" sz="2800" dirty="0" smtClean="0"/>
              <a:t>CatSalut 2012-2013</a:t>
            </a:r>
            <a:endParaRPr lang="ca-ES" sz="2800" dirty="0"/>
          </a:p>
        </p:txBody>
      </p:sp>
      <p:sp>
        <p:nvSpPr>
          <p:cNvPr id="4" name="3 Rectángulo"/>
          <p:cNvSpPr/>
          <p:nvPr/>
        </p:nvSpPr>
        <p:spPr>
          <a:xfrm>
            <a:off x="1115616" y="2204864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a-E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ca-E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ca-E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 l="20400" t="66556" r="17103" b="13180"/>
          <a:stretch>
            <a:fillRect/>
          </a:stretch>
        </p:blipFill>
        <p:spPr bwMode="auto">
          <a:xfrm>
            <a:off x="258079" y="2060848"/>
            <a:ext cx="8320559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13 Rectángulo"/>
          <p:cNvSpPr/>
          <p:nvPr/>
        </p:nvSpPr>
        <p:spPr>
          <a:xfrm>
            <a:off x="395536" y="1484784"/>
            <a:ext cx="64087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000" b="1" dirty="0"/>
              <a:t>Grup qACRG3, sense detall de severitat</a:t>
            </a:r>
            <a:endParaRPr lang="ca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548679"/>
            <a:ext cx="7772400" cy="1152129"/>
          </a:xfrm>
        </p:spPr>
        <p:txBody>
          <a:bodyPr>
            <a:normAutofit/>
          </a:bodyPr>
          <a:lstStyle/>
          <a:p>
            <a:r>
              <a:rPr lang="ca-ES" sz="2800" dirty="0" smtClean="0"/>
              <a:t>Nou sistema de pagament en base territorial </a:t>
            </a:r>
            <a:br>
              <a:rPr lang="ca-ES" sz="2800" dirty="0" smtClean="0"/>
            </a:br>
            <a:r>
              <a:rPr lang="ca-ES" sz="2800" dirty="0" smtClean="0"/>
              <a:t>CatSalut 2012-2013</a:t>
            </a:r>
            <a:endParaRPr lang="ca-ES" sz="2800" dirty="0"/>
          </a:p>
        </p:txBody>
      </p:sp>
      <p:sp>
        <p:nvSpPr>
          <p:cNvPr id="4" name="3 Rectángulo"/>
          <p:cNvSpPr/>
          <p:nvPr/>
        </p:nvSpPr>
        <p:spPr>
          <a:xfrm>
            <a:off x="1115616" y="2204864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a-E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ca-ES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ca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467544" y="1988840"/>
            <a:ext cx="83529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a-ES" sz="2000" b="1" dirty="0" smtClean="0">
                <a:latin typeface="Arial" pitchFamily="34" charset="0"/>
                <a:cs typeface="Arial" pitchFamily="34" charset="0"/>
              </a:rPr>
              <a:t>Pacte d’accés i resolució (PAR)</a:t>
            </a:r>
          </a:p>
          <a:p>
            <a:pPr algn="just"/>
            <a:endParaRPr lang="ca-ES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a-ES" sz="2000" dirty="0" smtClean="0">
                <a:latin typeface="Arial" pitchFamily="34" charset="0"/>
                <a:cs typeface="Arial" pitchFamily="34" charset="0"/>
              </a:rPr>
              <a:t>En el marc de l’assignació territorial del CatSalut i de les directrius del </a:t>
            </a:r>
            <a:r>
              <a:rPr lang="ca-ES" sz="2000" dirty="0" err="1" smtClean="0">
                <a:latin typeface="Arial" pitchFamily="34" charset="0"/>
                <a:cs typeface="Arial" pitchFamily="34" charset="0"/>
              </a:rPr>
              <a:t>PdSalut</a:t>
            </a:r>
            <a:r>
              <a:rPr lang="ca-ES" sz="2000" dirty="0" smtClean="0">
                <a:latin typeface="Arial" pitchFamily="34" charset="0"/>
                <a:cs typeface="Arial" pitchFamily="34" charset="0"/>
              </a:rPr>
              <a:t> 2011-15 , constitueix el conjunt d’ acords explícits entre totes les entitats proveïdores del territori per poder assolir els objectius territorials. Dins el PAR hi haurà un conjunt d’objectius, territorials i per  línies, orientats a resultats :</a:t>
            </a:r>
            <a:endParaRPr lang="ca-E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1612</Words>
  <Application>Microsoft Office PowerPoint</Application>
  <PresentationFormat>Presentación en pantalla (4:3)</PresentationFormat>
  <Paragraphs>286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Tema de Office</vt:lpstr>
      <vt:lpstr>Nou sistema de pagament en base territorial  CatSalut  2012-2013</vt:lpstr>
      <vt:lpstr>Nou sistema de pagament en base territorial  CatSalut  2012-2013  </vt:lpstr>
      <vt:lpstr> Nou sistema de pagament en base territorial  CatSalut  2012-2013 </vt:lpstr>
      <vt:lpstr> Nou sistema de pagament en base territorial CatSalut  2012-2013 </vt:lpstr>
      <vt:lpstr>Diapositiva 5</vt:lpstr>
      <vt:lpstr>Diapositiva 6</vt:lpstr>
      <vt:lpstr>Nou sistema de pagament en base territorial  CatSalut 2012-2013</vt:lpstr>
      <vt:lpstr>Nou sistema de pagament en base territorial  CatSalut 2012-2013</vt:lpstr>
      <vt:lpstr>Nou sistema de pagament en base territorial  CatSalut 2012-2013</vt:lpstr>
      <vt:lpstr>Nou sistema de pagament en base territorial  CatSalut 2012-2013</vt:lpstr>
      <vt:lpstr>Nou sistema de pagament en base territorial  CatSalut 2012-2013</vt:lpstr>
      <vt:lpstr>Nou sistema de pagament en base territorial CatSalut 2012-2013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Sistema de pagament atenció primària</vt:lpstr>
      <vt:lpstr>Diapositiva 22</vt:lpstr>
      <vt:lpstr>Sistema de pagament atenció sociosanitària</vt:lpstr>
      <vt:lpstr>NOVETATS</vt:lpstr>
      <vt:lpstr>Diapositiva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Nou sistema de pagament en base territorial  CatSalut 2012-2013</dc:title>
  <dc:creator>llorenç</dc:creator>
  <cp:lastModifiedBy>llorenç</cp:lastModifiedBy>
  <cp:revision>29</cp:revision>
  <dcterms:created xsi:type="dcterms:W3CDTF">2012-11-09T09:50:55Z</dcterms:created>
  <dcterms:modified xsi:type="dcterms:W3CDTF">2012-11-12T11:27:50Z</dcterms:modified>
</cp:coreProperties>
</file>