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xls" ContentType="application/vnd.ms-exce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605" r:id="rId2"/>
    <p:sldId id="941" r:id="rId3"/>
    <p:sldId id="1106" r:id="rId4"/>
    <p:sldId id="1063" r:id="rId5"/>
    <p:sldId id="1064" r:id="rId6"/>
    <p:sldId id="1066" r:id="rId7"/>
    <p:sldId id="1067" r:id="rId8"/>
    <p:sldId id="1068" r:id="rId9"/>
    <p:sldId id="996" r:id="rId10"/>
    <p:sldId id="997" r:id="rId11"/>
    <p:sldId id="998" r:id="rId12"/>
    <p:sldId id="1000" r:id="rId13"/>
    <p:sldId id="1002" r:id="rId14"/>
    <p:sldId id="1107" r:id="rId15"/>
    <p:sldId id="1032" r:id="rId16"/>
    <p:sldId id="1101" r:id="rId17"/>
    <p:sldId id="1102" r:id="rId18"/>
    <p:sldId id="1103" r:id="rId19"/>
    <p:sldId id="1104" r:id="rId20"/>
    <p:sldId id="1075" r:id="rId21"/>
    <p:sldId id="1076" r:id="rId22"/>
    <p:sldId id="1105" r:id="rId23"/>
    <p:sldId id="935" r:id="rId24"/>
    <p:sldId id="936" r:id="rId25"/>
    <p:sldId id="1084" r:id="rId26"/>
    <p:sldId id="1087" r:id="rId27"/>
    <p:sldId id="1038" r:id="rId28"/>
    <p:sldId id="1040" r:id="rId29"/>
    <p:sldId id="1041" r:id="rId30"/>
    <p:sldId id="1042" r:id="rId31"/>
    <p:sldId id="1049" r:id="rId32"/>
    <p:sldId id="1053" r:id="rId33"/>
    <p:sldId id="1054" r:id="rId34"/>
    <p:sldId id="1055" r:id="rId35"/>
    <p:sldId id="1037" r:id="rId36"/>
    <p:sldId id="956" r:id="rId37"/>
    <p:sldId id="809" r:id="rId38"/>
    <p:sldId id="877" r:id="rId39"/>
    <p:sldId id="890" r:id="rId40"/>
    <p:sldId id="1090" r:id="rId41"/>
    <p:sldId id="988" r:id="rId42"/>
    <p:sldId id="994" r:id="rId43"/>
    <p:sldId id="963" r:id="rId44"/>
    <p:sldId id="944" r:id="rId45"/>
    <p:sldId id="1026" r:id="rId46"/>
    <p:sldId id="946" r:id="rId47"/>
    <p:sldId id="947" r:id="rId48"/>
    <p:sldId id="1027" r:id="rId49"/>
    <p:sldId id="1028" r:id="rId50"/>
    <p:sldId id="943" r:id="rId51"/>
    <p:sldId id="982" r:id="rId52"/>
    <p:sldId id="1029" r:id="rId53"/>
    <p:sldId id="965" r:id="rId54"/>
    <p:sldId id="966" r:id="rId55"/>
    <p:sldId id="980" r:id="rId56"/>
    <p:sldId id="951" r:id="rId57"/>
    <p:sldId id="1108" r:id="rId58"/>
  </p:sldIdLst>
  <p:sldSz cx="9144000" cy="6858000" type="screen4x3"/>
  <p:notesSz cx="6858000" cy="9144000"/>
  <p:defaultTextStyle>
    <a:defPPr>
      <a:defRPr lang="es-ES_tradnl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FF00"/>
    <a:srgbClr val="3399FF"/>
    <a:srgbClr val="660066"/>
    <a:srgbClr val="FF3300"/>
    <a:srgbClr val="CC0000"/>
    <a:srgbClr val="A50021"/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6310" autoAdjust="0"/>
  </p:normalViewPr>
  <p:slideViewPr>
    <p:cSldViewPr>
      <p:cViewPr varScale="1">
        <p:scale>
          <a:sx n="67" d="100"/>
          <a:sy n="67" d="100"/>
        </p:scale>
        <p:origin x="-4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3929EE-6CEE-4331-9B45-32DB1EE6B6D3}" type="doc">
      <dgm:prSet loTypeId="urn:microsoft.com/office/officeart/2005/8/layout/pyramid1" loCatId="pyramid" qsTypeId="urn:microsoft.com/office/officeart/2005/8/quickstyle/simple1" qsCatId="simple" csTypeId="urn:microsoft.com/office/officeart/2005/8/colors/accent1_1" csCatId="accent1" phldr="1"/>
      <dgm:spPr/>
    </dgm:pt>
    <dgm:pt modelId="{5003A5AB-9BDB-4F2E-B961-B0D1EE3C65C7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600" dirty="0"/>
            <a:t>Gestión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" sz="1600" dirty="0"/>
            <a:t>de casos.</a:t>
          </a:r>
        </a:p>
      </dgm:t>
    </dgm:pt>
    <dgm:pt modelId="{FA267611-5A90-422A-8CFF-1DC4AF855B4E}" type="parTrans" cxnId="{E9009C91-44ED-49F1-9BB0-5C138ACD5E82}">
      <dgm:prSet/>
      <dgm:spPr/>
      <dgm:t>
        <a:bodyPr/>
        <a:lstStyle/>
        <a:p>
          <a:endParaRPr lang="es-ES"/>
        </a:p>
      </dgm:t>
    </dgm:pt>
    <dgm:pt modelId="{24E26DA3-5805-4A30-A0AF-47FDDC7279B5}" type="sibTrans" cxnId="{E9009C91-44ED-49F1-9BB0-5C138ACD5E82}">
      <dgm:prSet/>
      <dgm:spPr/>
      <dgm:t>
        <a:bodyPr/>
        <a:lstStyle/>
        <a:p>
          <a:endParaRPr lang="es-ES"/>
        </a:p>
      </dgm:t>
    </dgm:pt>
    <dgm:pt modelId="{6EFD536B-DBC3-4102-A128-A8AEF5E5A749}">
      <dgm:prSet phldrT="[Texto]" custT="1"/>
      <dgm:spPr/>
      <dgm:t>
        <a:bodyPr/>
        <a:lstStyle/>
        <a:p>
          <a:r>
            <a:rPr lang="es-ES" sz="1600" dirty="0"/>
            <a:t>Gestión de cuidados</a:t>
          </a:r>
        </a:p>
      </dgm:t>
    </dgm:pt>
    <dgm:pt modelId="{154C8B59-1E9D-4FFB-B013-67429C0F593B}" type="parTrans" cxnId="{680F8072-8798-42CF-A5BE-8CDB316B4984}">
      <dgm:prSet/>
      <dgm:spPr/>
      <dgm:t>
        <a:bodyPr/>
        <a:lstStyle/>
        <a:p>
          <a:endParaRPr lang="es-ES"/>
        </a:p>
      </dgm:t>
    </dgm:pt>
    <dgm:pt modelId="{2201490D-FED3-444B-825A-22A85F8E7424}" type="sibTrans" cxnId="{680F8072-8798-42CF-A5BE-8CDB316B4984}">
      <dgm:prSet/>
      <dgm:spPr/>
      <dgm:t>
        <a:bodyPr/>
        <a:lstStyle/>
        <a:p>
          <a:endParaRPr lang="es-ES"/>
        </a:p>
      </dgm:t>
    </dgm:pt>
    <dgm:pt modelId="{41827A7E-50A7-4581-A355-9B022F0B598A}">
      <dgm:prSet phldrT="[Texto]" custT="1"/>
      <dgm:spPr/>
      <dgm:t>
        <a:bodyPr/>
        <a:lstStyle/>
        <a:p>
          <a:r>
            <a:rPr lang="es-ES" sz="1600" dirty="0"/>
            <a:t>Atención primaria</a:t>
          </a:r>
        </a:p>
      </dgm:t>
    </dgm:pt>
    <dgm:pt modelId="{E02999AD-7CA4-459C-A201-7B36E65446D6}" type="parTrans" cxnId="{C28C6A1D-A1A7-4532-A186-E0335AB28DC1}">
      <dgm:prSet/>
      <dgm:spPr/>
      <dgm:t>
        <a:bodyPr/>
        <a:lstStyle/>
        <a:p>
          <a:endParaRPr lang="es-ES"/>
        </a:p>
      </dgm:t>
    </dgm:pt>
    <dgm:pt modelId="{CF33C778-984D-4EDF-BE6E-C0B69215E872}" type="sibTrans" cxnId="{C28C6A1D-A1A7-4532-A186-E0335AB28DC1}">
      <dgm:prSet/>
      <dgm:spPr/>
      <dgm:t>
        <a:bodyPr/>
        <a:lstStyle/>
        <a:p>
          <a:endParaRPr lang="es-ES"/>
        </a:p>
      </dgm:t>
    </dgm:pt>
    <dgm:pt modelId="{88619C8B-6C78-478F-883C-0EFD7E4FD286}">
      <dgm:prSet phldrT="[Texto]" custT="1"/>
      <dgm:spPr/>
      <dgm:t>
        <a:bodyPr lIns="0" rIns="0"/>
        <a:lstStyle/>
        <a:p>
          <a:r>
            <a:rPr lang="es-ES" sz="1600" dirty="0"/>
            <a:t>Pacientes altamente complejos (5%)</a:t>
          </a:r>
        </a:p>
      </dgm:t>
    </dgm:pt>
    <dgm:pt modelId="{1C57AB53-66AB-4889-A9DE-F4E0D068A2BF}" type="parTrans" cxnId="{C5D69EE7-61F2-43EC-8BF6-CEED6B69A71A}">
      <dgm:prSet/>
      <dgm:spPr/>
      <dgm:t>
        <a:bodyPr/>
        <a:lstStyle/>
        <a:p>
          <a:endParaRPr lang="es-ES"/>
        </a:p>
      </dgm:t>
    </dgm:pt>
    <dgm:pt modelId="{563DDCFD-0276-4F7C-80F3-A364168C8854}" type="sibTrans" cxnId="{C5D69EE7-61F2-43EC-8BF6-CEED6B69A71A}">
      <dgm:prSet/>
      <dgm:spPr/>
      <dgm:t>
        <a:bodyPr/>
        <a:lstStyle/>
        <a:p>
          <a:endParaRPr lang="es-ES"/>
        </a:p>
      </dgm:t>
    </dgm:pt>
    <dgm:pt modelId="{7CE38A63-4DF1-4D28-9F95-3CFEBFA2F3A6}">
      <dgm:prSet phldrT="[Texto]" custT="1"/>
      <dgm:spPr/>
      <dgm:t>
        <a:bodyPr lIns="0" rIns="0"/>
        <a:lstStyle/>
        <a:p>
          <a:r>
            <a:rPr lang="es-ES" sz="1400" dirty="0"/>
            <a:t>Pacientes de alto riesgo</a:t>
          </a:r>
        </a:p>
      </dgm:t>
    </dgm:pt>
    <dgm:pt modelId="{57045251-28AB-4088-B155-6ACFAD71FEE9}" type="parTrans" cxnId="{C9C9BB65-9C74-4CEC-A3D9-5E930339D3BA}">
      <dgm:prSet/>
      <dgm:spPr/>
      <dgm:t>
        <a:bodyPr/>
        <a:lstStyle/>
        <a:p>
          <a:endParaRPr lang="es-ES"/>
        </a:p>
      </dgm:t>
    </dgm:pt>
    <dgm:pt modelId="{26313DA9-CD3E-4A74-8ECF-5F41C9C2B044}" type="sibTrans" cxnId="{C9C9BB65-9C74-4CEC-A3D9-5E930339D3BA}">
      <dgm:prSet/>
      <dgm:spPr/>
      <dgm:t>
        <a:bodyPr/>
        <a:lstStyle/>
        <a:p>
          <a:endParaRPr lang="es-ES"/>
        </a:p>
      </dgm:t>
    </dgm:pt>
    <dgm:pt modelId="{78EB24C7-60B9-41DC-BC2D-C94942BBC41E}">
      <dgm:prSet phldrT="[Texto]" custT="1"/>
      <dgm:spPr/>
      <dgm:t>
        <a:bodyPr lIns="0" r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400" dirty="0"/>
            <a:t>65-80% de pacientes con enfermedades crónicas</a:t>
          </a:r>
        </a:p>
      </dgm:t>
    </dgm:pt>
    <dgm:pt modelId="{D1083315-056E-4899-861D-C67C2D06D5B9}" type="parTrans" cxnId="{A4AA96DB-681C-4B6A-8F95-41579BBE5F23}">
      <dgm:prSet/>
      <dgm:spPr/>
      <dgm:t>
        <a:bodyPr/>
        <a:lstStyle/>
        <a:p>
          <a:endParaRPr lang="es-ES"/>
        </a:p>
      </dgm:t>
    </dgm:pt>
    <dgm:pt modelId="{C456EF88-8483-49B0-9B31-F8C185F5C11C}" type="sibTrans" cxnId="{A4AA96DB-681C-4B6A-8F95-41579BBE5F23}">
      <dgm:prSet/>
      <dgm:spPr/>
      <dgm:t>
        <a:bodyPr/>
        <a:lstStyle/>
        <a:p>
          <a:endParaRPr lang="es-ES"/>
        </a:p>
      </dgm:t>
    </dgm:pt>
    <dgm:pt modelId="{6798DD74-B8FF-46A8-B7CD-58BC13AD1895}" type="pres">
      <dgm:prSet presAssocID="{803929EE-6CEE-4331-9B45-32DB1EE6B6D3}" presName="Name0" presStyleCnt="0">
        <dgm:presLayoutVars>
          <dgm:dir/>
          <dgm:animLvl val="lvl"/>
          <dgm:resizeHandles val="exact"/>
        </dgm:presLayoutVars>
      </dgm:prSet>
      <dgm:spPr/>
    </dgm:pt>
    <dgm:pt modelId="{34E04ED5-D76F-426A-89C4-A3D684B40570}" type="pres">
      <dgm:prSet presAssocID="{5003A5AB-9BDB-4F2E-B961-B0D1EE3C65C7}" presName="Name8" presStyleCnt="0"/>
      <dgm:spPr/>
    </dgm:pt>
    <dgm:pt modelId="{5B6B2C61-0FC1-4FD1-BB02-8F1056075B51}" type="pres">
      <dgm:prSet presAssocID="{5003A5AB-9BDB-4F2E-B961-B0D1EE3C65C7}" presName="acctBkgd" presStyleLbl="alignAcc1" presStyleIdx="0" presStyleCnt="3"/>
      <dgm:spPr/>
      <dgm:t>
        <a:bodyPr/>
        <a:lstStyle/>
        <a:p>
          <a:endParaRPr lang="es-ES"/>
        </a:p>
      </dgm:t>
    </dgm:pt>
    <dgm:pt modelId="{06E5AFA2-82FA-4A4F-9887-3C5A4B339C9D}" type="pres">
      <dgm:prSet presAssocID="{5003A5AB-9BDB-4F2E-B961-B0D1EE3C65C7}" presName="acctTx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506F6F-EE45-4F8F-A4B1-D71783632D2B}" type="pres">
      <dgm:prSet presAssocID="{5003A5AB-9BDB-4F2E-B961-B0D1EE3C65C7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48F7C7-673A-4C98-AA74-F2B43EE14319}" type="pres">
      <dgm:prSet presAssocID="{5003A5AB-9BDB-4F2E-B961-B0D1EE3C65C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F6DFE8-5F8F-4264-887D-5489DCAA223D}" type="pres">
      <dgm:prSet presAssocID="{6EFD536B-DBC3-4102-A128-A8AEF5E5A749}" presName="Name8" presStyleCnt="0"/>
      <dgm:spPr/>
    </dgm:pt>
    <dgm:pt modelId="{64A634DB-4ECA-4A3B-915D-9ED70E9F43D0}" type="pres">
      <dgm:prSet presAssocID="{6EFD536B-DBC3-4102-A128-A8AEF5E5A749}" presName="acctBkgd" presStyleLbl="alignAcc1" presStyleIdx="1" presStyleCnt="3"/>
      <dgm:spPr/>
      <dgm:t>
        <a:bodyPr/>
        <a:lstStyle/>
        <a:p>
          <a:endParaRPr lang="es-ES"/>
        </a:p>
      </dgm:t>
    </dgm:pt>
    <dgm:pt modelId="{AA3486D5-4385-4E69-AE87-7CDF9E5C9C35}" type="pres">
      <dgm:prSet presAssocID="{6EFD536B-DBC3-4102-A128-A8AEF5E5A749}" presName="acctTx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361CFB-2B39-4D61-93E9-40752C8A5A51}" type="pres">
      <dgm:prSet presAssocID="{6EFD536B-DBC3-4102-A128-A8AEF5E5A749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4B1D4A-B84F-4D4C-A807-733499F0C70F}" type="pres">
      <dgm:prSet presAssocID="{6EFD536B-DBC3-4102-A128-A8AEF5E5A74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2DD17A-D5BC-493F-B607-4BE992FCABEC}" type="pres">
      <dgm:prSet presAssocID="{41827A7E-50A7-4581-A355-9B022F0B598A}" presName="Name8" presStyleCnt="0"/>
      <dgm:spPr/>
    </dgm:pt>
    <dgm:pt modelId="{FD006582-49E5-4C2F-813B-DB3ABE55B319}" type="pres">
      <dgm:prSet presAssocID="{41827A7E-50A7-4581-A355-9B022F0B598A}" presName="acctBkgd" presStyleLbl="alignAcc1" presStyleIdx="2" presStyleCnt="3"/>
      <dgm:spPr/>
      <dgm:t>
        <a:bodyPr/>
        <a:lstStyle/>
        <a:p>
          <a:endParaRPr lang="es-ES"/>
        </a:p>
      </dgm:t>
    </dgm:pt>
    <dgm:pt modelId="{E9EB3A78-1D3E-40C3-B034-1D21E6261449}" type="pres">
      <dgm:prSet presAssocID="{41827A7E-50A7-4581-A355-9B022F0B598A}" presName="acct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EBD824-C9FB-43B0-8EC9-C54A208C98DE}" type="pres">
      <dgm:prSet presAssocID="{41827A7E-50A7-4581-A355-9B022F0B598A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B19FE3-1302-49EB-9DA0-6A63049CC6D0}" type="pres">
      <dgm:prSet presAssocID="{41827A7E-50A7-4581-A355-9B022F0B598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F51F456-2429-4015-87CB-6E389EFF7CB4}" type="presOf" srcId="{7CE38A63-4DF1-4D28-9F95-3CFEBFA2F3A6}" destId="{64A634DB-4ECA-4A3B-915D-9ED70E9F43D0}" srcOrd="0" destOrd="0" presId="urn:microsoft.com/office/officeart/2005/8/layout/pyramid1"/>
    <dgm:cxn modelId="{C5D69EE7-61F2-43EC-8BF6-CEED6B69A71A}" srcId="{5003A5AB-9BDB-4F2E-B961-B0D1EE3C65C7}" destId="{88619C8B-6C78-478F-883C-0EFD7E4FD286}" srcOrd="0" destOrd="0" parTransId="{1C57AB53-66AB-4889-A9DE-F4E0D068A2BF}" sibTransId="{563DDCFD-0276-4F7C-80F3-A364168C8854}"/>
    <dgm:cxn modelId="{D9A216C7-C688-4ABD-9888-B63D298B9F2B}" type="presOf" srcId="{6EFD536B-DBC3-4102-A128-A8AEF5E5A749}" destId="{3F361CFB-2B39-4D61-93E9-40752C8A5A51}" srcOrd="0" destOrd="0" presId="urn:microsoft.com/office/officeart/2005/8/layout/pyramid1"/>
    <dgm:cxn modelId="{3CFAD0AC-BA29-41B0-B182-44D60EF46103}" type="presOf" srcId="{78EB24C7-60B9-41DC-BC2D-C94942BBC41E}" destId="{E9EB3A78-1D3E-40C3-B034-1D21E6261449}" srcOrd="1" destOrd="0" presId="urn:microsoft.com/office/officeart/2005/8/layout/pyramid1"/>
    <dgm:cxn modelId="{680F8072-8798-42CF-A5BE-8CDB316B4984}" srcId="{803929EE-6CEE-4331-9B45-32DB1EE6B6D3}" destId="{6EFD536B-DBC3-4102-A128-A8AEF5E5A749}" srcOrd="1" destOrd="0" parTransId="{154C8B59-1E9D-4FFB-B013-67429C0F593B}" sibTransId="{2201490D-FED3-444B-825A-22A85F8E7424}"/>
    <dgm:cxn modelId="{8F336D13-B7E7-4451-8B35-485ED2346481}" type="presOf" srcId="{88619C8B-6C78-478F-883C-0EFD7E4FD286}" destId="{06E5AFA2-82FA-4A4F-9887-3C5A4B339C9D}" srcOrd="1" destOrd="0" presId="urn:microsoft.com/office/officeart/2005/8/layout/pyramid1"/>
    <dgm:cxn modelId="{12F54B3E-B807-40C7-8C71-A8B3247CE626}" type="presOf" srcId="{78EB24C7-60B9-41DC-BC2D-C94942BBC41E}" destId="{FD006582-49E5-4C2F-813B-DB3ABE55B319}" srcOrd="0" destOrd="0" presId="urn:microsoft.com/office/officeart/2005/8/layout/pyramid1"/>
    <dgm:cxn modelId="{E9009C91-44ED-49F1-9BB0-5C138ACD5E82}" srcId="{803929EE-6CEE-4331-9B45-32DB1EE6B6D3}" destId="{5003A5AB-9BDB-4F2E-B961-B0D1EE3C65C7}" srcOrd="0" destOrd="0" parTransId="{FA267611-5A90-422A-8CFF-1DC4AF855B4E}" sibTransId="{24E26DA3-5805-4A30-A0AF-47FDDC7279B5}"/>
    <dgm:cxn modelId="{59A5E070-A138-480F-AEC9-7E00184FADFD}" type="presOf" srcId="{41827A7E-50A7-4581-A355-9B022F0B598A}" destId="{7AEBD824-C9FB-43B0-8EC9-C54A208C98DE}" srcOrd="0" destOrd="0" presId="urn:microsoft.com/office/officeart/2005/8/layout/pyramid1"/>
    <dgm:cxn modelId="{D194CB3D-F936-42CA-8629-E214804E41B8}" type="presOf" srcId="{5003A5AB-9BDB-4F2E-B961-B0D1EE3C65C7}" destId="{21506F6F-EE45-4F8F-A4B1-D71783632D2B}" srcOrd="0" destOrd="0" presId="urn:microsoft.com/office/officeart/2005/8/layout/pyramid1"/>
    <dgm:cxn modelId="{A4AA96DB-681C-4B6A-8F95-41579BBE5F23}" srcId="{41827A7E-50A7-4581-A355-9B022F0B598A}" destId="{78EB24C7-60B9-41DC-BC2D-C94942BBC41E}" srcOrd="0" destOrd="0" parTransId="{D1083315-056E-4899-861D-C67C2D06D5B9}" sibTransId="{C456EF88-8483-49B0-9B31-F8C185F5C11C}"/>
    <dgm:cxn modelId="{D980426C-1984-41CE-B26C-E899D3D901D5}" type="presOf" srcId="{6EFD536B-DBC3-4102-A128-A8AEF5E5A749}" destId="{454B1D4A-B84F-4D4C-A807-733499F0C70F}" srcOrd="1" destOrd="0" presId="urn:microsoft.com/office/officeart/2005/8/layout/pyramid1"/>
    <dgm:cxn modelId="{7821DA08-C240-460A-B4A8-703B342780D1}" type="presOf" srcId="{803929EE-6CEE-4331-9B45-32DB1EE6B6D3}" destId="{6798DD74-B8FF-46A8-B7CD-58BC13AD1895}" srcOrd="0" destOrd="0" presId="urn:microsoft.com/office/officeart/2005/8/layout/pyramid1"/>
    <dgm:cxn modelId="{C28C6A1D-A1A7-4532-A186-E0335AB28DC1}" srcId="{803929EE-6CEE-4331-9B45-32DB1EE6B6D3}" destId="{41827A7E-50A7-4581-A355-9B022F0B598A}" srcOrd="2" destOrd="0" parTransId="{E02999AD-7CA4-459C-A201-7B36E65446D6}" sibTransId="{CF33C778-984D-4EDF-BE6E-C0B69215E872}"/>
    <dgm:cxn modelId="{24218C55-AACC-4F0C-AA25-D7F37F844F9B}" type="presOf" srcId="{7CE38A63-4DF1-4D28-9F95-3CFEBFA2F3A6}" destId="{AA3486D5-4385-4E69-AE87-7CDF9E5C9C35}" srcOrd="1" destOrd="0" presId="urn:microsoft.com/office/officeart/2005/8/layout/pyramid1"/>
    <dgm:cxn modelId="{C9C9BB65-9C74-4CEC-A3D9-5E930339D3BA}" srcId="{6EFD536B-DBC3-4102-A128-A8AEF5E5A749}" destId="{7CE38A63-4DF1-4D28-9F95-3CFEBFA2F3A6}" srcOrd="0" destOrd="0" parTransId="{57045251-28AB-4088-B155-6ACFAD71FEE9}" sibTransId="{26313DA9-CD3E-4A74-8ECF-5F41C9C2B044}"/>
    <dgm:cxn modelId="{540552C8-834F-42B1-B408-E1F3FA6D49B2}" type="presOf" srcId="{5003A5AB-9BDB-4F2E-B961-B0D1EE3C65C7}" destId="{3948F7C7-673A-4C98-AA74-F2B43EE14319}" srcOrd="1" destOrd="0" presId="urn:microsoft.com/office/officeart/2005/8/layout/pyramid1"/>
    <dgm:cxn modelId="{09B4E2AD-B66C-40F0-945C-B00384FA75E5}" type="presOf" srcId="{88619C8B-6C78-478F-883C-0EFD7E4FD286}" destId="{5B6B2C61-0FC1-4FD1-BB02-8F1056075B51}" srcOrd="0" destOrd="0" presId="urn:microsoft.com/office/officeart/2005/8/layout/pyramid1"/>
    <dgm:cxn modelId="{FDE1CDB4-578E-419E-99FD-E0D130B4F645}" type="presOf" srcId="{41827A7E-50A7-4581-A355-9B022F0B598A}" destId="{D8B19FE3-1302-49EB-9DA0-6A63049CC6D0}" srcOrd="1" destOrd="0" presId="urn:microsoft.com/office/officeart/2005/8/layout/pyramid1"/>
    <dgm:cxn modelId="{AB0D1FED-3855-4F99-B8CE-1D4C85EADA53}" type="presParOf" srcId="{6798DD74-B8FF-46A8-B7CD-58BC13AD1895}" destId="{34E04ED5-D76F-426A-89C4-A3D684B40570}" srcOrd="0" destOrd="0" presId="urn:microsoft.com/office/officeart/2005/8/layout/pyramid1"/>
    <dgm:cxn modelId="{319BB96C-D948-4C92-88D1-FAF00CFCA714}" type="presParOf" srcId="{34E04ED5-D76F-426A-89C4-A3D684B40570}" destId="{5B6B2C61-0FC1-4FD1-BB02-8F1056075B51}" srcOrd="0" destOrd="0" presId="urn:microsoft.com/office/officeart/2005/8/layout/pyramid1"/>
    <dgm:cxn modelId="{B3BE486A-C326-4441-944A-D7CBEB7A2483}" type="presParOf" srcId="{34E04ED5-D76F-426A-89C4-A3D684B40570}" destId="{06E5AFA2-82FA-4A4F-9887-3C5A4B339C9D}" srcOrd="1" destOrd="0" presId="urn:microsoft.com/office/officeart/2005/8/layout/pyramid1"/>
    <dgm:cxn modelId="{04EFAA82-2DBB-4321-A1E8-CED454C5AE1C}" type="presParOf" srcId="{34E04ED5-D76F-426A-89C4-A3D684B40570}" destId="{21506F6F-EE45-4F8F-A4B1-D71783632D2B}" srcOrd="2" destOrd="0" presId="urn:microsoft.com/office/officeart/2005/8/layout/pyramid1"/>
    <dgm:cxn modelId="{C838201A-BD3F-425F-8895-67C7A0BC5AF2}" type="presParOf" srcId="{34E04ED5-D76F-426A-89C4-A3D684B40570}" destId="{3948F7C7-673A-4C98-AA74-F2B43EE14319}" srcOrd="3" destOrd="0" presId="urn:microsoft.com/office/officeart/2005/8/layout/pyramid1"/>
    <dgm:cxn modelId="{FB35B5A2-1F73-4716-9E7C-0FAC4606F2F7}" type="presParOf" srcId="{6798DD74-B8FF-46A8-B7CD-58BC13AD1895}" destId="{9FF6DFE8-5F8F-4264-887D-5489DCAA223D}" srcOrd="1" destOrd="0" presId="urn:microsoft.com/office/officeart/2005/8/layout/pyramid1"/>
    <dgm:cxn modelId="{9912248D-9330-4260-BB48-9D8D9A68C759}" type="presParOf" srcId="{9FF6DFE8-5F8F-4264-887D-5489DCAA223D}" destId="{64A634DB-4ECA-4A3B-915D-9ED70E9F43D0}" srcOrd="0" destOrd="0" presId="urn:microsoft.com/office/officeart/2005/8/layout/pyramid1"/>
    <dgm:cxn modelId="{3FB503FB-CF20-49B4-B61E-0D1204685A74}" type="presParOf" srcId="{9FF6DFE8-5F8F-4264-887D-5489DCAA223D}" destId="{AA3486D5-4385-4E69-AE87-7CDF9E5C9C35}" srcOrd="1" destOrd="0" presId="urn:microsoft.com/office/officeart/2005/8/layout/pyramid1"/>
    <dgm:cxn modelId="{4E998213-D69D-4263-9DCF-84CDE7535E0D}" type="presParOf" srcId="{9FF6DFE8-5F8F-4264-887D-5489DCAA223D}" destId="{3F361CFB-2B39-4D61-93E9-40752C8A5A51}" srcOrd="2" destOrd="0" presId="urn:microsoft.com/office/officeart/2005/8/layout/pyramid1"/>
    <dgm:cxn modelId="{857FEE37-C2AD-4B25-A07F-D7D182E9DE43}" type="presParOf" srcId="{9FF6DFE8-5F8F-4264-887D-5489DCAA223D}" destId="{454B1D4A-B84F-4D4C-A807-733499F0C70F}" srcOrd="3" destOrd="0" presId="urn:microsoft.com/office/officeart/2005/8/layout/pyramid1"/>
    <dgm:cxn modelId="{FA52C646-8CA8-452B-BDE1-1BB179ECF899}" type="presParOf" srcId="{6798DD74-B8FF-46A8-B7CD-58BC13AD1895}" destId="{942DD17A-D5BC-493F-B607-4BE992FCABEC}" srcOrd="2" destOrd="0" presId="urn:microsoft.com/office/officeart/2005/8/layout/pyramid1"/>
    <dgm:cxn modelId="{CD9B131B-E530-4998-BE99-220ED48C25CA}" type="presParOf" srcId="{942DD17A-D5BC-493F-B607-4BE992FCABEC}" destId="{FD006582-49E5-4C2F-813B-DB3ABE55B319}" srcOrd="0" destOrd="0" presId="urn:microsoft.com/office/officeart/2005/8/layout/pyramid1"/>
    <dgm:cxn modelId="{DBB2D8BC-BAF5-4DCA-8E04-57AAA3D230A0}" type="presParOf" srcId="{942DD17A-D5BC-493F-B607-4BE992FCABEC}" destId="{E9EB3A78-1D3E-40C3-B034-1D21E6261449}" srcOrd="1" destOrd="0" presId="urn:microsoft.com/office/officeart/2005/8/layout/pyramid1"/>
    <dgm:cxn modelId="{AA9C1308-46F0-4170-8EF3-D596CA6549D4}" type="presParOf" srcId="{942DD17A-D5BC-493F-B607-4BE992FCABEC}" destId="{7AEBD824-C9FB-43B0-8EC9-C54A208C98DE}" srcOrd="2" destOrd="0" presId="urn:microsoft.com/office/officeart/2005/8/layout/pyramid1"/>
    <dgm:cxn modelId="{F623A46A-2250-4F3A-AA2A-DA78A066F36E}" type="presParOf" srcId="{942DD17A-D5BC-493F-B607-4BE992FCABEC}" destId="{D8B19FE3-1302-49EB-9DA0-6A63049CC6D0}" srcOrd="3" destOrd="0" presId="urn:microsoft.com/office/officeart/2005/8/layout/pyramid1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504483-5CA4-48AA-960B-CBEF68CE9D88}" type="doc">
      <dgm:prSet loTypeId="urn:microsoft.com/office/officeart/2005/8/layout/vList5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ES_tradnl"/>
        </a:p>
      </dgm:t>
    </dgm:pt>
    <dgm:pt modelId="{76A43F45-D13C-432B-87EB-380C0E079B84}">
      <dgm:prSet phldrT="[Texto]" custT="1"/>
      <dgm:spPr/>
      <dgm:t>
        <a:bodyPr/>
        <a:lstStyle/>
        <a:p>
          <a:pPr algn="ctr"/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Nursing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homes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”</a:t>
          </a:r>
          <a:endParaRPr lang="es-ES_tradnl" sz="2000" b="1" dirty="0">
            <a:solidFill>
              <a:schemeClr val="tx1"/>
            </a:solidFill>
            <a:latin typeface="Gill Sans MT" pitchFamily="34" charset="0"/>
          </a:endParaRPr>
        </a:p>
      </dgm:t>
    </dgm:pt>
    <dgm:pt modelId="{54CB7D03-8F03-435F-B12D-0EDF4E81B979}" type="parTrans" cxnId="{4CB5BA26-9E51-4651-841D-150DC8E7FC7D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31CA83F3-121C-4F53-8E70-486B1FC7E277}" type="sibTrans" cxnId="{4CB5BA26-9E51-4651-841D-150DC8E7FC7D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DADD21B8-1E49-4C9A-A868-A1FB86868A3F}">
      <dgm:prSet phldrT="[Texto]" custT="1"/>
      <dgm:spPr/>
      <dgm:t>
        <a:bodyPr/>
        <a:lstStyle/>
        <a:p>
          <a:r>
            <a:rPr lang="es-ES_tradnl" sz="1600" dirty="0" smtClean="0">
              <a:latin typeface="Gill Sans MT" pitchFamily="34" charset="0"/>
            </a:rPr>
            <a:t>Concepto muy extendido entre los países anglosajones y noreuropeos</a:t>
          </a:r>
          <a:endParaRPr lang="es-ES_tradnl" sz="1600" dirty="0">
            <a:latin typeface="Gill Sans MT" pitchFamily="34" charset="0"/>
          </a:endParaRPr>
        </a:p>
      </dgm:t>
    </dgm:pt>
    <dgm:pt modelId="{D33B2BB0-8837-4522-ACF4-86122987ED7F}" type="parTrans" cxnId="{F98C7571-F7AE-4F77-8194-1CFB36A4877E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FC71834A-5C1C-4BB2-9F57-1E812227A4A7}" type="sibTrans" cxnId="{F98C7571-F7AE-4F77-8194-1CFB36A4877E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BFBDC3FD-823E-4C6C-B1D5-084C7B6A4C9D}">
      <dgm:prSet phldrT="[Texto]" custT="1"/>
      <dgm:spPr/>
      <dgm:t>
        <a:bodyPr/>
        <a:lstStyle/>
        <a:p>
          <a:r>
            <a:rPr lang="es-ES_tradnl" sz="1600" dirty="0" smtClean="0">
              <a:latin typeface="Gill Sans MT" pitchFamily="34" charset="0"/>
            </a:rPr>
            <a:t>“ Institución que proporciona cuidados de enfermería Actividades de Vida Diaria, asistencia y movilidad, cuidados personales y psicosociales, así como cuidados paramédicos, como psicoterapia y terapia ocupacional, alojamiento en habitación y pensión </a:t>
          </a:r>
          <a:endParaRPr lang="es-ES_tradnl" sz="1600" dirty="0">
            <a:latin typeface="Gill Sans MT" pitchFamily="34" charset="0"/>
          </a:endParaRPr>
        </a:p>
      </dgm:t>
    </dgm:pt>
    <dgm:pt modelId="{C94421C4-0AAA-4E72-B4E2-5BE8690FFAAE}" type="parTrans" cxnId="{CD71A85A-F332-47FB-83A0-AFE5ECDB0BFE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2604E06B-8C46-4628-93C5-D5195EA1280E}" type="sibTrans" cxnId="{CD71A85A-F332-47FB-83A0-AFE5ECDB0BFE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A1D971E2-9885-43F6-90B2-A4983F3ECE32}">
      <dgm:prSet phldrT="[Texto]" custT="1"/>
      <dgm:spPr/>
      <dgm:t>
        <a:bodyPr/>
        <a:lstStyle/>
        <a:p>
          <a:pPr algn="l"/>
          <a:r>
            <a:rPr lang="es-ES_tradnl" sz="1600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Extra 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care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housing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”, </a:t>
          </a:r>
        </a:p>
        <a:p>
          <a:pPr algn="l"/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Very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sheltered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housing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”, </a:t>
          </a:r>
        </a:p>
        <a:p>
          <a:pPr algn="l"/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Assisted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living” </a:t>
          </a:r>
          <a:endParaRPr lang="es-ES_tradnl" sz="1600" b="1" dirty="0">
            <a:solidFill>
              <a:schemeClr val="tx1"/>
            </a:solidFill>
            <a:latin typeface="Gill Sans MT" pitchFamily="34" charset="0"/>
          </a:endParaRPr>
        </a:p>
      </dgm:t>
    </dgm:pt>
    <dgm:pt modelId="{1A44AA7C-F24B-4BC1-AAB5-1F01F2FE5422}" type="parTrans" cxnId="{CC767CEA-B2C7-4E03-A8D5-92AFB1B92761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9307BB7E-FA29-4686-9D51-5D94006977EA}" type="sibTrans" cxnId="{CC767CEA-B2C7-4E03-A8D5-92AFB1B92761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65933B78-3503-433C-84AC-5CFF8F00B901}">
      <dgm:prSet phldrT="[Texto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es-ES_tradnl" sz="1600" dirty="0" smtClean="0">
              <a:latin typeface="Gill Sans MT" pitchFamily="34" charset="0"/>
            </a:rPr>
            <a:t>La persona se desplaza a vivir a “otro” domicilio que por la vía de la compra o del arrendamiento es “su domicilio” que le ofrece determinados servicios de soporte.</a:t>
          </a:r>
          <a:endParaRPr lang="es-ES_tradnl" sz="1600" dirty="0">
            <a:latin typeface="Gill Sans MT" pitchFamily="34" charset="0"/>
          </a:endParaRPr>
        </a:p>
      </dgm:t>
    </dgm:pt>
    <dgm:pt modelId="{2F7D13D4-E08E-4097-B6F4-8D6B1680AD7A}" type="parTrans" cxnId="{E4BD0460-2EB3-437D-98AC-211537DEC89A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112F8B8D-CC8A-4742-AE62-0D6D018A7403}" type="sibTrans" cxnId="{E4BD0460-2EB3-437D-98AC-211537DEC89A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20D72183-F51E-4419-8B8C-CEC8B8099A15}">
      <dgm:prSet phldrT="[Texto]" custT="1"/>
      <dgm:spPr/>
      <dgm:t>
        <a:bodyPr/>
        <a:lstStyle/>
        <a:p>
          <a:r>
            <a:rPr lang="es-ES_tradnl" sz="1600" dirty="0" smtClean="0">
              <a:latin typeface="Gill Sans MT" pitchFamily="34" charset="0"/>
            </a:rPr>
            <a:t>Nivel de asistencia y control elevado </a:t>
          </a:r>
          <a:endParaRPr lang="es-ES_tradnl" sz="1600" dirty="0">
            <a:latin typeface="Gill Sans MT" pitchFamily="34" charset="0"/>
          </a:endParaRPr>
        </a:p>
      </dgm:t>
    </dgm:pt>
    <dgm:pt modelId="{894E4F39-0370-4564-99B2-F12EAF0ECA50}" type="parTrans" cxnId="{BBE80AB8-F7FB-4F9C-9C04-7FB5B60900E2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F024B143-7DE8-41DB-B8A8-E809B550FCAA}" type="sibTrans" cxnId="{BBE80AB8-F7FB-4F9C-9C04-7FB5B60900E2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FD98321C-F631-4EA9-994C-AD4A664E00A3}">
      <dgm:prSet phldrT="[Texto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es-ES_tradnl" sz="1600" dirty="0" smtClean="0">
              <a:latin typeface="Gill Sans MT" pitchFamily="34" charset="0"/>
            </a:rPr>
            <a:t>Dirigido a personas de distintos ingresos y aspiraciones</a:t>
          </a:r>
          <a:endParaRPr lang="es-ES_tradnl" sz="1600" dirty="0">
            <a:latin typeface="Gill Sans MT" pitchFamily="34" charset="0"/>
          </a:endParaRPr>
        </a:p>
      </dgm:t>
    </dgm:pt>
    <dgm:pt modelId="{0B3650CC-356E-4C28-B4C0-F69E0B51C8B1}" type="parTrans" cxnId="{EF06DFEF-7A7D-40DB-B143-C8D13C64A2AA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E200779A-FD3A-4754-8755-ECC29E4568E0}" type="sibTrans" cxnId="{EF06DFEF-7A7D-40DB-B143-C8D13C64A2AA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C821307C-1C97-4047-8F84-5EF7444132EA}" type="pres">
      <dgm:prSet presAssocID="{0A504483-5CA4-48AA-960B-CBEF68CE9D8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1AA098FE-A614-444B-B11F-1D9F93C56ED6}" type="pres">
      <dgm:prSet presAssocID="{76A43F45-D13C-432B-87EB-380C0E079B84}" presName="linNode" presStyleCnt="0"/>
      <dgm:spPr/>
      <dgm:t>
        <a:bodyPr/>
        <a:lstStyle/>
        <a:p>
          <a:endParaRPr lang="es-ES_tradnl"/>
        </a:p>
      </dgm:t>
    </dgm:pt>
    <dgm:pt modelId="{E7B80234-4AF7-4624-B6D2-47306E4874DD}" type="pres">
      <dgm:prSet presAssocID="{76A43F45-D13C-432B-87EB-380C0E079B84}" presName="parentText" presStyleLbl="node1" presStyleIdx="0" presStyleCnt="2" custScaleX="68232" custScaleY="109804" custLinFactNeighborX="2994" custLinFactNeighborY="-5498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E21EDB1A-BF31-4E59-8E13-B95C31DC2613}" type="pres">
      <dgm:prSet presAssocID="{76A43F45-D13C-432B-87EB-380C0E079B84}" presName="descendantText" presStyleLbl="alignAccFollowNode1" presStyleIdx="0" presStyleCnt="2" custScaleX="140951" custScaleY="15084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BE3FFE6-CB38-44EC-AB26-F4EA5B683DE8}" type="pres">
      <dgm:prSet presAssocID="{31CA83F3-121C-4F53-8E70-486B1FC7E277}" presName="sp" presStyleCnt="0"/>
      <dgm:spPr/>
      <dgm:t>
        <a:bodyPr/>
        <a:lstStyle/>
        <a:p>
          <a:endParaRPr lang="es-ES_tradnl"/>
        </a:p>
      </dgm:t>
    </dgm:pt>
    <dgm:pt modelId="{8419AF5E-9BC0-4DF6-A9C6-96767273EB0E}" type="pres">
      <dgm:prSet presAssocID="{A1D971E2-9885-43F6-90B2-A4983F3ECE32}" presName="linNode" presStyleCnt="0"/>
      <dgm:spPr/>
      <dgm:t>
        <a:bodyPr/>
        <a:lstStyle/>
        <a:p>
          <a:endParaRPr lang="es-ES_tradnl"/>
        </a:p>
      </dgm:t>
    </dgm:pt>
    <dgm:pt modelId="{23A6343A-DB3B-4549-A00A-ABC128EA5CE9}" type="pres">
      <dgm:prSet presAssocID="{A1D971E2-9885-43F6-90B2-A4983F3ECE32}" presName="parentText" presStyleLbl="node1" presStyleIdx="1" presStyleCnt="2" custScaleX="154848" custLinFactNeighborX="-7140" custLinFactNeighborY="17954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B327422-9CFB-4773-A536-8AAEFCB68800}" type="pres">
      <dgm:prSet presAssocID="{A1D971E2-9885-43F6-90B2-A4983F3ECE32}" presName="descendantText" presStyleLbl="alignAccFollowNode1" presStyleIdx="1" presStyleCnt="2" custScaleX="112522" custScaleY="11152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CC767CEA-B2C7-4E03-A8D5-92AFB1B92761}" srcId="{0A504483-5CA4-48AA-960B-CBEF68CE9D88}" destId="{A1D971E2-9885-43F6-90B2-A4983F3ECE32}" srcOrd="1" destOrd="0" parTransId="{1A44AA7C-F24B-4BC1-AAB5-1F01F2FE5422}" sibTransId="{9307BB7E-FA29-4686-9D51-5D94006977EA}"/>
    <dgm:cxn modelId="{2E22701A-D676-495D-8E27-90F8AD66ADD0}" type="presOf" srcId="{0A504483-5CA4-48AA-960B-CBEF68CE9D88}" destId="{C821307C-1C97-4047-8F84-5EF7444132EA}" srcOrd="0" destOrd="0" presId="urn:microsoft.com/office/officeart/2005/8/layout/vList5"/>
    <dgm:cxn modelId="{7E503588-BB62-4620-9101-CB4549E52E17}" type="presOf" srcId="{FD98321C-F631-4EA9-994C-AD4A664E00A3}" destId="{3B327422-9CFB-4773-A536-8AAEFCB68800}" srcOrd="0" destOrd="1" presId="urn:microsoft.com/office/officeart/2005/8/layout/vList5"/>
    <dgm:cxn modelId="{6BBBEA6F-8A16-48F7-A64A-F264F4E423DB}" type="presOf" srcId="{DADD21B8-1E49-4C9A-A868-A1FB86868A3F}" destId="{E21EDB1A-BF31-4E59-8E13-B95C31DC2613}" srcOrd="0" destOrd="0" presId="urn:microsoft.com/office/officeart/2005/8/layout/vList5"/>
    <dgm:cxn modelId="{6920F566-396C-49AE-B13B-C6BE1799B0F3}" type="presOf" srcId="{20D72183-F51E-4419-8B8C-CEC8B8099A15}" destId="{E21EDB1A-BF31-4E59-8E13-B95C31DC2613}" srcOrd="0" destOrd="1" presId="urn:microsoft.com/office/officeart/2005/8/layout/vList5"/>
    <dgm:cxn modelId="{9D450ED1-043E-4416-A897-584DC9937591}" type="presOf" srcId="{65933B78-3503-433C-84AC-5CFF8F00B901}" destId="{3B327422-9CFB-4773-A536-8AAEFCB68800}" srcOrd="0" destOrd="0" presId="urn:microsoft.com/office/officeart/2005/8/layout/vList5"/>
    <dgm:cxn modelId="{F98C7571-F7AE-4F77-8194-1CFB36A4877E}" srcId="{76A43F45-D13C-432B-87EB-380C0E079B84}" destId="{DADD21B8-1E49-4C9A-A868-A1FB86868A3F}" srcOrd="0" destOrd="0" parTransId="{D33B2BB0-8837-4522-ACF4-86122987ED7F}" sibTransId="{FC71834A-5C1C-4BB2-9F57-1E812227A4A7}"/>
    <dgm:cxn modelId="{E4BD0460-2EB3-437D-98AC-211537DEC89A}" srcId="{A1D971E2-9885-43F6-90B2-A4983F3ECE32}" destId="{65933B78-3503-433C-84AC-5CFF8F00B901}" srcOrd="0" destOrd="0" parTransId="{2F7D13D4-E08E-4097-B6F4-8D6B1680AD7A}" sibTransId="{112F8B8D-CC8A-4742-AE62-0D6D018A7403}"/>
    <dgm:cxn modelId="{EF06DFEF-7A7D-40DB-B143-C8D13C64A2AA}" srcId="{A1D971E2-9885-43F6-90B2-A4983F3ECE32}" destId="{FD98321C-F631-4EA9-994C-AD4A664E00A3}" srcOrd="1" destOrd="0" parTransId="{0B3650CC-356E-4C28-B4C0-F69E0B51C8B1}" sibTransId="{E200779A-FD3A-4754-8755-ECC29E4568E0}"/>
    <dgm:cxn modelId="{1651542D-981C-42C2-8578-1187DF58726B}" type="presOf" srcId="{BFBDC3FD-823E-4C6C-B1D5-084C7B6A4C9D}" destId="{E21EDB1A-BF31-4E59-8E13-B95C31DC2613}" srcOrd="0" destOrd="2" presId="urn:microsoft.com/office/officeart/2005/8/layout/vList5"/>
    <dgm:cxn modelId="{BBE80AB8-F7FB-4F9C-9C04-7FB5B60900E2}" srcId="{76A43F45-D13C-432B-87EB-380C0E079B84}" destId="{20D72183-F51E-4419-8B8C-CEC8B8099A15}" srcOrd="1" destOrd="0" parTransId="{894E4F39-0370-4564-99B2-F12EAF0ECA50}" sibTransId="{F024B143-7DE8-41DB-B8A8-E809B550FCAA}"/>
    <dgm:cxn modelId="{CD71A85A-F332-47FB-83A0-AFE5ECDB0BFE}" srcId="{76A43F45-D13C-432B-87EB-380C0E079B84}" destId="{BFBDC3FD-823E-4C6C-B1D5-084C7B6A4C9D}" srcOrd="2" destOrd="0" parTransId="{C94421C4-0AAA-4E72-B4E2-5BE8690FFAAE}" sibTransId="{2604E06B-8C46-4628-93C5-D5195EA1280E}"/>
    <dgm:cxn modelId="{4045B4D6-F57B-49DC-AA1A-D82A1966959D}" type="presOf" srcId="{A1D971E2-9885-43F6-90B2-A4983F3ECE32}" destId="{23A6343A-DB3B-4549-A00A-ABC128EA5CE9}" srcOrd="0" destOrd="0" presId="urn:microsoft.com/office/officeart/2005/8/layout/vList5"/>
    <dgm:cxn modelId="{4CB5BA26-9E51-4651-841D-150DC8E7FC7D}" srcId="{0A504483-5CA4-48AA-960B-CBEF68CE9D88}" destId="{76A43F45-D13C-432B-87EB-380C0E079B84}" srcOrd="0" destOrd="0" parTransId="{54CB7D03-8F03-435F-B12D-0EDF4E81B979}" sibTransId="{31CA83F3-121C-4F53-8E70-486B1FC7E277}"/>
    <dgm:cxn modelId="{820F125F-4C57-438B-9346-5BD2F1CEF403}" type="presOf" srcId="{76A43F45-D13C-432B-87EB-380C0E079B84}" destId="{E7B80234-4AF7-4624-B6D2-47306E4874DD}" srcOrd="0" destOrd="0" presId="urn:microsoft.com/office/officeart/2005/8/layout/vList5"/>
    <dgm:cxn modelId="{939DB0C6-7EAB-4A05-A3AE-09964C5335A8}" type="presParOf" srcId="{C821307C-1C97-4047-8F84-5EF7444132EA}" destId="{1AA098FE-A614-444B-B11F-1D9F93C56ED6}" srcOrd="0" destOrd="0" presId="urn:microsoft.com/office/officeart/2005/8/layout/vList5"/>
    <dgm:cxn modelId="{463AEA92-E6A1-43FC-AB39-0EBC4AA541EE}" type="presParOf" srcId="{1AA098FE-A614-444B-B11F-1D9F93C56ED6}" destId="{E7B80234-4AF7-4624-B6D2-47306E4874DD}" srcOrd="0" destOrd="0" presId="urn:microsoft.com/office/officeart/2005/8/layout/vList5"/>
    <dgm:cxn modelId="{0CFDF1E1-3DE1-4745-95EE-C0EFC93123A0}" type="presParOf" srcId="{1AA098FE-A614-444B-B11F-1D9F93C56ED6}" destId="{E21EDB1A-BF31-4E59-8E13-B95C31DC2613}" srcOrd="1" destOrd="0" presId="urn:microsoft.com/office/officeart/2005/8/layout/vList5"/>
    <dgm:cxn modelId="{08DC9BD0-BC8A-4B53-A159-E964FF301413}" type="presParOf" srcId="{C821307C-1C97-4047-8F84-5EF7444132EA}" destId="{FBE3FFE6-CB38-44EC-AB26-F4EA5B683DE8}" srcOrd="1" destOrd="0" presId="urn:microsoft.com/office/officeart/2005/8/layout/vList5"/>
    <dgm:cxn modelId="{B87D88A0-8024-45F3-8A0E-71883FFB703B}" type="presParOf" srcId="{C821307C-1C97-4047-8F84-5EF7444132EA}" destId="{8419AF5E-9BC0-4DF6-A9C6-96767273EB0E}" srcOrd="2" destOrd="0" presId="urn:microsoft.com/office/officeart/2005/8/layout/vList5"/>
    <dgm:cxn modelId="{C0A9C0C0-084C-4651-AFA7-582E959DFBFB}" type="presParOf" srcId="{8419AF5E-9BC0-4DF6-A9C6-96767273EB0E}" destId="{23A6343A-DB3B-4549-A00A-ABC128EA5CE9}" srcOrd="0" destOrd="0" presId="urn:microsoft.com/office/officeart/2005/8/layout/vList5"/>
    <dgm:cxn modelId="{85414AF2-A9FC-4B08-AFCB-3DD6BD2982C5}" type="presParOf" srcId="{8419AF5E-9BC0-4DF6-A9C6-96767273EB0E}" destId="{3B327422-9CFB-4773-A536-8AAEFCB6880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504483-5CA4-48AA-960B-CBEF68CE9D88}" type="doc">
      <dgm:prSet loTypeId="urn:microsoft.com/office/officeart/2005/8/layout/vList5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ES_tradnl"/>
        </a:p>
      </dgm:t>
    </dgm:pt>
    <dgm:pt modelId="{0749E0A1-CF8D-4726-9223-1CC02671FAB4}">
      <dgm:prSet phldrT="[Texto]" custT="1"/>
      <dgm:spPr/>
      <dgm:t>
        <a:bodyPr/>
        <a:lstStyle/>
        <a:p>
          <a:pPr algn="l"/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Sheltered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housing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”,</a:t>
          </a:r>
        </a:p>
        <a:p>
          <a:pPr algn="l"/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“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retirement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housing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” </a:t>
          </a:r>
        </a:p>
        <a:p>
          <a:pPr algn="l"/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“pisos con servicios”</a:t>
          </a:r>
          <a:endParaRPr lang="es-ES_tradnl" sz="2000" b="1" dirty="0">
            <a:solidFill>
              <a:schemeClr val="tx1"/>
            </a:solidFill>
            <a:latin typeface="Gill Sans MT" pitchFamily="34" charset="0"/>
          </a:endParaRPr>
        </a:p>
      </dgm:t>
    </dgm:pt>
    <dgm:pt modelId="{CF2AA756-9A74-4A8E-923F-6AB0895C1F9C}" type="parTrans" cxnId="{51A181C9-088B-4B04-8426-827C9474166A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6C6BF3AF-F971-4F93-9D5D-462304B721AA}" type="sibTrans" cxnId="{51A181C9-088B-4B04-8426-827C9474166A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39D82FB1-2C52-4DB4-B645-F479A65F8CAD}">
      <dgm:prSet phldrT="[Texto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es-ES_tradnl" sz="1400" dirty="0" smtClean="0">
              <a:latin typeface="Gill Sans MT" pitchFamily="34" charset="0"/>
            </a:rPr>
            <a:t>Complejos para personas mayores con pisos donde los residentes tienen su hogar independiente, pero existiendo instalaciones comunes que pueden ser utilizadas por todos los residentes </a:t>
          </a:r>
          <a:endParaRPr lang="es-ES_tradnl" sz="1400" dirty="0">
            <a:latin typeface="Gill Sans MT" pitchFamily="34" charset="0"/>
          </a:endParaRPr>
        </a:p>
      </dgm:t>
    </dgm:pt>
    <dgm:pt modelId="{21F18AD6-ADE9-4FCE-AD6F-EAD2B28CB188}" type="parTrans" cxnId="{38DE5872-4CBB-47A3-A224-BFDD29E64694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608E983E-208D-4D13-8197-3FF05BA94F2C}" type="sibTrans" cxnId="{38DE5872-4CBB-47A3-A224-BFDD29E64694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6B6B6EC7-E668-4EB1-A033-DCD557712AFD}">
      <dgm:prSet phldrT="[Texto]" custT="1"/>
      <dgm:spPr/>
      <dgm:t>
        <a:bodyPr/>
        <a:lstStyle/>
        <a:p>
          <a:pPr algn="l"/>
          <a:r>
            <a:rPr lang="es-ES_tradnl" sz="1600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Retirement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villages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”</a:t>
          </a:r>
        </a:p>
        <a:p>
          <a:pPr algn="l"/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continuing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care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dirty="0" err="1" smtClean="0">
              <a:solidFill>
                <a:schemeClr val="tx1"/>
              </a:solidFill>
              <a:latin typeface="Gill Sans MT" pitchFamily="34" charset="0"/>
            </a:rPr>
            <a:t>facilities</a:t>
          </a:r>
          <a:r>
            <a:rPr lang="es-ES_tradnl" sz="2000" b="1" dirty="0" smtClean="0">
              <a:solidFill>
                <a:schemeClr val="tx1"/>
              </a:solidFill>
              <a:latin typeface="Gill Sans MT" pitchFamily="34" charset="0"/>
            </a:rPr>
            <a:t>”</a:t>
          </a:r>
          <a:endParaRPr lang="es-ES_tradnl" sz="2000" b="1" dirty="0">
            <a:solidFill>
              <a:schemeClr val="tx1"/>
            </a:solidFill>
            <a:latin typeface="Gill Sans MT" pitchFamily="34" charset="0"/>
          </a:endParaRPr>
        </a:p>
      </dgm:t>
    </dgm:pt>
    <dgm:pt modelId="{D7A32058-C923-40D9-829E-CC6E578CFE09}" type="parTrans" cxnId="{272451BF-C8FA-433B-92AA-B96DC8D5F6A5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F14080DB-E73F-4CA0-B478-38E42E01B716}" type="sibTrans" cxnId="{272451BF-C8FA-433B-92AA-B96DC8D5F6A5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C4C95AAA-2F04-4F4D-BAFE-875A09BD5DE6}">
      <dgm:prSet phldrT="[Texto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es-ES_tradnl" sz="1400" dirty="0" smtClean="0">
              <a:latin typeface="Gill Sans MT" pitchFamily="34" charset="0"/>
            </a:rPr>
            <a:t>Una variedad de este tipo de alojamiento es el </a:t>
          </a:r>
          <a:r>
            <a:rPr lang="es-ES_tradnl" sz="1400" dirty="0" err="1" smtClean="0">
              <a:latin typeface="Gill Sans MT" pitchFamily="34" charset="0"/>
            </a:rPr>
            <a:t>co-housing</a:t>
          </a:r>
          <a:r>
            <a:rPr lang="es-ES_tradnl" sz="1400" dirty="0" smtClean="0">
              <a:latin typeface="Gill Sans MT" pitchFamily="34" charset="0"/>
            </a:rPr>
            <a:t>, muy frecuente en Holanda, caracterizado por el compromiso social común de las personas usuarias</a:t>
          </a:r>
          <a:endParaRPr lang="es-ES_tradnl" sz="1400" dirty="0">
            <a:latin typeface="Gill Sans MT" pitchFamily="34" charset="0"/>
          </a:endParaRPr>
        </a:p>
      </dgm:t>
    </dgm:pt>
    <dgm:pt modelId="{777FF53C-A817-42E4-942A-2B1D01BE0F2C}" type="parTrans" cxnId="{58443ACF-73A4-40C4-845D-766B211C4646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ABD84343-F5E1-4664-846D-9DF301008057}" type="sibTrans" cxnId="{58443ACF-73A4-40C4-845D-766B211C4646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47214422-CF4A-4428-994C-0E3132D87C33}">
      <dgm:prSet phldrT="[Texto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es-ES_tradnl" sz="1600" dirty="0" smtClean="0">
              <a:latin typeface="Gill Sans MT" pitchFamily="34" charset="0"/>
            </a:rPr>
            <a:t>El acento son los servicios comunitarios</a:t>
          </a:r>
          <a:endParaRPr lang="es-ES_tradnl" sz="1600" dirty="0">
            <a:latin typeface="Gill Sans MT" pitchFamily="34" charset="0"/>
          </a:endParaRPr>
        </a:p>
      </dgm:t>
    </dgm:pt>
    <dgm:pt modelId="{F9F4B4EA-B355-4D1D-A51B-D542B8ED0612}" type="parTrans" cxnId="{285673EE-41BE-4336-AAA4-7A2A7F19A900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6F3BB1A6-5BAB-4202-B924-C7B3016F766D}" type="sibTrans" cxnId="{285673EE-41BE-4336-AAA4-7A2A7F19A900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95F4958F-910C-45B1-B821-6D3C862374B9}">
      <dgm:prSet phldrT="[Texto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es-ES_tradnl" sz="1600" dirty="0" smtClean="0">
              <a:latin typeface="Gill Sans MT" pitchFamily="34" charset="0"/>
            </a:rPr>
            <a:t>Suelen ser grandes comunidades</a:t>
          </a:r>
          <a:endParaRPr lang="es-ES_tradnl" sz="1600" dirty="0">
            <a:latin typeface="Gill Sans MT" pitchFamily="34" charset="0"/>
          </a:endParaRPr>
        </a:p>
      </dgm:t>
    </dgm:pt>
    <dgm:pt modelId="{52280579-11BE-4BF3-AE62-9E61B56566E4}" type="parTrans" cxnId="{185A73A7-EB2B-4854-9EB1-DFE6D0812F57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A5375509-A9D1-4A95-B5C6-1516AA6C60C6}" type="sibTrans" cxnId="{185A73A7-EB2B-4854-9EB1-DFE6D0812F57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25C6FEAC-2E77-4447-B4BA-0E63F98675C2}">
      <dgm:prSet phldrT="[Texto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es-ES_tradnl" sz="1600" dirty="0" smtClean="0">
              <a:latin typeface="Gill Sans MT" pitchFamily="34" charset="0"/>
            </a:rPr>
            <a:t>Dirigidos, generalmente, a personas independientes o con niveles escasos de dependencia</a:t>
          </a:r>
          <a:endParaRPr lang="es-ES_tradnl" sz="1600" dirty="0">
            <a:latin typeface="Gill Sans MT" pitchFamily="34" charset="0"/>
          </a:endParaRPr>
        </a:p>
      </dgm:t>
    </dgm:pt>
    <dgm:pt modelId="{FFCEDD6F-2C8D-4626-B63B-6C46B6EDEB69}" type="parTrans" cxnId="{6827C83E-765B-41A9-AF51-DDBE6974817B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ED1430E9-0FC5-48AF-A617-DC60CCCE8E2F}" type="sibTrans" cxnId="{6827C83E-765B-41A9-AF51-DDBE6974817B}">
      <dgm:prSet/>
      <dgm:spPr/>
      <dgm:t>
        <a:bodyPr/>
        <a:lstStyle/>
        <a:p>
          <a:endParaRPr lang="es-ES_tradnl" sz="1600">
            <a:latin typeface="Gill Sans MT" pitchFamily="34" charset="0"/>
          </a:endParaRPr>
        </a:p>
      </dgm:t>
    </dgm:pt>
    <dgm:pt modelId="{C821307C-1C97-4047-8F84-5EF7444132EA}" type="pres">
      <dgm:prSet presAssocID="{0A504483-5CA4-48AA-960B-CBEF68CE9D8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987E3790-F6E1-472D-90EA-F26958BEFBAC}" type="pres">
      <dgm:prSet presAssocID="{0749E0A1-CF8D-4726-9223-1CC02671FAB4}" presName="linNode" presStyleCnt="0"/>
      <dgm:spPr/>
    </dgm:pt>
    <dgm:pt modelId="{0DB3CF9E-28C1-4651-9DF6-864C37C607A9}" type="pres">
      <dgm:prSet presAssocID="{0749E0A1-CF8D-4726-9223-1CC02671FAB4}" presName="parentText" presStyleLbl="node1" presStyleIdx="0" presStyleCnt="2" custScaleX="177342" custScaleY="75166" custLinFactNeighborX="-10294" custLinFactNeighborY="-2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9D7CBB1-B6F6-420E-8699-A641FCED99A0}" type="pres">
      <dgm:prSet presAssocID="{0749E0A1-CF8D-4726-9223-1CC02671FAB4}" presName="descendantText" presStyleLbl="alignAccFollowNode1" presStyleIdx="0" presStyleCnt="2" custScaleX="133687" custScaleY="62667" custLinFactNeighborX="2066" custLinFactNeighborY="450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4054F3B-DE0F-4876-B1E9-ECDD02590904}" type="pres">
      <dgm:prSet presAssocID="{6C6BF3AF-F971-4F93-9D5D-462304B721AA}" presName="sp" presStyleCnt="0"/>
      <dgm:spPr/>
    </dgm:pt>
    <dgm:pt modelId="{4094026D-EA97-4A29-BBF8-EE40EA035794}" type="pres">
      <dgm:prSet presAssocID="{6B6B6EC7-E668-4EB1-A033-DCD557712AFD}" presName="linNode" presStyleCnt="0"/>
      <dgm:spPr/>
    </dgm:pt>
    <dgm:pt modelId="{2B0AE7D4-BB38-4C06-A6D8-EA9F49FCB775}" type="pres">
      <dgm:prSet presAssocID="{6B6B6EC7-E668-4EB1-A033-DCD557712AFD}" presName="parentText" presStyleLbl="node1" presStyleIdx="1" presStyleCnt="2" custScaleX="164943" custScaleY="64800" custLinFactNeighborX="-10294" custLinFactNeighborY="-497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70ABC41D-7A2D-41A6-AA68-D93EE4FB2A4E}" type="pres">
      <dgm:prSet presAssocID="{6B6B6EC7-E668-4EB1-A033-DCD557712AFD}" presName="descendantText" presStyleLbl="alignAccFollowNode1" presStyleIdx="1" presStyleCnt="2" custScaleX="133092" custScaleY="71172" custLinFactNeighborX="2138" custLinFactNeighborY="39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38DE5872-4CBB-47A3-A224-BFDD29E64694}" srcId="{0749E0A1-CF8D-4726-9223-1CC02671FAB4}" destId="{39D82FB1-2C52-4DB4-B645-F479A65F8CAD}" srcOrd="0" destOrd="0" parTransId="{21F18AD6-ADE9-4FCE-AD6F-EAD2B28CB188}" sibTransId="{608E983E-208D-4D13-8197-3FF05BA94F2C}"/>
    <dgm:cxn modelId="{0B279B6B-CB4D-4A0F-A0EF-9AC6B9307902}" type="presOf" srcId="{6B6B6EC7-E668-4EB1-A033-DCD557712AFD}" destId="{2B0AE7D4-BB38-4C06-A6D8-EA9F49FCB775}" srcOrd="0" destOrd="0" presId="urn:microsoft.com/office/officeart/2005/8/layout/vList5"/>
    <dgm:cxn modelId="{6827C83E-765B-41A9-AF51-DDBE6974817B}" srcId="{6B6B6EC7-E668-4EB1-A033-DCD557712AFD}" destId="{25C6FEAC-2E77-4447-B4BA-0E63F98675C2}" srcOrd="2" destOrd="0" parTransId="{FFCEDD6F-2C8D-4626-B63B-6C46B6EDEB69}" sibTransId="{ED1430E9-0FC5-48AF-A617-DC60CCCE8E2F}"/>
    <dgm:cxn modelId="{91DFD97D-1129-4DD0-B677-0CADFF32F434}" type="presOf" srcId="{25C6FEAC-2E77-4447-B4BA-0E63F98675C2}" destId="{70ABC41D-7A2D-41A6-AA68-D93EE4FB2A4E}" srcOrd="0" destOrd="2" presId="urn:microsoft.com/office/officeart/2005/8/layout/vList5"/>
    <dgm:cxn modelId="{56BD6CAA-3F2E-4A67-B05D-621816B4A589}" type="presOf" srcId="{39D82FB1-2C52-4DB4-B645-F479A65F8CAD}" destId="{69D7CBB1-B6F6-420E-8699-A641FCED99A0}" srcOrd="0" destOrd="0" presId="urn:microsoft.com/office/officeart/2005/8/layout/vList5"/>
    <dgm:cxn modelId="{BC30C0B7-3BFB-4E9A-B5AE-C214DA64EE22}" type="presOf" srcId="{47214422-CF4A-4428-994C-0E3132D87C33}" destId="{70ABC41D-7A2D-41A6-AA68-D93EE4FB2A4E}" srcOrd="0" destOrd="0" presId="urn:microsoft.com/office/officeart/2005/8/layout/vList5"/>
    <dgm:cxn modelId="{58443ACF-73A4-40C4-845D-766B211C4646}" srcId="{0749E0A1-CF8D-4726-9223-1CC02671FAB4}" destId="{C4C95AAA-2F04-4F4D-BAFE-875A09BD5DE6}" srcOrd="1" destOrd="0" parTransId="{777FF53C-A817-42E4-942A-2B1D01BE0F2C}" sibTransId="{ABD84343-F5E1-4664-846D-9DF301008057}"/>
    <dgm:cxn modelId="{3228ADB0-4E7E-46BD-8370-B62582162BCA}" type="presOf" srcId="{0A504483-5CA4-48AA-960B-CBEF68CE9D88}" destId="{C821307C-1C97-4047-8F84-5EF7444132EA}" srcOrd="0" destOrd="0" presId="urn:microsoft.com/office/officeart/2005/8/layout/vList5"/>
    <dgm:cxn modelId="{185A73A7-EB2B-4854-9EB1-DFE6D0812F57}" srcId="{6B6B6EC7-E668-4EB1-A033-DCD557712AFD}" destId="{95F4958F-910C-45B1-B821-6D3C862374B9}" srcOrd="1" destOrd="0" parTransId="{52280579-11BE-4BF3-AE62-9E61B56566E4}" sibTransId="{A5375509-A9D1-4A95-B5C6-1516AA6C60C6}"/>
    <dgm:cxn modelId="{51A181C9-088B-4B04-8426-827C9474166A}" srcId="{0A504483-5CA4-48AA-960B-CBEF68CE9D88}" destId="{0749E0A1-CF8D-4726-9223-1CC02671FAB4}" srcOrd="0" destOrd="0" parTransId="{CF2AA756-9A74-4A8E-923F-6AB0895C1F9C}" sibTransId="{6C6BF3AF-F971-4F93-9D5D-462304B721AA}"/>
    <dgm:cxn modelId="{2CC7CA2A-B2D0-4077-BBF1-B297C801F2EF}" type="presOf" srcId="{0749E0A1-CF8D-4726-9223-1CC02671FAB4}" destId="{0DB3CF9E-28C1-4651-9DF6-864C37C607A9}" srcOrd="0" destOrd="0" presId="urn:microsoft.com/office/officeart/2005/8/layout/vList5"/>
    <dgm:cxn modelId="{272451BF-C8FA-433B-92AA-B96DC8D5F6A5}" srcId="{0A504483-5CA4-48AA-960B-CBEF68CE9D88}" destId="{6B6B6EC7-E668-4EB1-A033-DCD557712AFD}" srcOrd="1" destOrd="0" parTransId="{D7A32058-C923-40D9-829E-CC6E578CFE09}" sibTransId="{F14080DB-E73F-4CA0-B478-38E42E01B716}"/>
    <dgm:cxn modelId="{AEEE57A1-E745-4CAA-936F-66D09177FFB7}" type="presOf" srcId="{C4C95AAA-2F04-4F4D-BAFE-875A09BD5DE6}" destId="{69D7CBB1-B6F6-420E-8699-A641FCED99A0}" srcOrd="0" destOrd="1" presId="urn:microsoft.com/office/officeart/2005/8/layout/vList5"/>
    <dgm:cxn modelId="{4CBEF775-661E-47D0-8C32-5A7C3CEA62F0}" type="presOf" srcId="{95F4958F-910C-45B1-B821-6D3C862374B9}" destId="{70ABC41D-7A2D-41A6-AA68-D93EE4FB2A4E}" srcOrd="0" destOrd="1" presId="urn:microsoft.com/office/officeart/2005/8/layout/vList5"/>
    <dgm:cxn modelId="{285673EE-41BE-4336-AAA4-7A2A7F19A900}" srcId="{6B6B6EC7-E668-4EB1-A033-DCD557712AFD}" destId="{47214422-CF4A-4428-994C-0E3132D87C33}" srcOrd="0" destOrd="0" parTransId="{F9F4B4EA-B355-4D1D-A51B-D542B8ED0612}" sibTransId="{6F3BB1A6-5BAB-4202-B924-C7B3016F766D}"/>
    <dgm:cxn modelId="{62034D9A-689B-48D6-888B-EEEE491DABAE}" type="presParOf" srcId="{C821307C-1C97-4047-8F84-5EF7444132EA}" destId="{987E3790-F6E1-472D-90EA-F26958BEFBAC}" srcOrd="0" destOrd="0" presId="urn:microsoft.com/office/officeart/2005/8/layout/vList5"/>
    <dgm:cxn modelId="{4288E336-0719-49C5-8BD0-D4DBA058504A}" type="presParOf" srcId="{987E3790-F6E1-472D-90EA-F26958BEFBAC}" destId="{0DB3CF9E-28C1-4651-9DF6-864C37C607A9}" srcOrd="0" destOrd="0" presId="urn:microsoft.com/office/officeart/2005/8/layout/vList5"/>
    <dgm:cxn modelId="{BC2DE47E-FDEB-46B9-9755-9DFA4DBEE1FD}" type="presParOf" srcId="{987E3790-F6E1-472D-90EA-F26958BEFBAC}" destId="{69D7CBB1-B6F6-420E-8699-A641FCED99A0}" srcOrd="1" destOrd="0" presId="urn:microsoft.com/office/officeart/2005/8/layout/vList5"/>
    <dgm:cxn modelId="{E1708F7B-79DC-41BC-AD7A-58B9C2D85994}" type="presParOf" srcId="{C821307C-1C97-4047-8F84-5EF7444132EA}" destId="{B4054F3B-DE0F-4876-B1E9-ECDD02590904}" srcOrd="1" destOrd="0" presId="urn:microsoft.com/office/officeart/2005/8/layout/vList5"/>
    <dgm:cxn modelId="{7ABBDC9C-BE44-4EE0-A5DD-C2EC65592021}" type="presParOf" srcId="{C821307C-1C97-4047-8F84-5EF7444132EA}" destId="{4094026D-EA97-4A29-BBF8-EE40EA035794}" srcOrd="2" destOrd="0" presId="urn:microsoft.com/office/officeart/2005/8/layout/vList5"/>
    <dgm:cxn modelId="{09462DBF-18BE-4113-9983-171272D6981F}" type="presParOf" srcId="{4094026D-EA97-4A29-BBF8-EE40EA035794}" destId="{2B0AE7D4-BB38-4C06-A6D8-EA9F49FCB775}" srcOrd="0" destOrd="0" presId="urn:microsoft.com/office/officeart/2005/8/layout/vList5"/>
    <dgm:cxn modelId="{682FE02F-281F-4B16-B054-FA52C863523F}" type="presParOf" srcId="{4094026D-EA97-4A29-BBF8-EE40EA035794}" destId="{70ABC41D-7A2D-41A6-AA68-D93EE4FB2A4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6B2C61-0FC1-4FD1-BB02-8F1056075B51}">
      <dsp:nvSpPr>
        <dsp:cNvPr id="0" name=""/>
        <dsp:cNvSpPr/>
      </dsp:nvSpPr>
      <dsp:spPr>
        <a:xfrm rot="10800000">
          <a:off x="2234580" y="0"/>
          <a:ext cx="4337715" cy="1571635"/>
        </a:xfrm>
        <a:prstGeom prst="nonIsoscelesTrapezoid">
          <a:avLst>
            <a:gd name="adj1" fmla="val 0"/>
            <a:gd name="adj2" fmla="val 47394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7650" rIns="0" bIns="24765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Pacientes altamente complejos (5%)</a:t>
          </a:r>
        </a:p>
      </dsp:txBody>
      <dsp:txXfrm rot="10800000">
        <a:off x="2979440" y="0"/>
        <a:ext cx="3592855" cy="1571635"/>
      </dsp:txXfrm>
    </dsp:sp>
    <dsp:sp modelId="{21506F6F-EE45-4F8F-A4B1-D71783632D2B}">
      <dsp:nvSpPr>
        <dsp:cNvPr id="0" name=""/>
        <dsp:cNvSpPr/>
      </dsp:nvSpPr>
      <dsp:spPr>
        <a:xfrm>
          <a:off x="1489720" y="0"/>
          <a:ext cx="1489720" cy="1571635"/>
        </a:xfrm>
        <a:prstGeom prst="trapezoid">
          <a:avLst>
            <a:gd name="adj" fmla="val 5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600" kern="1200" dirty="0"/>
            <a:t>Gestión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600" kern="1200" dirty="0"/>
            <a:t>de casos.</a:t>
          </a:r>
        </a:p>
      </dsp:txBody>
      <dsp:txXfrm>
        <a:off x="1489720" y="0"/>
        <a:ext cx="1489720" cy="1571635"/>
      </dsp:txXfrm>
    </dsp:sp>
    <dsp:sp modelId="{64A634DB-4ECA-4A3B-915D-9ED70E9F43D0}">
      <dsp:nvSpPr>
        <dsp:cNvPr id="0" name=""/>
        <dsp:cNvSpPr/>
      </dsp:nvSpPr>
      <dsp:spPr>
        <a:xfrm rot="10800000">
          <a:off x="2979440" y="1571636"/>
          <a:ext cx="3592855" cy="1571635"/>
        </a:xfrm>
        <a:prstGeom prst="nonIsoscelesTrapezoid">
          <a:avLst>
            <a:gd name="adj1" fmla="val 0"/>
            <a:gd name="adj2" fmla="val 47394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7650" rIns="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/>
            <a:t>Pacientes de alto riesgo</a:t>
          </a:r>
        </a:p>
      </dsp:txBody>
      <dsp:txXfrm rot="10800000">
        <a:off x="3724301" y="1571636"/>
        <a:ext cx="2847994" cy="1571635"/>
      </dsp:txXfrm>
    </dsp:sp>
    <dsp:sp modelId="{3F361CFB-2B39-4D61-93E9-40752C8A5A51}">
      <dsp:nvSpPr>
        <dsp:cNvPr id="0" name=""/>
        <dsp:cNvSpPr/>
      </dsp:nvSpPr>
      <dsp:spPr>
        <a:xfrm>
          <a:off x="744860" y="1571636"/>
          <a:ext cx="2979440" cy="1571635"/>
        </a:xfrm>
        <a:prstGeom prst="trapezoid">
          <a:avLst>
            <a:gd name="adj" fmla="val 4739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Gestión de cuidados</a:t>
          </a:r>
        </a:p>
      </dsp:txBody>
      <dsp:txXfrm>
        <a:off x="1266262" y="1571636"/>
        <a:ext cx="1936636" cy="1571635"/>
      </dsp:txXfrm>
    </dsp:sp>
    <dsp:sp modelId="{FD006582-49E5-4C2F-813B-DB3ABE55B319}">
      <dsp:nvSpPr>
        <dsp:cNvPr id="0" name=""/>
        <dsp:cNvSpPr/>
      </dsp:nvSpPr>
      <dsp:spPr>
        <a:xfrm rot="10800000">
          <a:off x="3724301" y="3143272"/>
          <a:ext cx="2847994" cy="1571635"/>
        </a:xfrm>
        <a:prstGeom prst="nonIsoscelesTrapezoid">
          <a:avLst>
            <a:gd name="adj1" fmla="val 0"/>
            <a:gd name="adj2" fmla="val 47394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7650" rIns="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ES" sz="1400" kern="1200" dirty="0"/>
            <a:t>65-80% de pacientes con enfermedades crónicas</a:t>
          </a:r>
        </a:p>
      </dsp:txBody>
      <dsp:txXfrm rot="10800000">
        <a:off x="4469161" y="3143272"/>
        <a:ext cx="2103134" cy="1571635"/>
      </dsp:txXfrm>
    </dsp:sp>
    <dsp:sp modelId="{7AEBD824-C9FB-43B0-8EC9-C54A208C98DE}">
      <dsp:nvSpPr>
        <dsp:cNvPr id="0" name=""/>
        <dsp:cNvSpPr/>
      </dsp:nvSpPr>
      <dsp:spPr>
        <a:xfrm>
          <a:off x="0" y="3143272"/>
          <a:ext cx="4469161" cy="1571635"/>
        </a:xfrm>
        <a:prstGeom prst="trapezoid">
          <a:avLst>
            <a:gd name="adj" fmla="val 4739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Atención primaria</a:t>
          </a:r>
        </a:p>
      </dsp:txBody>
      <dsp:txXfrm>
        <a:off x="782103" y="3143272"/>
        <a:ext cx="2904954" cy="15716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1EDB1A-BF31-4E59-8E13-B95C31DC2613}">
      <dsp:nvSpPr>
        <dsp:cNvPr id="0" name=""/>
        <dsp:cNvSpPr/>
      </dsp:nvSpPr>
      <dsp:spPr>
        <a:xfrm rot="5400000">
          <a:off x="4110143" y="-2289095"/>
          <a:ext cx="2099831" cy="668019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>
              <a:latin typeface="Gill Sans MT" pitchFamily="34" charset="0"/>
            </a:rPr>
            <a:t>Concepto muy extendido entre los países anglosajones y noreuropeos</a:t>
          </a:r>
          <a:endParaRPr lang="es-ES_tradnl" sz="1600" kern="1200" dirty="0">
            <a:latin typeface="Gill Sans MT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>
              <a:latin typeface="Gill Sans MT" pitchFamily="34" charset="0"/>
            </a:rPr>
            <a:t>Nivel de asistencia y control elevado </a:t>
          </a:r>
          <a:endParaRPr lang="es-ES_tradnl" sz="1600" kern="1200" dirty="0">
            <a:latin typeface="Gill Sans MT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>
              <a:latin typeface="Gill Sans MT" pitchFamily="34" charset="0"/>
            </a:rPr>
            <a:t>“ Institución que proporciona cuidados de enfermería Actividades de Vida Diaria, asistencia y movilidad, cuidados personales y psicosociales, así como cuidados paramédicos, como psicoterapia y terapia ocupacional, alojamiento en habitación y pensión </a:t>
          </a:r>
          <a:endParaRPr lang="es-ES_tradnl" sz="1600" kern="1200" dirty="0">
            <a:latin typeface="Gill Sans MT" pitchFamily="34" charset="0"/>
          </a:endParaRPr>
        </a:p>
      </dsp:txBody>
      <dsp:txXfrm rot="5400000">
        <a:off x="4110143" y="-2289095"/>
        <a:ext cx="2099831" cy="6680197"/>
      </dsp:txXfrm>
    </dsp:sp>
    <dsp:sp modelId="{E7B80234-4AF7-4624-B6D2-47306E4874DD}">
      <dsp:nvSpPr>
        <dsp:cNvPr id="0" name=""/>
        <dsp:cNvSpPr/>
      </dsp:nvSpPr>
      <dsp:spPr>
        <a:xfrm>
          <a:off x="142861" y="0"/>
          <a:ext cx="1818996" cy="191067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Nursing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homes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”</a:t>
          </a:r>
          <a:endParaRPr lang="es-ES_tradnl" sz="2000" b="1" kern="1200" dirty="0">
            <a:solidFill>
              <a:schemeClr val="tx1"/>
            </a:solidFill>
            <a:latin typeface="Gill Sans MT" pitchFamily="34" charset="0"/>
          </a:endParaRPr>
        </a:p>
      </dsp:txBody>
      <dsp:txXfrm>
        <a:off x="142861" y="0"/>
        <a:ext cx="1818996" cy="1910677"/>
      </dsp:txXfrm>
    </dsp:sp>
    <dsp:sp modelId="{3B327422-9CFB-4773-A536-8AAEFCB68800}">
      <dsp:nvSpPr>
        <dsp:cNvPr id="0" name=""/>
        <dsp:cNvSpPr/>
      </dsp:nvSpPr>
      <dsp:spPr>
        <a:xfrm rot="5400000">
          <a:off x="5326056" y="663565"/>
          <a:ext cx="1552513" cy="4788794"/>
        </a:xfrm>
        <a:prstGeom prst="round2SameRect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>
              <a:latin typeface="Gill Sans MT" pitchFamily="34" charset="0"/>
            </a:rPr>
            <a:t>La persona se desplaza a vivir a “otro” domicilio que por la vía de la compra o del arrendamiento es “su domicilio” que le ofrece determinados servicios de soporte.</a:t>
          </a:r>
          <a:endParaRPr lang="es-ES_tradnl" sz="1600" kern="1200" dirty="0">
            <a:latin typeface="Gill Sans MT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>
              <a:latin typeface="Gill Sans MT" pitchFamily="34" charset="0"/>
            </a:rPr>
            <a:t>Dirigido a personas de distintos ingresos y aspiraciones</a:t>
          </a:r>
          <a:endParaRPr lang="es-ES_tradnl" sz="1600" kern="1200" dirty="0">
            <a:latin typeface="Gill Sans MT" pitchFamily="34" charset="0"/>
          </a:endParaRPr>
        </a:p>
      </dsp:txBody>
      <dsp:txXfrm rot="5400000">
        <a:off x="5326056" y="663565"/>
        <a:ext cx="1552513" cy="4788794"/>
      </dsp:txXfrm>
    </dsp:sp>
    <dsp:sp modelId="{23A6343A-DB3B-4549-A00A-ABC128EA5CE9}">
      <dsp:nvSpPr>
        <dsp:cNvPr id="0" name=""/>
        <dsp:cNvSpPr/>
      </dsp:nvSpPr>
      <dsp:spPr>
        <a:xfrm>
          <a:off x="0" y="2189009"/>
          <a:ext cx="3706951" cy="1740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Extra 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care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housing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”,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Very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sheltered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housing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”,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Assisted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living” </a:t>
          </a:r>
          <a:endParaRPr lang="es-ES_tradnl" sz="1600" b="1" kern="1200" dirty="0">
            <a:solidFill>
              <a:schemeClr val="tx1"/>
            </a:solidFill>
            <a:latin typeface="Gill Sans MT" pitchFamily="34" charset="0"/>
          </a:endParaRPr>
        </a:p>
      </dsp:txBody>
      <dsp:txXfrm>
        <a:off x="0" y="2189009"/>
        <a:ext cx="3706951" cy="17400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D7CBB1-B6F6-420E-8699-A641FCED99A0}">
      <dsp:nvSpPr>
        <dsp:cNvPr id="0" name=""/>
        <dsp:cNvSpPr/>
      </dsp:nvSpPr>
      <dsp:spPr>
        <a:xfrm rot="5400000">
          <a:off x="5365968" y="-1277759"/>
          <a:ext cx="1404712" cy="4865595"/>
        </a:xfrm>
        <a:prstGeom prst="round2SameRect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400" kern="1200" dirty="0" smtClean="0">
              <a:latin typeface="Gill Sans MT" pitchFamily="34" charset="0"/>
            </a:rPr>
            <a:t>Complejos para personas mayores con pisos donde los residentes tienen su hogar independiente, pero existiendo instalaciones comunes que pueden ser utilizadas por todos los residentes </a:t>
          </a:r>
          <a:endParaRPr lang="es-ES_tradnl" sz="1400" kern="1200" dirty="0">
            <a:latin typeface="Gill Sans MT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400" kern="1200" dirty="0" smtClean="0">
              <a:latin typeface="Gill Sans MT" pitchFamily="34" charset="0"/>
            </a:rPr>
            <a:t>Una variedad de este tipo de alojamiento es el </a:t>
          </a:r>
          <a:r>
            <a:rPr lang="es-ES_tradnl" sz="1400" kern="1200" dirty="0" err="1" smtClean="0">
              <a:latin typeface="Gill Sans MT" pitchFamily="34" charset="0"/>
            </a:rPr>
            <a:t>co-housing</a:t>
          </a:r>
          <a:r>
            <a:rPr lang="es-ES_tradnl" sz="1400" kern="1200" dirty="0" smtClean="0">
              <a:latin typeface="Gill Sans MT" pitchFamily="34" charset="0"/>
            </a:rPr>
            <a:t>, muy frecuente en Holanda, caracterizado por el compromiso social común de las personas usuarias</a:t>
          </a:r>
          <a:endParaRPr lang="es-ES_tradnl" sz="1400" kern="1200" dirty="0">
            <a:latin typeface="Gill Sans MT" pitchFamily="34" charset="0"/>
          </a:endParaRPr>
        </a:p>
      </dsp:txBody>
      <dsp:txXfrm rot="5400000">
        <a:off x="5365968" y="-1277759"/>
        <a:ext cx="1404712" cy="4865595"/>
      </dsp:txXfrm>
    </dsp:sp>
    <dsp:sp modelId="{0DB3CF9E-28C1-4651-9DF6-864C37C607A9}">
      <dsp:nvSpPr>
        <dsp:cNvPr id="0" name=""/>
        <dsp:cNvSpPr/>
      </dsp:nvSpPr>
      <dsp:spPr>
        <a:xfrm>
          <a:off x="0" y="1015"/>
          <a:ext cx="3630621" cy="210610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Sheltered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housing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”,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“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retirement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housing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”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“pisos con servicios”</a:t>
          </a:r>
          <a:endParaRPr lang="es-ES_tradnl" sz="2000" b="1" kern="1200" dirty="0">
            <a:solidFill>
              <a:schemeClr val="tx1"/>
            </a:solidFill>
            <a:latin typeface="Gill Sans MT" pitchFamily="34" charset="0"/>
          </a:endParaRPr>
        </a:p>
      </dsp:txBody>
      <dsp:txXfrm>
        <a:off x="0" y="1015"/>
        <a:ext cx="3630621" cy="2106104"/>
      </dsp:txXfrm>
    </dsp:sp>
    <dsp:sp modelId="{70ABC41D-7A2D-41A6-AA68-D93EE4FB2A4E}">
      <dsp:nvSpPr>
        <dsp:cNvPr id="0" name=""/>
        <dsp:cNvSpPr/>
      </dsp:nvSpPr>
      <dsp:spPr>
        <a:xfrm rot="5400000">
          <a:off x="5200152" y="660595"/>
          <a:ext cx="1595355" cy="5006583"/>
        </a:xfrm>
        <a:prstGeom prst="round2SameRect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>
              <a:latin typeface="Gill Sans MT" pitchFamily="34" charset="0"/>
            </a:rPr>
            <a:t>El acento son los servicios comunitarios</a:t>
          </a:r>
          <a:endParaRPr lang="es-ES_tradnl" sz="1600" kern="1200" dirty="0">
            <a:latin typeface="Gill Sans MT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>
              <a:latin typeface="Gill Sans MT" pitchFamily="34" charset="0"/>
            </a:rPr>
            <a:t>Suelen ser grandes comunidades</a:t>
          </a:r>
          <a:endParaRPr lang="es-ES_tradnl" sz="1600" kern="1200" dirty="0">
            <a:latin typeface="Gill Sans MT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>
              <a:latin typeface="Gill Sans MT" pitchFamily="34" charset="0"/>
            </a:rPr>
            <a:t>Dirigidos, generalmente, a personas independientes o con niveles escasos de dependencia</a:t>
          </a:r>
          <a:endParaRPr lang="es-ES_tradnl" sz="1600" kern="1200" dirty="0">
            <a:latin typeface="Gill Sans MT" pitchFamily="34" charset="0"/>
          </a:endParaRPr>
        </a:p>
      </dsp:txBody>
      <dsp:txXfrm rot="5400000">
        <a:off x="5200152" y="660595"/>
        <a:ext cx="1595355" cy="5006583"/>
      </dsp:txXfrm>
    </dsp:sp>
    <dsp:sp modelId="{2B0AE7D4-BB38-4C06-A6D8-EA9F49FCB775}">
      <dsp:nvSpPr>
        <dsp:cNvPr id="0" name=""/>
        <dsp:cNvSpPr/>
      </dsp:nvSpPr>
      <dsp:spPr>
        <a:xfrm>
          <a:off x="0" y="2233347"/>
          <a:ext cx="3490164" cy="181565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Retirement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villages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”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“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continuing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care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 </a:t>
          </a:r>
          <a:r>
            <a:rPr lang="es-ES_tradnl" sz="2000" b="1" kern="1200" dirty="0" err="1" smtClean="0">
              <a:solidFill>
                <a:schemeClr val="tx1"/>
              </a:solidFill>
              <a:latin typeface="Gill Sans MT" pitchFamily="34" charset="0"/>
            </a:rPr>
            <a:t>facilities</a:t>
          </a:r>
          <a:r>
            <a:rPr lang="es-ES_tradnl" sz="2000" b="1" kern="1200" dirty="0" smtClean="0">
              <a:solidFill>
                <a:schemeClr val="tx1"/>
              </a:solidFill>
              <a:latin typeface="Gill Sans MT" pitchFamily="34" charset="0"/>
            </a:rPr>
            <a:t>”</a:t>
          </a:r>
          <a:endParaRPr lang="es-ES_tradnl" sz="2000" b="1" kern="1200" dirty="0">
            <a:solidFill>
              <a:schemeClr val="tx1"/>
            </a:solidFill>
            <a:latin typeface="Gill Sans MT" pitchFamily="34" charset="0"/>
          </a:endParaRPr>
        </a:p>
      </dsp:txBody>
      <dsp:txXfrm>
        <a:off x="0" y="2233347"/>
        <a:ext cx="3490164" cy="1815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833B44C-2315-4475-A78A-50F44EFC9F0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2664CFC-C9FA-4F36-B9DC-0BF70B984F91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8935D6-D7B6-441B-801D-842DFACD4C37}" type="slidenum">
              <a:rPr lang="es-ES_tradnl" smtClean="0"/>
              <a:pPr/>
              <a:t>1</a:t>
            </a:fld>
            <a:endParaRPr lang="es-ES_tradnl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  <a:noFill/>
          <a:ln/>
        </p:spPr>
        <p:txBody>
          <a:bodyPr/>
          <a:lstStyle/>
          <a:p>
            <a:pPr eaLnBrk="1" hangingPunct="1"/>
            <a:r>
              <a:rPr lang="es-ES" smtClean="0"/>
              <a:t>Buenos días yo voy a discutir en mi presentación en como adaptamos los cuidados para personas dependientes algunas de las tendencias sobre cuidados de larga que es la terminología utilizada internacionalmente para referirse a la atención sociosanitaria.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ca-ES" smtClean="0"/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1B8C6F-A220-45AD-B8C2-95BA68A4D2CA}" type="slidenum">
              <a:rPr lang="es-ES_tradnl" smtClean="0"/>
              <a:pPr/>
              <a:t>3</a:t>
            </a:fld>
            <a:endParaRPr lang="es-ES_trad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2B81B9-1817-4043-975D-B0F8E684C7FD}" type="slidenum">
              <a:rPr lang="es-ES_tradnl"/>
              <a:pPr/>
              <a:t>20</a:t>
            </a:fld>
            <a:endParaRPr lang="es-ES_tradnl"/>
          </a:p>
        </p:txBody>
      </p:sp>
      <p:sp>
        <p:nvSpPr>
          <p:cNvPr id="214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0FE0A9-5297-44F7-8536-290301BF81C9}" type="slidenum">
              <a:rPr lang="es-ES_tradnl"/>
              <a:pPr/>
              <a:t>21</a:t>
            </a:fld>
            <a:endParaRPr lang="es-ES_tradnl"/>
          </a:p>
        </p:txBody>
      </p:sp>
      <p:sp>
        <p:nvSpPr>
          <p:cNvPr id="214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664CFC-C9FA-4F36-B9DC-0BF70B984F91}" type="slidenum">
              <a:rPr lang="es-ES_tradnl" smtClean="0"/>
              <a:pPr>
                <a:defRPr/>
              </a:pPr>
              <a:t>22</a:t>
            </a:fld>
            <a:endParaRPr lang="es-ES_trad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79784E-BFB7-4B5A-B81A-509764CDB47B}" type="slidenum">
              <a:rPr lang="es-ES_tradnl" smtClean="0"/>
              <a:pPr/>
              <a:t>39</a:t>
            </a:fld>
            <a:endParaRPr lang="es-ES_tradnl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1D2655-B313-4940-BC07-9B0E372D1E04}" type="slidenum">
              <a:rPr lang="es-ES_tradnl"/>
              <a:pPr/>
              <a:t>40</a:t>
            </a:fld>
            <a:endParaRPr lang="es-ES_tradnl"/>
          </a:p>
        </p:txBody>
      </p:sp>
      <p:sp>
        <p:nvSpPr>
          <p:cNvPr id="1664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B7C0BF-0A4E-434F-AEAF-2AEBA11E7D17}" type="slidenum">
              <a:rPr lang="es-ES_tradnl" smtClean="0"/>
              <a:pPr/>
              <a:t>42</a:t>
            </a:fld>
            <a:endParaRPr lang="es-ES_tradnl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0728E8-5375-4DA5-A33C-4E2C1D8C2FF7}" type="slidenum">
              <a:rPr lang="es-ES_tradnl" smtClean="0"/>
              <a:pPr/>
              <a:t>43</a:t>
            </a:fld>
            <a:endParaRPr lang="es-ES_tradnl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A590BB-8942-4182-8BDE-785B05F800B3}" type="slidenum">
              <a:rPr lang="ca-ES" smtClean="0"/>
              <a:pPr/>
              <a:t>56</a:t>
            </a:fld>
            <a:endParaRPr lang="ca-ES" smtClean="0"/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7013"/>
          </a:xfrm>
          <a:noFill/>
          <a:ln/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8E51B-44AF-4347-91BA-65D89AAC3DD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59C8B-3C53-4158-8A8B-139B0899A9A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E5EBE-E4A6-4DC9-9B5F-1C21AF95939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39DFA-B1AB-4BE4-AE1C-155EB77E2F5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7A514-7C0C-4A2A-9D6E-F98C2B47FEF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87BC0-FC2E-4EE8-BC79-50F5CEB4486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186E9-B46C-4A6D-ABC7-836F730CB6D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C14C0-7958-4137-837E-2427798295B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D601E-D940-47AE-949D-A120F02B3E61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84377-99A0-4382-A783-9B18777A47B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260350"/>
            <a:ext cx="1943100" cy="58356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4213" y="260350"/>
            <a:ext cx="5678487" cy="58356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287D8-92C1-49E0-BDDC-AC212C09169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ca-E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814DB-6018-4D76-B248-44378470FE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ca-E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BDBA7-E0EA-49E3-9F4F-CB8C66E890B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1693A-32C7-4FA4-8812-833B0AC6BF0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603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título del patrón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77AB85B-E99D-48DE-818C-52B61CDE554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ca-ES" sz="4400">
              <a:solidFill>
                <a:schemeClr val="tx2"/>
              </a:solidFill>
            </a:endParaRPr>
          </a:p>
        </p:txBody>
      </p:sp>
      <p:pic>
        <p:nvPicPr>
          <p:cNvPr id="4103" name="Picture 9" descr="imatge per presentacions"/>
          <p:cNvPicPr>
            <a:picLocks noChangeAspect="1" noChangeArrowheads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/>
          <a:stretch>
            <a:fillRect/>
          </a:stretch>
        </p:blipFill>
        <p:spPr bwMode="auto">
          <a:xfrm>
            <a:off x="6959600" y="0"/>
            <a:ext cx="2184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3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4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929313" y="5715000"/>
            <a:ext cx="31534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s-ES_tradnl" sz="2000" dirty="0" smtClean="0"/>
              <a:t>Barcelona 2 de </a:t>
            </a:r>
            <a:r>
              <a:rPr lang="es-ES_tradnl" sz="2000" dirty="0" err="1" smtClean="0"/>
              <a:t>Juny</a:t>
            </a:r>
            <a:r>
              <a:rPr lang="es-ES_tradnl" sz="2000" dirty="0" smtClean="0"/>
              <a:t> </a:t>
            </a:r>
            <a:r>
              <a:rPr lang="es-ES_tradnl" sz="2000" dirty="0"/>
              <a:t>de 2010</a:t>
            </a: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0" y="2349500"/>
            <a:ext cx="9144000" cy="21336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s-ES_tradnl" sz="3600" b="1" dirty="0" err="1" smtClean="0">
                <a:solidFill>
                  <a:schemeClr val="tx2"/>
                </a:solidFill>
              </a:rPr>
              <a:t>L’atenció</a:t>
            </a:r>
            <a:r>
              <a:rPr lang="es-ES_tradnl" sz="3600" b="1" dirty="0" smtClean="0">
                <a:solidFill>
                  <a:schemeClr val="tx2"/>
                </a:solidFill>
              </a:rPr>
              <a:t> a la </a:t>
            </a:r>
            <a:r>
              <a:rPr lang="es-ES_tradnl" sz="3600" b="1" dirty="0" err="1" smtClean="0">
                <a:solidFill>
                  <a:schemeClr val="tx2"/>
                </a:solidFill>
              </a:rPr>
              <a:t>dependència</a:t>
            </a:r>
            <a:r>
              <a:rPr lang="es-ES_tradnl" sz="3600" b="1" dirty="0" smtClean="0">
                <a:solidFill>
                  <a:schemeClr val="tx2"/>
                </a:solidFill>
              </a:rPr>
              <a:t>: </a:t>
            </a:r>
          </a:p>
          <a:p>
            <a:r>
              <a:rPr lang="es-ES_tradnl" sz="3600" b="1" dirty="0" err="1" smtClean="0">
                <a:solidFill>
                  <a:schemeClr val="tx2"/>
                </a:solidFill>
              </a:rPr>
              <a:t>nous</a:t>
            </a:r>
            <a:r>
              <a:rPr lang="es-ES_tradnl" sz="3600" b="1" dirty="0" smtClean="0">
                <a:solidFill>
                  <a:schemeClr val="tx2"/>
                </a:solidFill>
              </a:rPr>
              <a:t> reptes, noves </a:t>
            </a:r>
            <a:r>
              <a:rPr lang="es-ES_tradnl" sz="3600" b="1" dirty="0" err="1" smtClean="0">
                <a:solidFill>
                  <a:schemeClr val="tx2"/>
                </a:solidFill>
              </a:rPr>
              <a:t>oportunitats</a:t>
            </a:r>
            <a:endParaRPr lang="es-ES_tradnl" sz="3600" b="1" dirty="0">
              <a:solidFill>
                <a:schemeClr val="tx2"/>
              </a:solidFill>
            </a:endParaRPr>
          </a:p>
        </p:txBody>
      </p:sp>
      <p:pic>
        <p:nvPicPr>
          <p:cNvPr id="5124" name="Picture 6" descr="institut-del-envelliment-HIG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6134100"/>
            <a:ext cx="32512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7" descr="imatge per presentacions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/>
          <a:stretch>
            <a:fillRect/>
          </a:stretch>
        </p:blipFill>
        <p:spPr bwMode="auto">
          <a:xfrm>
            <a:off x="6959600" y="0"/>
            <a:ext cx="2184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1074775" y="1500188"/>
            <a:ext cx="71182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sz="1800" b="1" dirty="0" smtClean="0">
                <a:solidFill>
                  <a:schemeClr val="tx2"/>
                </a:solidFill>
              </a:rPr>
              <a:t>Innovació en gestió i recursos assistencials en atenció a la Dependència</a:t>
            </a:r>
          </a:p>
          <a:p>
            <a:r>
              <a:rPr lang="ca-ES" sz="1800" b="1" dirty="0" smtClean="0">
                <a:solidFill>
                  <a:schemeClr val="tx2"/>
                </a:solidFill>
              </a:rPr>
              <a:t>La Unió. Saló </a:t>
            </a:r>
            <a:r>
              <a:rPr lang="ca-ES" sz="1800" b="1" dirty="0" err="1" smtClean="0">
                <a:solidFill>
                  <a:schemeClr val="tx2"/>
                </a:solidFill>
              </a:rPr>
              <a:t>Avante</a:t>
            </a:r>
            <a:endParaRPr lang="ca-ES" sz="2000" b="1" dirty="0">
              <a:solidFill>
                <a:schemeClr val="tx2"/>
              </a:solidFill>
            </a:endParaRPr>
          </a:p>
        </p:txBody>
      </p:sp>
      <p:sp>
        <p:nvSpPr>
          <p:cNvPr id="5127" name="Text Box 9"/>
          <p:cNvSpPr txBox="1">
            <a:spLocks noChangeArrowheads="1"/>
          </p:cNvSpPr>
          <p:nvPr/>
        </p:nvSpPr>
        <p:spPr bwMode="auto">
          <a:xfrm>
            <a:off x="3419475" y="4652963"/>
            <a:ext cx="1782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/>
              <a:t>Antoni Salvà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ca-ES" dirty="0" smtClean="0"/>
              <a:t>Sumari</a:t>
            </a:r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>
          <a:xfrm>
            <a:off x="642910" y="1142984"/>
            <a:ext cx="7772400" cy="4114800"/>
          </a:xfrm>
        </p:spPr>
        <p:txBody>
          <a:bodyPr/>
          <a:lstStyle/>
          <a:p>
            <a:r>
              <a:rPr lang="ca-ES" sz="2800" dirty="0" smtClean="0">
                <a:solidFill>
                  <a:srgbClr val="FF0000"/>
                </a:solidFill>
              </a:rPr>
              <a:t>Introducció. El context actual</a:t>
            </a:r>
          </a:p>
          <a:p>
            <a:r>
              <a:rPr lang="ca-ES" sz="2800" dirty="0" smtClean="0"/>
              <a:t>Reptes i tendències en atenció de llarga durada</a:t>
            </a:r>
          </a:p>
          <a:p>
            <a:pPr lvl="1"/>
            <a:r>
              <a:rPr lang="ca-ES" sz="2400" dirty="0" smtClean="0"/>
              <a:t>El desenvolupament de la llei de la dependència</a:t>
            </a:r>
          </a:p>
          <a:p>
            <a:pPr lvl="2"/>
            <a:r>
              <a:rPr lang="ca-ES" sz="2000" dirty="0" smtClean="0"/>
              <a:t>El ball de les xifres</a:t>
            </a:r>
          </a:p>
          <a:p>
            <a:pPr lvl="2"/>
            <a:r>
              <a:rPr lang="ca-ES" sz="2000" dirty="0" smtClean="0"/>
              <a:t>Es una llei per a tothom ?</a:t>
            </a:r>
          </a:p>
          <a:p>
            <a:pPr lvl="2"/>
            <a:r>
              <a:rPr lang="ca-ES" sz="2000" dirty="0" smtClean="0"/>
              <a:t>I la coordinació </a:t>
            </a:r>
            <a:r>
              <a:rPr lang="ca-ES" sz="2000" dirty="0" err="1" smtClean="0"/>
              <a:t>socio-sanitària</a:t>
            </a:r>
            <a:r>
              <a:rPr lang="ca-ES" sz="2000" dirty="0" smtClean="0"/>
              <a:t> ?</a:t>
            </a:r>
          </a:p>
          <a:p>
            <a:pPr lvl="1"/>
            <a:r>
              <a:rPr lang="ca-ES" sz="2400" dirty="0" smtClean="0"/>
              <a:t>L’adaptació dels recursos</a:t>
            </a:r>
          </a:p>
          <a:p>
            <a:pPr lvl="2"/>
            <a:r>
              <a:rPr lang="ca-ES" sz="2000" dirty="0" smtClean="0"/>
              <a:t>Cal modificar la llarga estada ?</a:t>
            </a:r>
          </a:p>
          <a:p>
            <a:pPr lvl="2"/>
            <a:r>
              <a:rPr lang="ca-ES" sz="2000" dirty="0" smtClean="0"/>
              <a:t>L’atenció sanitària a les residències</a:t>
            </a:r>
          </a:p>
          <a:p>
            <a:pPr lvl="1"/>
            <a:r>
              <a:rPr lang="ca-ES" sz="2400" dirty="0" smtClean="0"/>
              <a:t>Tendències en atenció de llarga durada</a:t>
            </a:r>
          </a:p>
          <a:p>
            <a:pPr lvl="2"/>
            <a:r>
              <a:rPr lang="ca-ES" sz="2000" dirty="0" smtClean="0"/>
              <a:t>Les noves tecnologies</a:t>
            </a:r>
          </a:p>
          <a:p>
            <a:pPr lvl="2"/>
            <a:r>
              <a:rPr lang="ca-ES" sz="2000" dirty="0" smtClean="0"/>
              <a:t>L’atenció integrada</a:t>
            </a:r>
          </a:p>
          <a:p>
            <a:pPr lvl="2"/>
            <a:r>
              <a:rPr lang="ca-ES" sz="2000" dirty="0" smtClean="0"/>
              <a:t>El model residencial</a:t>
            </a:r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6658029-303D-455D-B68D-F61F18498D8B}" type="slidenum">
              <a:rPr lang="es-ES_tradnl" smtClean="0"/>
              <a:pPr/>
              <a:t>2</a:t>
            </a:fld>
            <a:endParaRPr lang="es-ES_trad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1604" y="1285860"/>
            <a:ext cx="6715116" cy="4818063"/>
          </a:xfrm>
        </p:spPr>
        <p:txBody>
          <a:bodyPr/>
          <a:lstStyle/>
          <a:p>
            <a:pPr marL="179388" lvl="1" indent="0" eaLnBrk="1" hangingPunct="1">
              <a:buFontTx/>
              <a:buChar char="•"/>
              <a:defRPr/>
            </a:pPr>
            <a:endParaRPr lang="ca-ES" sz="26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ca-ES" sz="2400" dirty="0" smtClean="0"/>
              <a:t>Canvis demogràfics</a:t>
            </a:r>
          </a:p>
          <a:p>
            <a:pPr eaLnBrk="1" hangingPunct="1">
              <a:lnSpc>
                <a:spcPct val="90000"/>
              </a:lnSpc>
              <a:defRPr/>
            </a:pPr>
            <a:endParaRPr lang="ca-E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ca-ES" sz="2400" dirty="0" smtClean="0"/>
              <a:t>Compressió de la mortalitat</a:t>
            </a:r>
          </a:p>
          <a:p>
            <a:pPr eaLnBrk="1" hangingPunct="1">
              <a:lnSpc>
                <a:spcPct val="90000"/>
              </a:lnSpc>
              <a:defRPr/>
            </a:pPr>
            <a:endParaRPr lang="ca-E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ca-ES" sz="2400" dirty="0" smtClean="0"/>
              <a:t>Desenvolupament del sector </a:t>
            </a:r>
            <a:r>
              <a:rPr lang="ca-ES" sz="2400" dirty="0" err="1" smtClean="0"/>
              <a:t>socio-sanitari</a:t>
            </a:r>
            <a:endParaRPr lang="ca-ES" sz="2400" dirty="0" smtClean="0"/>
          </a:p>
          <a:p>
            <a:pPr eaLnBrk="1" hangingPunct="1">
              <a:lnSpc>
                <a:spcPct val="90000"/>
              </a:lnSpc>
              <a:defRPr/>
            </a:pPr>
            <a:endParaRPr lang="ca-E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ca-ES" sz="2400" dirty="0" smtClean="0"/>
              <a:t>Llei de la dependència</a:t>
            </a:r>
          </a:p>
          <a:p>
            <a:pPr eaLnBrk="1" hangingPunct="1">
              <a:lnSpc>
                <a:spcPct val="90000"/>
              </a:lnSpc>
              <a:defRPr/>
            </a:pPr>
            <a:endParaRPr lang="ca-E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ca-ES" sz="2400" dirty="0" smtClean="0"/>
              <a:t>Noves tecnologies</a:t>
            </a:r>
          </a:p>
          <a:p>
            <a:pPr eaLnBrk="1" hangingPunct="1">
              <a:lnSpc>
                <a:spcPct val="90000"/>
              </a:lnSpc>
              <a:defRPr/>
            </a:pPr>
            <a:endParaRPr lang="ca-E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ca-ES" sz="2400" dirty="0" smtClean="0"/>
              <a:t>Situació de crisi</a:t>
            </a:r>
          </a:p>
        </p:txBody>
      </p:sp>
      <p:sp>
        <p:nvSpPr>
          <p:cNvPr id="7" name="4 Título"/>
          <p:cNvSpPr txBox="1">
            <a:spLocks/>
          </p:cNvSpPr>
          <p:nvPr/>
        </p:nvSpPr>
        <p:spPr bwMode="auto">
          <a:xfrm>
            <a:off x="684213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ca-ES" sz="3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El context actual</a:t>
            </a:r>
            <a:endParaRPr lang="ca-ES" sz="3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723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B66B4BB-8D8F-4DBD-8043-14D377696828}" type="slidenum">
              <a:rPr lang="es-ES_tradnl" smtClean="0"/>
              <a:pPr/>
              <a:t>4</a:t>
            </a:fld>
            <a:endParaRPr lang="es-ES_tradnl" smtClean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91516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1 Título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es-ES_tradnl" sz="3200" b="1" dirty="0" smtClean="0"/>
              <a:t>Evolución de la composición etaria de la población española. 1900-2001</a:t>
            </a:r>
            <a:endParaRPr lang="ca-ES" dirty="0" smtClean="0"/>
          </a:p>
        </p:txBody>
      </p:sp>
      <p:sp>
        <p:nvSpPr>
          <p:cNvPr id="1028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D011166-2956-4943-BE9A-4CDB716333F9}" type="slidenum">
              <a:rPr lang="es-ES_tradnl" smtClean="0"/>
              <a:pPr/>
              <a:t>5</a:t>
            </a:fld>
            <a:endParaRPr lang="es-ES_tradnl" smtClean="0"/>
          </a:p>
        </p:txBody>
      </p:sp>
      <p:graphicFrame>
        <p:nvGraphicFramePr>
          <p:cNvPr id="1026" name="Gràfic 2"/>
          <p:cNvGraphicFramePr>
            <a:graphicFrameLocks/>
          </p:cNvGraphicFramePr>
          <p:nvPr/>
        </p:nvGraphicFramePr>
        <p:xfrm>
          <a:off x="785813" y="1214438"/>
          <a:ext cx="7429500" cy="5643562"/>
        </p:xfrm>
        <a:graphic>
          <a:graphicData uri="http://schemas.openxmlformats.org/presentationml/2006/ole">
            <p:oleObj spid="_x0000_s90114" r:id="rId3" imgW="7431668" imgH="564538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smtClean="0"/>
          </a:p>
        </p:txBody>
      </p:sp>
      <p:sp>
        <p:nvSpPr>
          <p:cNvPr id="2052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0907BBC-9A80-4F5E-843C-F96BD57FC851}" type="slidenum">
              <a:rPr lang="es-ES_tradnl" smtClean="0"/>
              <a:pPr/>
              <a:t>6</a:t>
            </a:fld>
            <a:endParaRPr lang="es-ES_tradnl" smtClean="0"/>
          </a:p>
        </p:txBody>
      </p:sp>
      <p:graphicFrame>
        <p:nvGraphicFramePr>
          <p:cNvPr id="2050" name="Gràfic 2"/>
          <p:cNvGraphicFramePr>
            <a:graphicFrameLocks/>
          </p:cNvGraphicFramePr>
          <p:nvPr/>
        </p:nvGraphicFramePr>
        <p:xfrm>
          <a:off x="428625" y="0"/>
          <a:ext cx="7858125" cy="6858000"/>
        </p:xfrm>
        <a:graphic>
          <a:graphicData uri="http://schemas.openxmlformats.org/presentationml/2006/ole">
            <p:oleObj spid="_x0000_s91138" r:id="rId3" imgW="7858425" imgH="6858594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3200" b="1" smtClean="0"/>
              <a:t/>
            </a:r>
            <a:br>
              <a:rPr lang="es-ES_tradnl" sz="3200" b="1" smtClean="0"/>
            </a:br>
            <a:r>
              <a:rPr lang="es-ES_tradnl" sz="3200" b="1" smtClean="0"/>
              <a:t>España: evolución de la esperanza de vida al nacer. 1900-2005</a:t>
            </a:r>
            <a:r>
              <a:rPr lang="es-ES" b="1" smtClean="0"/>
              <a:t/>
            </a:r>
            <a:br>
              <a:rPr lang="es-ES" b="1" smtClean="0"/>
            </a:br>
            <a:endParaRPr lang="ca-ES" smtClean="0"/>
          </a:p>
        </p:txBody>
      </p:sp>
      <p:sp>
        <p:nvSpPr>
          <p:cNvPr id="3076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D064AD0-B836-413B-848C-6F7B87527252}" type="slidenum">
              <a:rPr lang="es-ES_tradnl" smtClean="0"/>
              <a:pPr/>
              <a:t>7</a:t>
            </a:fld>
            <a:endParaRPr lang="es-ES_tradnl" smtClean="0"/>
          </a:p>
        </p:txBody>
      </p:sp>
      <p:graphicFrame>
        <p:nvGraphicFramePr>
          <p:cNvPr id="3074" name="Gràfic 1"/>
          <p:cNvGraphicFramePr>
            <a:graphicFrameLocks/>
          </p:cNvGraphicFramePr>
          <p:nvPr/>
        </p:nvGraphicFramePr>
        <p:xfrm>
          <a:off x="428625" y="1214438"/>
          <a:ext cx="8215313" cy="5429250"/>
        </p:xfrm>
        <a:graphic>
          <a:graphicData uri="http://schemas.openxmlformats.org/presentationml/2006/ole">
            <p:oleObj spid="_x0000_s92162" r:id="rId3" imgW="8218120" imgH="5432007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1 Título"/>
          <p:cNvSpPr>
            <a:spLocks noGrp="1"/>
          </p:cNvSpPr>
          <p:nvPr>
            <p:ph type="title"/>
          </p:nvPr>
        </p:nvSpPr>
        <p:spPr>
          <a:xfrm>
            <a:off x="714375" y="357188"/>
            <a:ext cx="7772400" cy="1143000"/>
          </a:xfrm>
        </p:spPr>
        <p:txBody>
          <a:bodyPr/>
          <a:lstStyle/>
          <a:p>
            <a:r>
              <a:rPr lang="es-ES_tradnl" sz="2400" b="1" smtClean="0"/>
              <a:t>Evolución de la Esperanza de Vida (EV) y la Esperanza de Vida Libre de Discapacidad (EVLD) al nacimiento en España durante el periodo 1995-2007.</a:t>
            </a:r>
            <a:r>
              <a:rPr lang="es-ES" b="1" smtClean="0"/>
              <a:t/>
            </a:r>
            <a:br>
              <a:rPr lang="es-ES" b="1" smtClean="0"/>
            </a:br>
            <a:endParaRPr lang="ca-ES" smtClean="0"/>
          </a:p>
        </p:txBody>
      </p:sp>
      <p:sp>
        <p:nvSpPr>
          <p:cNvPr id="5124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20CAE62-1B56-4E2B-A21E-BBB61018B4F0}" type="slidenum">
              <a:rPr lang="es-ES_tradnl" smtClean="0"/>
              <a:pPr/>
              <a:t>8</a:t>
            </a:fld>
            <a:endParaRPr lang="es-ES_tradnl" smtClean="0"/>
          </a:p>
        </p:txBody>
      </p:sp>
      <p:graphicFrame>
        <p:nvGraphicFramePr>
          <p:cNvPr id="5122" name="3 Gráfico"/>
          <p:cNvGraphicFramePr>
            <a:graphicFrameLocks/>
          </p:cNvGraphicFramePr>
          <p:nvPr/>
        </p:nvGraphicFramePr>
        <p:xfrm>
          <a:off x="1871663" y="1228725"/>
          <a:ext cx="5486400" cy="5629275"/>
        </p:xfrm>
        <a:graphic>
          <a:graphicData uri="http://schemas.openxmlformats.org/presentationml/2006/ole">
            <p:oleObj spid="_x0000_s93186" r:id="rId3" imgW="6273328" imgH="5627096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71438"/>
            <a:ext cx="7772400" cy="1143000"/>
          </a:xfrm>
        </p:spPr>
        <p:txBody>
          <a:bodyPr/>
          <a:lstStyle/>
          <a:p>
            <a:pPr eaLnBrk="1" hangingPunct="1"/>
            <a:r>
              <a:rPr lang="ca-ES" smtClean="0"/>
              <a:t>OCDE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743200"/>
            <a:ext cx="7772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ca-ES" sz="2800" smtClean="0"/>
          </a:p>
          <a:p>
            <a:pPr eaLnBrk="1" hangingPunct="1">
              <a:lnSpc>
                <a:spcPct val="80000"/>
              </a:lnSpc>
            </a:pPr>
            <a:r>
              <a:rPr lang="es-ES_tradnl" sz="2800" smtClean="0"/>
              <a:t>Sujeto político de primer orden.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smtClean="0"/>
              <a:t>En el 2005 la media de los costes en los países de la OCDE se doblará.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smtClean="0"/>
              <a:t>El presupuesto gastado pasará del 6-7 % al 10 % el 2050.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smtClean="0"/>
              <a:t>Muchos países han basado su análisis en las pensiones. Este documento hace hincapié en los cuidados de salud y en los de larga duración. Los considera de primordial importancia</a:t>
            </a:r>
          </a:p>
          <a:p>
            <a:pPr eaLnBrk="1" hangingPunct="1">
              <a:lnSpc>
                <a:spcPct val="80000"/>
              </a:lnSpc>
            </a:pPr>
            <a:endParaRPr lang="es-ES_tradnl" sz="2800" smtClean="0"/>
          </a:p>
          <a:p>
            <a:pPr eaLnBrk="1" hangingPunct="1">
              <a:lnSpc>
                <a:spcPct val="80000"/>
              </a:lnSpc>
            </a:pPr>
            <a:endParaRPr lang="es-ES_tradnl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a-ES" sz="2800" smtClean="0"/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179388" y="1773238"/>
            <a:ext cx="8785225" cy="8223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/>
              <a:t>Projecting OECD Health long term care expenditures: What are the main drivers.Economics Departments Working papers 477. (2006)5.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6588125" cy="6254750"/>
          </a:xfrm>
          <a:noFill/>
        </p:spPr>
      </p:pic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6516688" y="2205038"/>
            <a:ext cx="2376487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/>
              <a:t>Gasto publico en </a:t>
            </a:r>
          </a:p>
          <a:p>
            <a:r>
              <a:rPr lang="ca-ES"/>
              <a:t>Salud por grupos </a:t>
            </a:r>
          </a:p>
          <a:p>
            <a:r>
              <a:rPr lang="ca-ES"/>
              <a:t>de edad</a:t>
            </a:r>
          </a:p>
          <a:p>
            <a:endParaRPr lang="ca-ES"/>
          </a:p>
          <a:p>
            <a:endParaRPr lang="ca-ES"/>
          </a:p>
          <a:p>
            <a:r>
              <a:rPr lang="ca-ES"/>
              <a:t>Gasto per cápita</a:t>
            </a:r>
          </a:p>
          <a:p>
            <a:r>
              <a:rPr lang="ca-ES"/>
              <a:t>Dividido por PIB </a:t>
            </a:r>
          </a:p>
          <a:p>
            <a:r>
              <a:rPr lang="ca-ES"/>
              <a:t>per cápita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6632575" cy="6858000"/>
          </a:xfrm>
          <a:noFill/>
        </p:spPr>
      </p:pic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6784975" y="2297113"/>
            <a:ext cx="24765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/>
              <a:t>Gasto público en </a:t>
            </a:r>
          </a:p>
          <a:p>
            <a:r>
              <a:rPr lang="ca-ES"/>
              <a:t>Cuidados de larga </a:t>
            </a:r>
          </a:p>
          <a:p>
            <a:r>
              <a:rPr lang="ca-ES"/>
              <a:t>Duración</a:t>
            </a:r>
          </a:p>
          <a:p>
            <a:endParaRPr lang="ca-ES"/>
          </a:p>
          <a:p>
            <a:endParaRPr lang="ca-ES"/>
          </a:p>
          <a:p>
            <a:r>
              <a:rPr lang="ca-ES"/>
              <a:t>Gasto per cápita</a:t>
            </a:r>
          </a:p>
          <a:p>
            <a:r>
              <a:rPr lang="ca-ES"/>
              <a:t>Dividido por PIB </a:t>
            </a:r>
          </a:p>
          <a:p>
            <a:r>
              <a:rPr lang="ca-ES"/>
              <a:t>per cápita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2253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 rot="5400000">
            <a:off x="1419224" y="-1662112"/>
            <a:ext cx="6305551" cy="9144000"/>
          </a:xfrm>
          <a:noFill/>
        </p:spPr>
      </p:pic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0" y="4643438"/>
            <a:ext cx="9144000" cy="2174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684213" y="6165850"/>
            <a:ext cx="7820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/>
              <a:t>Crecimiento del  % del PIB debido a cuidados de salud  i CLD</a:t>
            </a:r>
          </a:p>
        </p:txBody>
      </p:sp>
      <p:sp>
        <p:nvSpPr>
          <p:cNvPr id="6" name="5 Elipse"/>
          <p:cNvSpPr/>
          <p:nvPr/>
        </p:nvSpPr>
        <p:spPr bwMode="auto">
          <a:xfrm>
            <a:off x="4071938" y="4572000"/>
            <a:ext cx="428625" cy="357188"/>
          </a:xfrm>
          <a:prstGeom prst="ellipse">
            <a:avLst/>
          </a:prstGeom>
          <a:noFill/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ca-ES" dirty="0"/>
          </a:p>
        </p:txBody>
      </p:sp>
      <p:sp>
        <p:nvSpPr>
          <p:cNvPr id="7" name="6 Elipse"/>
          <p:cNvSpPr/>
          <p:nvPr/>
        </p:nvSpPr>
        <p:spPr bwMode="auto">
          <a:xfrm>
            <a:off x="5000625" y="4572000"/>
            <a:ext cx="428625" cy="357188"/>
          </a:xfrm>
          <a:prstGeom prst="ellipse">
            <a:avLst/>
          </a:prstGeom>
          <a:noFill/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ca-ES" dirty="0"/>
          </a:p>
        </p:txBody>
      </p:sp>
      <p:sp>
        <p:nvSpPr>
          <p:cNvPr id="8" name="7 Elipse"/>
          <p:cNvSpPr/>
          <p:nvPr/>
        </p:nvSpPr>
        <p:spPr bwMode="auto">
          <a:xfrm>
            <a:off x="5857875" y="4572000"/>
            <a:ext cx="428625" cy="357188"/>
          </a:xfrm>
          <a:prstGeom prst="ellipse">
            <a:avLst/>
          </a:prstGeom>
          <a:noFill/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Título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r>
              <a:rPr lang="fr-FR" sz="4000" dirty="0" smtClean="0"/>
              <a:t>La </a:t>
            </a:r>
            <a:r>
              <a:rPr lang="fr-FR" sz="4000" dirty="0" err="1" smtClean="0"/>
              <a:t>xarxa</a:t>
            </a:r>
            <a:r>
              <a:rPr lang="fr-FR" sz="4000" dirty="0" smtClean="0"/>
              <a:t> de </a:t>
            </a:r>
            <a:r>
              <a:rPr lang="fr-FR" sz="4000" dirty="0" err="1" smtClean="0"/>
              <a:t>serveis</a:t>
            </a:r>
            <a:r>
              <a:rPr lang="fr-FR" sz="4000" dirty="0" smtClean="0"/>
              <a:t> socio-</a:t>
            </a:r>
            <a:r>
              <a:rPr lang="fr-FR" sz="4000" dirty="0" err="1" smtClean="0"/>
              <a:t>sanitaris</a:t>
            </a:r>
            <a:endParaRPr lang="fr-FR" sz="4000" dirty="0" smtClean="0"/>
          </a:p>
        </p:txBody>
      </p:sp>
      <p:sp>
        <p:nvSpPr>
          <p:cNvPr id="28675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EF758D8-80D8-42C9-B78B-A0AD197173A9}" type="slidenum">
              <a:rPr lang="es-ES_tradnl" smtClean="0"/>
              <a:pPr/>
              <a:t>13</a:t>
            </a:fld>
            <a:endParaRPr lang="es-ES_tradnl" smtClean="0"/>
          </a:p>
        </p:txBody>
      </p:sp>
      <p:pic>
        <p:nvPicPr>
          <p:cNvPr id="28676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500"/>
            <a:ext cx="2571750" cy="19288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8677" name="Text Box 18"/>
          <p:cNvSpPr txBox="1">
            <a:spLocks noChangeArrowheads="1"/>
          </p:cNvSpPr>
          <p:nvPr/>
        </p:nvSpPr>
        <p:spPr bwMode="auto">
          <a:xfrm>
            <a:off x="3143250" y="6143625"/>
            <a:ext cx="29416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Arial" charset="0"/>
              </a:rPr>
              <a:t>Assistencia primària</a:t>
            </a:r>
          </a:p>
        </p:txBody>
      </p:sp>
      <p:sp>
        <p:nvSpPr>
          <p:cNvPr id="28678" name="AutoShape 10"/>
          <p:cNvSpPr>
            <a:spLocks noChangeArrowheads="1"/>
          </p:cNvSpPr>
          <p:nvPr/>
        </p:nvSpPr>
        <p:spPr bwMode="auto">
          <a:xfrm>
            <a:off x="6143625" y="3071813"/>
            <a:ext cx="2362200" cy="1371600"/>
          </a:xfrm>
          <a:prstGeom prst="cube">
            <a:avLst>
              <a:gd name="adj" fmla="val 25000"/>
            </a:avLst>
          </a:prstGeom>
          <a:solidFill>
            <a:srgbClr val="1AC23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fr-FR" sz="1600">
                <a:solidFill>
                  <a:schemeClr val="bg1"/>
                </a:solidFill>
                <a:latin typeface="Arial" charset="0"/>
              </a:rPr>
              <a:t>Residència</a:t>
            </a:r>
          </a:p>
        </p:txBody>
      </p:sp>
      <p:sp>
        <p:nvSpPr>
          <p:cNvPr id="28679" name="Oval 15"/>
          <p:cNvSpPr>
            <a:spLocks noChangeArrowheads="1"/>
          </p:cNvSpPr>
          <p:nvPr/>
        </p:nvSpPr>
        <p:spPr bwMode="auto">
          <a:xfrm>
            <a:off x="285750" y="4572000"/>
            <a:ext cx="1752600" cy="685800"/>
          </a:xfrm>
          <a:prstGeom prst="ellipse">
            <a:avLst/>
          </a:prstGeom>
          <a:solidFill>
            <a:srgbClr val="CDF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s-ES_tradnl">
                <a:latin typeface="Arial" charset="0"/>
              </a:rPr>
              <a:t>UFISS</a:t>
            </a:r>
            <a:endParaRPr lang="ca-ES">
              <a:latin typeface="Arial" charset="0"/>
            </a:endParaRPr>
          </a:p>
        </p:txBody>
      </p:sp>
      <p:sp>
        <p:nvSpPr>
          <p:cNvPr id="28680" name="Oval 21"/>
          <p:cNvSpPr>
            <a:spLocks noChangeArrowheads="1"/>
          </p:cNvSpPr>
          <p:nvPr/>
        </p:nvSpPr>
        <p:spPr bwMode="auto">
          <a:xfrm>
            <a:off x="2286000" y="4929188"/>
            <a:ext cx="1752600" cy="685800"/>
          </a:xfrm>
          <a:prstGeom prst="ellipse">
            <a:avLst/>
          </a:prstGeom>
          <a:solidFill>
            <a:srgbClr val="CDF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s-ES_tradnl">
                <a:latin typeface="Arial" charset="0"/>
              </a:rPr>
              <a:t>PADES</a:t>
            </a:r>
            <a:endParaRPr lang="ca-ES">
              <a:latin typeface="Arial" charset="0"/>
            </a:endParaRPr>
          </a:p>
        </p:txBody>
      </p:sp>
      <p:sp>
        <p:nvSpPr>
          <p:cNvPr id="28681" name="Rectangle 8"/>
          <p:cNvSpPr>
            <a:spLocks noChangeArrowheads="1"/>
          </p:cNvSpPr>
          <p:nvPr/>
        </p:nvSpPr>
        <p:spPr bwMode="auto">
          <a:xfrm>
            <a:off x="6143625" y="4429125"/>
            <a:ext cx="2000250" cy="6429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fr-FR" sz="1800">
                <a:latin typeface="Arial" charset="0"/>
              </a:rPr>
              <a:t>Centre de dia</a:t>
            </a:r>
            <a:endParaRPr lang="ca-ES" sz="1800">
              <a:latin typeface="Arial" charset="0"/>
            </a:endParaRPr>
          </a:p>
        </p:txBody>
      </p:sp>
      <p:sp>
        <p:nvSpPr>
          <p:cNvPr id="28682" name="Rectangle 4"/>
          <p:cNvSpPr>
            <a:spLocks noChangeArrowheads="1"/>
          </p:cNvSpPr>
          <p:nvPr/>
        </p:nvSpPr>
        <p:spPr bwMode="auto">
          <a:xfrm>
            <a:off x="6929438" y="5143500"/>
            <a:ext cx="1928812" cy="500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fr-FR" sz="1800">
                <a:latin typeface="Arial" charset="0"/>
              </a:rPr>
              <a:t>SAD</a:t>
            </a:r>
            <a:endParaRPr lang="fr-FR" sz="1400">
              <a:latin typeface="Arial" charset="0"/>
            </a:endParaRPr>
          </a:p>
        </p:txBody>
      </p:sp>
      <p:sp>
        <p:nvSpPr>
          <p:cNvPr id="28683" name="19 Rectángulo"/>
          <p:cNvSpPr>
            <a:spLocks noChangeArrowheads="1"/>
          </p:cNvSpPr>
          <p:nvPr/>
        </p:nvSpPr>
        <p:spPr bwMode="auto">
          <a:xfrm>
            <a:off x="-357188" y="2252663"/>
            <a:ext cx="3143251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Hospital aguts</a:t>
            </a:r>
          </a:p>
        </p:txBody>
      </p:sp>
      <p:sp>
        <p:nvSpPr>
          <p:cNvPr id="28684" name="Rectangle 4"/>
          <p:cNvSpPr>
            <a:spLocks noChangeArrowheads="1"/>
          </p:cNvSpPr>
          <p:nvPr/>
        </p:nvSpPr>
        <p:spPr bwMode="auto">
          <a:xfrm>
            <a:off x="0" y="5286375"/>
            <a:ext cx="2000250" cy="61912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ca-ES" sz="1800" dirty="0" smtClean="0">
                <a:latin typeface="Arial" charset="0"/>
              </a:rPr>
              <a:t>Hospitalització a  </a:t>
            </a:r>
          </a:p>
          <a:p>
            <a:r>
              <a:rPr lang="ca-ES" sz="1800" dirty="0" smtClean="0">
                <a:latin typeface="Arial" charset="0"/>
              </a:rPr>
              <a:t> domicili</a:t>
            </a:r>
            <a:endParaRPr lang="ca-ES" sz="1400" dirty="0">
              <a:latin typeface="Arial" charset="0"/>
            </a:endParaRPr>
          </a:p>
        </p:txBody>
      </p:sp>
      <p:sp>
        <p:nvSpPr>
          <p:cNvPr id="28685" name="21 CuadroTexto"/>
          <p:cNvSpPr txBox="1">
            <a:spLocks noChangeArrowheads="1"/>
          </p:cNvSpPr>
          <p:nvPr/>
        </p:nvSpPr>
        <p:spPr bwMode="auto">
          <a:xfrm>
            <a:off x="3000375" y="1571625"/>
            <a:ext cx="2736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Centre socio-sanitari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643313" y="2571750"/>
            <a:ext cx="1905000" cy="2428875"/>
            <a:chOff x="3429000" y="2962276"/>
            <a:chExt cx="1905000" cy="2428892"/>
          </a:xfrm>
        </p:grpSpPr>
        <p:sp>
          <p:nvSpPr>
            <p:cNvPr id="28691" name="Rectangle 3"/>
            <p:cNvSpPr>
              <a:spLocks noChangeArrowheads="1"/>
            </p:cNvSpPr>
            <p:nvPr/>
          </p:nvSpPr>
          <p:spPr bwMode="auto">
            <a:xfrm>
              <a:off x="3429000" y="2962276"/>
              <a:ext cx="1905000" cy="84772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_tradnl" sz="1800">
                  <a:latin typeface="Arial" charset="0"/>
                </a:rPr>
                <a:t>Mitja estada</a:t>
              </a:r>
              <a:endParaRPr lang="ca-ES" sz="1800">
                <a:latin typeface="Arial" charset="0"/>
              </a:endParaRPr>
            </a:p>
          </p:txBody>
        </p:sp>
        <p:sp>
          <p:nvSpPr>
            <p:cNvPr id="28692" name="Rectangle 4"/>
            <p:cNvSpPr>
              <a:spLocks noChangeArrowheads="1"/>
            </p:cNvSpPr>
            <p:nvPr/>
          </p:nvSpPr>
          <p:spPr bwMode="auto">
            <a:xfrm>
              <a:off x="3429000" y="4724400"/>
              <a:ext cx="1905000" cy="66676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fr-FR" sz="1800">
                  <a:latin typeface="Arial" charset="0"/>
                </a:rPr>
                <a:t>Evaluació </a:t>
              </a:r>
            </a:p>
            <a:p>
              <a:r>
                <a:rPr lang="fr-FR" sz="1800">
                  <a:latin typeface="Arial" charset="0"/>
                </a:rPr>
                <a:t>ambulatoria</a:t>
              </a:r>
              <a:endParaRPr lang="fr-FR" sz="1400">
                <a:latin typeface="Arial" charset="0"/>
              </a:endParaRPr>
            </a:p>
          </p:txBody>
        </p:sp>
        <p:sp>
          <p:nvSpPr>
            <p:cNvPr id="28693" name="Rectangle 7"/>
            <p:cNvSpPr>
              <a:spLocks noChangeArrowheads="1"/>
            </p:cNvSpPr>
            <p:nvPr/>
          </p:nvSpPr>
          <p:spPr bwMode="auto">
            <a:xfrm>
              <a:off x="3429000" y="3676656"/>
              <a:ext cx="1905000" cy="590544"/>
            </a:xfrm>
            <a:prstGeom prst="rect">
              <a:avLst/>
            </a:prstGeom>
            <a:solidFill>
              <a:srgbClr val="FFAA2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_tradnl" sz="1800">
                  <a:latin typeface="Arial" charset="0"/>
                </a:rPr>
                <a:t>Llarga estada</a:t>
              </a:r>
              <a:endParaRPr lang="ca-ES" sz="1800">
                <a:latin typeface="Arial" charset="0"/>
              </a:endParaRPr>
            </a:p>
          </p:txBody>
        </p:sp>
        <p:sp>
          <p:nvSpPr>
            <p:cNvPr id="28694" name="Rectangle 8"/>
            <p:cNvSpPr>
              <a:spLocks noChangeArrowheads="1"/>
            </p:cNvSpPr>
            <p:nvPr/>
          </p:nvSpPr>
          <p:spPr bwMode="auto">
            <a:xfrm>
              <a:off x="3429000" y="4267200"/>
              <a:ext cx="1905000" cy="533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_tradnl" sz="1800" dirty="0">
                <a:latin typeface="Arial" charset="0"/>
              </a:endParaRPr>
            </a:p>
            <a:p>
              <a:r>
                <a:rPr lang="es-ES_tradnl" sz="1800" dirty="0" err="1" smtClean="0">
                  <a:latin typeface="Arial" charset="0"/>
                </a:rPr>
                <a:t>Hôspital</a:t>
              </a:r>
              <a:r>
                <a:rPr lang="es-ES_tradnl" sz="1800" dirty="0" smtClean="0">
                  <a:latin typeface="Arial" charset="0"/>
                </a:rPr>
                <a:t> </a:t>
              </a:r>
              <a:r>
                <a:rPr lang="es-ES_tradnl" sz="1800" dirty="0">
                  <a:latin typeface="Arial" charset="0"/>
                </a:rPr>
                <a:t>de </a:t>
              </a:r>
              <a:r>
                <a:rPr lang="es-ES_tradnl" sz="1800" dirty="0" err="1">
                  <a:latin typeface="Arial" charset="0"/>
                </a:rPr>
                <a:t>dia</a:t>
              </a:r>
              <a:endParaRPr lang="es-ES_tradnl" sz="1800" dirty="0">
                <a:latin typeface="Arial" charset="0"/>
              </a:endParaRPr>
            </a:p>
            <a:p>
              <a:endParaRPr lang="ca-ES" sz="1800" dirty="0">
                <a:latin typeface="Arial" charset="0"/>
              </a:endParaRPr>
            </a:p>
          </p:txBody>
        </p:sp>
      </p:grpSp>
      <p:sp>
        <p:nvSpPr>
          <p:cNvPr id="28687" name="27 Triángulo isósceles"/>
          <p:cNvSpPr>
            <a:spLocks noChangeArrowheads="1"/>
          </p:cNvSpPr>
          <p:nvPr/>
        </p:nvSpPr>
        <p:spPr bwMode="auto">
          <a:xfrm>
            <a:off x="3429000" y="2071688"/>
            <a:ext cx="2286000" cy="500062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 w="9525" algn="ctr">
            <a:solidFill>
              <a:srgbClr val="800000"/>
            </a:solidFill>
            <a:round/>
            <a:headEnd/>
            <a:tailEnd/>
          </a:ln>
        </p:spPr>
        <p:txBody>
          <a:bodyPr anchor="ctr"/>
          <a:lstStyle/>
          <a:p>
            <a:endParaRPr lang="en-US" sz="3600" b="1">
              <a:solidFill>
                <a:schemeClr val="tx2"/>
              </a:solidFill>
            </a:endParaRPr>
          </a:p>
        </p:txBody>
      </p:sp>
      <p:sp>
        <p:nvSpPr>
          <p:cNvPr id="28688" name="28 Rectángulo"/>
          <p:cNvSpPr>
            <a:spLocks noChangeArrowheads="1"/>
          </p:cNvSpPr>
          <p:nvPr/>
        </p:nvSpPr>
        <p:spPr bwMode="auto">
          <a:xfrm>
            <a:off x="642938" y="6072188"/>
            <a:ext cx="8072437" cy="571500"/>
          </a:xfrm>
          <a:prstGeom prst="rect">
            <a:avLst/>
          </a:prstGeom>
          <a:noFill/>
          <a:ln w="9525" algn="ctr">
            <a:solidFill>
              <a:srgbClr val="800000"/>
            </a:solidFill>
            <a:round/>
            <a:headEnd/>
            <a:tailEnd/>
          </a:ln>
        </p:spPr>
        <p:txBody>
          <a:bodyPr anchor="ctr"/>
          <a:lstStyle/>
          <a:p>
            <a:endParaRPr lang="en-US" sz="3600" b="1">
              <a:solidFill>
                <a:schemeClr val="tx2"/>
              </a:solidFill>
            </a:endParaRPr>
          </a:p>
        </p:txBody>
      </p:sp>
      <p:cxnSp>
        <p:nvCxnSpPr>
          <p:cNvPr id="28689" name="21 Conector recto"/>
          <p:cNvCxnSpPr>
            <a:cxnSpLocks noChangeShapeType="1"/>
          </p:cNvCxnSpPr>
          <p:nvPr/>
        </p:nvCxnSpPr>
        <p:spPr bwMode="auto">
          <a:xfrm rot="5400000">
            <a:off x="677069" y="3607594"/>
            <a:ext cx="4502150" cy="1588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690" name="22 Conector recto"/>
          <p:cNvCxnSpPr>
            <a:cxnSpLocks noChangeShapeType="1"/>
          </p:cNvCxnSpPr>
          <p:nvPr/>
        </p:nvCxnSpPr>
        <p:spPr bwMode="auto">
          <a:xfrm rot="5400000">
            <a:off x="3679825" y="3535363"/>
            <a:ext cx="4500563" cy="1587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1D814DB-6018-4D76-B248-44378470FE53}" type="slidenum">
              <a:rPr lang="es-ES_tradnl" smtClean="0"/>
              <a:pPr>
                <a:defRPr/>
              </a:pPr>
              <a:t>14</a:t>
            </a:fld>
            <a:endParaRPr lang="es-ES_tradnl"/>
          </a:p>
        </p:txBody>
      </p:sp>
      <p:pic>
        <p:nvPicPr>
          <p:cNvPr id="101378" name="Picture 2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 l="18533" t="17824" r="19618" b="5787"/>
          <a:stretch>
            <a:fillRect/>
          </a:stretch>
        </p:blipFill>
        <p:spPr bwMode="auto">
          <a:xfrm>
            <a:off x="0" y="0"/>
            <a:ext cx="9144000" cy="689311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ca-ES" dirty="0" smtClean="0"/>
              <a:t>Sumari</a:t>
            </a:r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>
          <a:xfrm>
            <a:off x="642910" y="1142984"/>
            <a:ext cx="7772400" cy="4114800"/>
          </a:xfrm>
        </p:spPr>
        <p:txBody>
          <a:bodyPr/>
          <a:lstStyle/>
          <a:p>
            <a:r>
              <a:rPr lang="ca-ES" sz="2800" dirty="0" smtClean="0"/>
              <a:t>Introducció. El context actual</a:t>
            </a:r>
          </a:p>
          <a:p>
            <a:r>
              <a:rPr lang="ca-ES" sz="2800" dirty="0" smtClean="0"/>
              <a:t>Reptes i tendències en atenció de llarga durada</a:t>
            </a:r>
          </a:p>
          <a:p>
            <a:pPr lvl="1"/>
            <a:r>
              <a:rPr lang="ca-ES" sz="2400" dirty="0" smtClean="0">
                <a:solidFill>
                  <a:srgbClr val="FF0000"/>
                </a:solidFill>
              </a:rPr>
              <a:t>El desenvolupament de la llei de la dependència</a:t>
            </a:r>
          </a:p>
          <a:p>
            <a:pPr lvl="2"/>
            <a:r>
              <a:rPr lang="ca-ES" sz="2000" dirty="0" smtClean="0"/>
              <a:t>El ball de les xifres</a:t>
            </a:r>
          </a:p>
          <a:p>
            <a:pPr lvl="2"/>
            <a:r>
              <a:rPr lang="ca-ES" sz="2000" dirty="0" smtClean="0"/>
              <a:t>Es una llei per a tothom ?</a:t>
            </a:r>
          </a:p>
          <a:p>
            <a:pPr lvl="2"/>
            <a:r>
              <a:rPr lang="ca-ES" sz="2000" dirty="0" smtClean="0"/>
              <a:t>I la coordinació </a:t>
            </a:r>
            <a:r>
              <a:rPr lang="ca-ES" sz="2000" dirty="0" err="1" smtClean="0"/>
              <a:t>socio-sanitària</a:t>
            </a:r>
            <a:r>
              <a:rPr lang="ca-ES" sz="2000" dirty="0" smtClean="0"/>
              <a:t> ?</a:t>
            </a:r>
          </a:p>
          <a:p>
            <a:pPr lvl="1"/>
            <a:r>
              <a:rPr lang="ca-ES" sz="2400" dirty="0" smtClean="0"/>
              <a:t>L’adaptació dels recursos</a:t>
            </a:r>
          </a:p>
          <a:p>
            <a:pPr lvl="2"/>
            <a:r>
              <a:rPr lang="ca-ES" sz="2000" dirty="0" smtClean="0"/>
              <a:t>Cal modificar la llarga estada ?</a:t>
            </a:r>
          </a:p>
          <a:p>
            <a:pPr lvl="2"/>
            <a:r>
              <a:rPr lang="ca-ES" sz="2000" dirty="0" smtClean="0"/>
              <a:t>L’atenció sanitària a les residències</a:t>
            </a:r>
          </a:p>
          <a:p>
            <a:pPr lvl="1"/>
            <a:r>
              <a:rPr lang="ca-ES" sz="2400" dirty="0" smtClean="0"/>
              <a:t>Tendències en atenció de llarga durada</a:t>
            </a:r>
          </a:p>
          <a:p>
            <a:pPr lvl="2"/>
            <a:r>
              <a:rPr lang="ca-ES" sz="2000" dirty="0" smtClean="0"/>
              <a:t>Les noves tecnologies</a:t>
            </a:r>
          </a:p>
          <a:p>
            <a:pPr lvl="2"/>
            <a:r>
              <a:rPr lang="ca-ES" sz="2000" dirty="0" smtClean="0"/>
              <a:t>L’atenció integrada</a:t>
            </a:r>
          </a:p>
          <a:p>
            <a:pPr lvl="2"/>
            <a:r>
              <a:rPr lang="ca-ES" sz="2000" dirty="0" smtClean="0"/>
              <a:t>El model residencial</a:t>
            </a:r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6658029-303D-455D-B68D-F61F18498D8B}" type="slidenum">
              <a:rPr lang="es-ES_tradnl" smtClean="0"/>
              <a:pPr/>
              <a:t>15</a:t>
            </a:fld>
            <a:endParaRPr lang="es-ES_trad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DC59C8B-3C53-4158-8A8B-139B0899A9AB}" type="slidenum">
              <a:rPr lang="es-ES_tradnl" smtClean="0"/>
              <a:pPr>
                <a:defRPr/>
              </a:pPr>
              <a:t>16</a:t>
            </a:fld>
            <a:endParaRPr lang="es-ES_tradnl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" y="642918"/>
            <a:ext cx="9124179" cy="542926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es-ES" sz="3600" dirty="0" err="1" smtClean="0"/>
              <a:t>Característiques</a:t>
            </a:r>
            <a:r>
              <a:rPr lang="es-ES" sz="3600" dirty="0" smtClean="0"/>
              <a:t> </a:t>
            </a:r>
            <a:r>
              <a:rPr lang="es-ES" sz="3600" dirty="0" err="1" smtClean="0"/>
              <a:t>dels</a:t>
            </a:r>
            <a:r>
              <a:rPr lang="es-ES" sz="3600" dirty="0" smtClean="0"/>
              <a:t> </a:t>
            </a:r>
            <a:r>
              <a:rPr lang="es-ES" sz="3600" dirty="0" err="1" smtClean="0"/>
              <a:t>sol·licitants</a:t>
            </a:r>
            <a:endParaRPr lang="es-ES" sz="3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1D814DB-6018-4D76-B248-44378470FE53}" type="slidenum">
              <a:rPr lang="es-ES_tradnl" smtClean="0"/>
              <a:pPr>
                <a:defRPr/>
              </a:pPr>
              <a:t>17</a:t>
            </a:fld>
            <a:endParaRPr lang="es-ES_tradnl"/>
          </a:p>
        </p:txBody>
      </p:sp>
      <p:pic>
        <p:nvPicPr>
          <p:cNvPr id="97282" name="Picture 2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 l="14193" t="49074" r="16362" b="5787"/>
          <a:stretch>
            <a:fillRect/>
          </a:stretch>
        </p:blipFill>
        <p:spPr bwMode="auto">
          <a:xfrm>
            <a:off x="428595" y="2214554"/>
            <a:ext cx="8264827" cy="335758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7429520" y="3071810"/>
            <a:ext cx="782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26,43 %</a:t>
            </a:r>
            <a:endParaRPr lang="es-ES" sz="1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7929586" y="2285992"/>
            <a:ext cx="782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52,32 %</a:t>
            </a:r>
            <a:endParaRPr lang="es-ES" sz="1400" dirty="0"/>
          </a:p>
        </p:txBody>
      </p:sp>
      <p:sp>
        <p:nvSpPr>
          <p:cNvPr id="8" name="7 Cerrar llave"/>
          <p:cNvSpPr/>
          <p:nvPr/>
        </p:nvSpPr>
        <p:spPr bwMode="auto">
          <a:xfrm rot="5400000">
            <a:off x="6179355" y="3679033"/>
            <a:ext cx="214314" cy="2714644"/>
          </a:xfrm>
          <a:prstGeom prst="rightBrace">
            <a:avLst>
              <a:gd name="adj1" fmla="val 8333"/>
              <a:gd name="adj2" fmla="val 49326"/>
            </a:avLst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857884" y="5286388"/>
            <a:ext cx="8691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21,25 %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es-ES" sz="3600" dirty="0" err="1" smtClean="0"/>
              <a:t>Distribució</a:t>
            </a:r>
            <a:r>
              <a:rPr lang="es-ES" sz="3600" dirty="0" smtClean="0"/>
              <a:t> per </a:t>
            </a:r>
            <a:r>
              <a:rPr lang="es-ES" sz="3600" dirty="0" err="1" smtClean="0"/>
              <a:t>graus</a:t>
            </a:r>
            <a:r>
              <a:rPr lang="es-ES" sz="3600" dirty="0" smtClean="0"/>
              <a:t> i </a:t>
            </a:r>
            <a:r>
              <a:rPr lang="es-ES" sz="3600" dirty="0" err="1" smtClean="0"/>
              <a:t>nivells</a:t>
            </a:r>
            <a:endParaRPr lang="es-ES" sz="3600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8186E9-B46C-4A6D-ABC7-836F730CB6DB}" type="slidenum">
              <a:rPr lang="es-ES_tradnl" smtClean="0"/>
              <a:pPr>
                <a:defRPr/>
              </a:pPr>
              <a:t>18</a:t>
            </a:fld>
            <a:endParaRPr lang="es-ES_tradnl"/>
          </a:p>
        </p:txBody>
      </p:sp>
      <p:pic>
        <p:nvPicPr>
          <p:cNvPr id="98306" name="Picture 2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 l="14193" t="21296" r="13107" b="7523"/>
          <a:stretch>
            <a:fillRect/>
          </a:stretch>
        </p:blipFill>
        <p:spPr bwMode="auto">
          <a:xfrm>
            <a:off x="142844" y="1357298"/>
            <a:ext cx="8786874" cy="537704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1D814DB-6018-4D76-B248-44378470FE53}" type="slidenum">
              <a:rPr lang="es-ES_tradnl" smtClean="0"/>
              <a:pPr>
                <a:defRPr/>
              </a:pPr>
              <a:t>19</a:t>
            </a:fld>
            <a:endParaRPr lang="es-ES_tradnl"/>
          </a:p>
        </p:txBody>
      </p:sp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2" cstate="print"/>
          <a:srcRect l="8036" t="11429" r="23214" b="9999"/>
          <a:stretch>
            <a:fillRect/>
          </a:stretch>
        </p:blipFill>
        <p:spPr bwMode="auto">
          <a:xfrm>
            <a:off x="0" y="0"/>
            <a:ext cx="9201181" cy="657227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5C65AA-84B2-48B0-B428-7EC39D1348DA}" type="slidenum">
              <a:rPr lang="es-ES_tradnl"/>
              <a:pPr/>
              <a:t>20</a:t>
            </a:fld>
            <a:endParaRPr lang="es-ES_tradnl"/>
          </a:p>
        </p:txBody>
      </p:sp>
      <p:pic>
        <p:nvPicPr>
          <p:cNvPr id="21411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38" y="1489075"/>
            <a:ext cx="8316912" cy="517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41187" name="Rectangle 3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532812" cy="1143000"/>
          </a:xfrm>
        </p:spPr>
        <p:txBody>
          <a:bodyPr/>
          <a:lstStyle/>
          <a:p>
            <a:pPr algn="l"/>
            <a:r>
              <a:rPr lang="es-ES" sz="2400">
                <a:solidFill>
                  <a:schemeClr val="tx1"/>
                </a:solidFill>
              </a:rPr>
              <a:t>Posicionamiento del despliegue territorial en España. Mayo 2008</a:t>
            </a:r>
          </a:p>
        </p:txBody>
      </p:sp>
      <p:sp>
        <p:nvSpPr>
          <p:cNvPr id="2141188" name="Text Box 4"/>
          <p:cNvSpPr txBox="1">
            <a:spLocks noChangeArrowheads="1"/>
          </p:cNvSpPr>
          <p:nvPr/>
        </p:nvSpPr>
        <p:spPr bwMode="auto">
          <a:xfrm>
            <a:off x="4572000" y="2133600"/>
            <a:ext cx="2592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800">
                <a:solidFill>
                  <a:srgbClr val="CC6600"/>
                </a:solidFill>
                <a:latin typeface="Arial" charset="0"/>
                <a:cs typeface="Arial" charset="0"/>
              </a:rPr>
              <a:t>MAYO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59C15B-97C0-40A3-ABB7-4A862A910EE6}" type="slidenum">
              <a:rPr lang="es-ES_tradnl"/>
              <a:pPr/>
              <a:t>21</a:t>
            </a:fld>
            <a:endParaRPr lang="es-ES_tradnl"/>
          </a:p>
        </p:txBody>
      </p:sp>
      <p:pic>
        <p:nvPicPr>
          <p:cNvPr id="214323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7338" y="1490663"/>
            <a:ext cx="8316912" cy="517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43235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8459787" cy="1143000"/>
          </a:xfrm>
        </p:spPr>
        <p:txBody>
          <a:bodyPr/>
          <a:lstStyle/>
          <a:p>
            <a:pPr algn="l"/>
            <a:r>
              <a:rPr lang="es-ES" sz="2400">
                <a:solidFill>
                  <a:schemeClr val="tx1"/>
                </a:solidFill>
              </a:rPr>
              <a:t>Posicionamiento del despliegue territorial en España. Marzo 2009</a:t>
            </a:r>
          </a:p>
        </p:txBody>
      </p:sp>
      <p:sp>
        <p:nvSpPr>
          <p:cNvPr id="2143236" name="Text Box 4"/>
          <p:cNvSpPr txBox="1">
            <a:spLocks noChangeArrowheads="1"/>
          </p:cNvSpPr>
          <p:nvPr/>
        </p:nvSpPr>
        <p:spPr bwMode="auto">
          <a:xfrm>
            <a:off x="4572000" y="2133600"/>
            <a:ext cx="2592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800">
                <a:solidFill>
                  <a:srgbClr val="CC6600"/>
                </a:solidFill>
                <a:latin typeface="Arial" charset="0"/>
                <a:cs typeface="Arial" charset="0"/>
              </a:rPr>
              <a:t>MARZO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8186E9-B46C-4A6D-ABC7-836F730CB6DB}" type="slidenum">
              <a:rPr lang="es-ES_tradnl" smtClean="0"/>
              <a:pPr>
                <a:defRPr/>
              </a:pPr>
              <a:t>22</a:t>
            </a:fld>
            <a:endParaRPr lang="es-ES_tradnl"/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5" name="4 Elipse"/>
          <p:cNvSpPr/>
          <p:nvPr/>
        </p:nvSpPr>
        <p:spPr bwMode="auto">
          <a:xfrm>
            <a:off x="5572132" y="3143248"/>
            <a:ext cx="357190" cy="428628"/>
          </a:xfrm>
          <a:prstGeom prst="ellipse">
            <a:avLst/>
          </a:prstGeom>
          <a:noFill/>
          <a:ln w="222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ca-ES" sz="3600" dirty="0" err="1" smtClean="0"/>
              <a:t>Personas</a:t>
            </a:r>
            <a:r>
              <a:rPr lang="ca-ES" sz="3600" dirty="0" smtClean="0"/>
              <a:t> </a:t>
            </a:r>
            <a:r>
              <a:rPr lang="ca-ES" sz="3600" dirty="0" err="1" smtClean="0"/>
              <a:t>beneficiarias</a:t>
            </a:r>
            <a:r>
              <a:rPr lang="ca-ES" sz="3600" dirty="0" smtClean="0"/>
              <a:t> y </a:t>
            </a:r>
            <a:r>
              <a:rPr lang="ca-ES" sz="3600" dirty="0" err="1" smtClean="0"/>
              <a:t>prestaciones</a:t>
            </a:r>
            <a:endParaRPr lang="ca-ES" sz="3600" dirty="0" smtClean="0"/>
          </a:p>
        </p:txBody>
      </p:sp>
      <p:sp>
        <p:nvSpPr>
          <p:cNvPr id="10243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F4B3AD9-A230-4B7F-BAE1-779DC7B5C365}" type="slidenum">
              <a:rPr lang="es-ES_tradnl" smtClean="0"/>
              <a:pPr/>
              <a:t>23</a:t>
            </a:fld>
            <a:endParaRPr lang="es-ES_tradnl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143000"/>
            <a:ext cx="9144000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4 CuadroTexto"/>
          <p:cNvSpPr txBox="1">
            <a:spLocks noChangeArrowheads="1"/>
          </p:cNvSpPr>
          <p:nvPr/>
        </p:nvSpPr>
        <p:spPr bwMode="auto">
          <a:xfrm>
            <a:off x="0" y="6000750"/>
            <a:ext cx="9048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sz="2000"/>
              <a:t>Información estadística del sistema para la autonomía y la atención a la dependencia</a:t>
            </a:r>
          </a:p>
          <a:p>
            <a:r>
              <a:rPr lang="ca-ES" sz="2000"/>
              <a:t>Situación a 3 de Mayo de 2010. Instituto de Mayores y Servicios Sociales. IMSERSO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z="3600" smtClean="0">
                <a:solidFill>
                  <a:srgbClr val="000000"/>
                </a:solidFill>
              </a:rPr>
              <a:t>Personas beneficiarias y prestaciones</a:t>
            </a:r>
            <a:endParaRPr lang="ca-ES" smtClean="0"/>
          </a:p>
        </p:txBody>
      </p:sp>
      <p:graphicFrame>
        <p:nvGraphicFramePr>
          <p:cNvPr id="5" name="4 Marcador de tabla"/>
          <p:cNvGraphicFramePr>
            <a:graphicFrameLocks noGrp="1"/>
          </p:cNvGraphicFramePr>
          <p:nvPr>
            <p:ph type="tbl" idx="1"/>
          </p:nvPr>
        </p:nvGraphicFramePr>
        <p:xfrm>
          <a:off x="685800" y="1628775"/>
          <a:ext cx="777240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370840">
                <a:tc>
                  <a:txBody>
                    <a:bodyPr/>
                    <a:lstStyle/>
                    <a:p>
                      <a:r>
                        <a:rPr lang="ca-ES" dirty="0" smtClean="0"/>
                        <a:t>Nº Total de </a:t>
                      </a:r>
                      <a:r>
                        <a:rPr lang="ca-ES" dirty="0" err="1" smtClean="0"/>
                        <a:t>beneficiarios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err="1" smtClean="0"/>
                        <a:t>Personas</a:t>
                      </a:r>
                      <a:r>
                        <a:rPr lang="ca-ES" dirty="0" smtClean="0"/>
                        <a:t> en domicilio</a:t>
                      </a:r>
                    </a:p>
                    <a:p>
                      <a:r>
                        <a:rPr lang="ca-ES" dirty="0" smtClean="0"/>
                        <a:t>(total –</a:t>
                      </a:r>
                      <a:r>
                        <a:rPr lang="ca-ES" baseline="0" dirty="0" smtClean="0"/>
                        <a:t> </a:t>
                      </a:r>
                      <a:r>
                        <a:rPr lang="ca-ES" baseline="0" dirty="0" err="1" smtClean="0"/>
                        <a:t>residencias</a:t>
                      </a:r>
                      <a:r>
                        <a:rPr lang="ca-ES" baseline="0" dirty="0" smtClean="0"/>
                        <a:t>)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err="1" smtClean="0"/>
                        <a:t>Personas</a:t>
                      </a:r>
                      <a:r>
                        <a:rPr lang="ca-ES" dirty="0" smtClean="0"/>
                        <a:t> con SAD</a:t>
                      </a:r>
                    </a:p>
                    <a:p>
                      <a:r>
                        <a:rPr lang="ca-ES" dirty="0" smtClean="0"/>
                        <a:t>(</a:t>
                      </a:r>
                      <a:r>
                        <a:rPr lang="ca-ES" dirty="0" err="1" smtClean="0"/>
                        <a:t>ayuda</a:t>
                      </a:r>
                      <a:r>
                        <a:rPr lang="ca-ES" dirty="0" smtClean="0"/>
                        <a:t> a domicilio + PE</a:t>
                      </a:r>
                      <a:r>
                        <a:rPr lang="ca-ES" baseline="0" dirty="0" smtClean="0"/>
                        <a:t> </a:t>
                      </a:r>
                      <a:r>
                        <a:rPr lang="ca-ES" dirty="0" smtClean="0"/>
                        <a:t>vinculada + </a:t>
                      </a:r>
                      <a:r>
                        <a:rPr lang="ca-ES" dirty="0" err="1" smtClean="0"/>
                        <a:t>AsPe</a:t>
                      </a:r>
                      <a:r>
                        <a:rPr lang="ca-ES" dirty="0" smtClean="0"/>
                        <a:t>)</a:t>
                      </a:r>
                      <a:endParaRPr lang="ca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/>
                        <a:t>553.716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/>
                        <a:t>444.834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/>
                        <a:t>114.823</a:t>
                      </a:r>
                      <a:endParaRPr lang="ca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281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6C2EC73-4EB4-4D8C-9D68-F4B729F9D1B2}" type="slidenum">
              <a:rPr lang="es-ES_tradnl" smtClean="0"/>
              <a:pPr/>
              <a:t>24</a:t>
            </a:fld>
            <a:endParaRPr lang="es-ES_tradnl" smtClean="0"/>
          </a:p>
        </p:txBody>
      </p:sp>
      <p:sp>
        <p:nvSpPr>
          <p:cNvPr id="11282" name="5 CuadroTexto"/>
          <p:cNvSpPr txBox="1">
            <a:spLocks noChangeArrowheads="1"/>
          </p:cNvSpPr>
          <p:nvPr/>
        </p:nvSpPr>
        <p:spPr bwMode="auto">
          <a:xfrm>
            <a:off x="714375" y="2786063"/>
            <a:ext cx="8450263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_tradnl" dirty="0"/>
          </a:p>
          <a:p>
            <a:r>
              <a:rPr lang="es-ES_tradnl" dirty="0"/>
              <a:t>57,58 de los </a:t>
            </a:r>
            <a:r>
              <a:rPr lang="es-ES_tradnl" dirty="0" err="1"/>
              <a:t>PIAs</a:t>
            </a:r>
            <a:r>
              <a:rPr lang="es-ES_tradnl" dirty="0"/>
              <a:t> tienen  </a:t>
            </a:r>
          </a:p>
          <a:p>
            <a:r>
              <a:rPr lang="es-ES_tradnl" dirty="0"/>
              <a:t>una prestación económica de cuidados  familiares</a:t>
            </a:r>
          </a:p>
          <a:p>
            <a:endParaRPr lang="es-ES_tradnl" dirty="0"/>
          </a:p>
          <a:p>
            <a:r>
              <a:rPr lang="es-ES_tradnl" dirty="0"/>
              <a:t>71 % de los </a:t>
            </a:r>
            <a:r>
              <a:rPr lang="es-ES_tradnl" dirty="0" err="1"/>
              <a:t>PIAs</a:t>
            </a:r>
            <a:r>
              <a:rPr lang="es-ES_tradnl" dirty="0"/>
              <a:t> de las personas que están en su domicilio tienen </a:t>
            </a:r>
          </a:p>
          <a:p>
            <a:r>
              <a:rPr lang="es-ES_tradnl" dirty="0"/>
              <a:t>una prestación económica de cuidados familiares</a:t>
            </a:r>
          </a:p>
          <a:p>
            <a:endParaRPr lang="es-ES_tradnl" dirty="0"/>
          </a:p>
          <a:p>
            <a:r>
              <a:rPr lang="es-ES_tradnl" dirty="0"/>
              <a:t>75 % de las personas que están en su domicilio beneficiarios de la </a:t>
            </a:r>
          </a:p>
          <a:p>
            <a:r>
              <a:rPr lang="es-ES_tradnl" dirty="0"/>
              <a:t>ley de la dependencia no tienen servicio de ayuda a domicilio</a:t>
            </a:r>
          </a:p>
          <a:p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57FF2D-BF0A-4B6A-AF44-C309AEBB8EDC}" type="slidenum">
              <a:rPr lang="es-ES_tradnl"/>
              <a:pPr/>
              <a:t>25</a:t>
            </a:fld>
            <a:endParaRPr lang="es-ES_tradnl"/>
          </a:p>
        </p:txBody>
      </p:sp>
      <p:sp>
        <p:nvSpPr>
          <p:cNvPr id="155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7772400" cy="1143000"/>
          </a:xfrm>
        </p:spPr>
        <p:txBody>
          <a:bodyPr/>
          <a:lstStyle/>
          <a:p>
            <a:r>
              <a:rPr lang="ca-ES"/>
              <a:t>Principios </a:t>
            </a:r>
          </a:p>
        </p:txBody>
      </p:sp>
      <p:sp>
        <p:nvSpPr>
          <p:cNvPr id="1554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8413"/>
            <a:ext cx="7772400" cy="53292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" sz="1800"/>
              <a:t>Carácter público de las prestaciones del sistema nacional de dependencia.</a:t>
            </a:r>
          </a:p>
          <a:p>
            <a:pPr>
              <a:lnSpc>
                <a:spcPct val="80000"/>
              </a:lnSpc>
            </a:pPr>
            <a:r>
              <a:rPr lang="es-ES" sz="1800"/>
              <a:t>Universalidad en el acceso a las prestaciones en condiciones de igualdad efectiva y no discriminación.</a:t>
            </a:r>
          </a:p>
          <a:p>
            <a:pPr>
              <a:lnSpc>
                <a:spcPct val="80000"/>
              </a:lnSpc>
            </a:pPr>
            <a:r>
              <a:rPr lang="es-ES" sz="1800">
                <a:solidFill>
                  <a:srgbClr val="FF3300"/>
                </a:solidFill>
              </a:rPr>
              <a:t>La atención de las personas con dependencia de manera integral y integrada. </a:t>
            </a:r>
          </a:p>
          <a:p>
            <a:pPr>
              <a:lnSpc>
                <a:spcPct val="80000"/>
              </a:lnSpc>
            </a:pPr>
            <a:r>
              <a:rPr lang="es-ES" sz="1800"/>
              <a:t>La transversalidad de las políticas de atención a las personas con dependencia.</a:t>
            </a:r>
          </a:p>
          <a:p>
            <a:pPr>
              <a:lnSpc>
                <a:spcPct val="80000"/>
              </a:lnSpc>
            </a:pPr>
            <a:r>
              <a:rPr lang="es-ES" sz="1800">
                <a:solidFill>
                  <a:srgbClr val="FF3300"/>
                </a:solidFill>
              </a:rPr>
              <a:t>El establecimiento de las medidas de prevención, rehabilitación, estímulo social y mental.</a:t>
            </a:r>
          </a:p>
          <a:p>
            <a:pPr>
              <a:lnSpc>
                <a:spcPct val="80000"/>
              </a:lnSpc>
            </a:pPr>
            <a:r>
              <a:rPr lang="es-ES" sz="1800">
                <a:solidFill>
                  <a:srgbClr val="FF3300"/>
                </a:solidFill>
              </a:rPr>
              <a:t>Promoción de las condiciones precisas para que las personas en situación de dependencia puedan llevar una vida con el mayor grado de autonomía posible</a:t>
            </a:r>
          </a:p>
          <a:p>
            <a:pPr>
              <a:lnSpc>
                <a:spcPct val="80000"/>
              </a:lnSpc>
            </a:pPr>
            <a:r>
              <a:rPr lang="es-ES" sz="1800"/>
              <a:t>La permanencia de las personas en situación de dependencia, siempre que sea posible,  en el entorno en el que desarrollan su vida.</a:t>
            </a:r>
          </a:p>
          <a:p>
            <a:pPr>
              <a:lnSpc>
                <a:spcPct val="80000"/>
              </a:lnSpc>
            </a:pPr>
            <a:r>
              <a:rPr lang="es-ES" sz="1800"/>
              <a:t>La calidad, sostenibilidad y la accesibilidad de los servicios de atención a la dependencia.  </a:t>
            </a:r>
          </a:p>
          <a:p>
            <a:pPr>
              <a:lnSpc>
                <a:spcPct val="80000"/>
              </a:lnSpc>
            </a:pPr>
            <a:r>
              <a:rPr lang="es-ES" sz="1800"/>
              <a:t>La participación de las personas en situación de dependencia y en el su caso de sus familiares</a:t>
            </a:r>
          </a:p>
          <a:p>
            <a:pPr>
              <a:lnSpc>
                <a:spcPct val="80000"/>
              </a:lnSpc>
            </a:pPr>
            <a:r>
              <a:rPr lang="es-ES" sz="1800">
                <a:solidFill>
                  <a:srgbClr val="FF3300"/>
                </a:solidFill>
              </a:rPr>
              <a:t>La colaboración de los servicios sociales y sanitarios en la prestación de los servicios a los usuarios del sistema nacional de dependencia que se establezcan en la presente ley y en las normativas de las comunidades autónomas.</a:t>
            </a:r>
          </a:p>
          <a:p>
            <a:pPr>
              <a:lnSpc>
                <a:spcPct val="80000"/>
              </a:lnSpc>
            </a:pPr>
            <a:r>
              <a:rPr lang="es-ES" sz="1800"/>
              <a:t>La participación de la iniciativa privada en los servicios y prestaciones de atención a las situaciones de dependencia.</a:t>
            </a:r>
          </a:p>
          <a:p>
            <a:pPr>
              <a:lnSpc>
                <a:spcPct val="80000"/>
              </a:lnSpc>
            </a:pPr>
            <a:r>
              <a:rPr lang="es-ES" sz="1800"/>
              <a:t>La cooperación inter administrativa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36EE30-3E45-40DD-86FC-3FB8A8254923}" type="slidenum">
              <a:rPr lang="es-ES_tradnl"/>
              <a:pPr/>
              <a:t>26</a:t>
            </a:fld>
            <a:endParaRPr lang="es-ES_tradnl"/>
          </a:p>
        </p:txBody>
      </p:sp>
      <p:sp>
        <p:nvSpPr>
          <p:cNvPr id="155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7772400" cy="1143000"/>
          </a:xfrm>
        </p:spPr>
        <p:txBody>
          <a:bodyPr/>
          <a:lstStyle/>
          <a:p>
            <a:r>
              <a:rPr lang="ca-ES" sz="3200"/>
              <a:t>Prevención de las situaciones de dependencia</a:t>
            </a:r>
          </a:p>
        </p:txBody>
      </p:sp>
      <p:sp>
        <p:nvSpPr>
          <p:cNvPr id="155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84313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sz="2800"/>
              <a:t>Prevenir la aparición  o agravamiento de enfermedades  o discapacidades o sus secuelas</a:t>
            </a:r>
          </a:p>
          <a:p>
            <a:pPr>
              <a:lnSpc>
                <a:spcPct val="80000"/>
              </a:lnSpc>
            </a:pPr>
            <a:r>
              <a:rPr lang="es-ES_tradnl" sz="2800"/>
              <a:t>Acción coordinada entre servicios sociales y de salud</a:t>
            </a:r>
          </a:p>
          <a:p>
            <a:pPr>
              <a:lnSpc>
                <a:spcPct val="80000"/>
              </a:lnSpc>
            </a:pPr>
            <a:r>
              <a:rPr lang="es-ES_tradnl" sz="2800"/>
              <a:t>Promoción de condiciones de vida saludables</a:t>
            </a:r>
          </a:p>
          <a:p>
            <a:pPr>
              <a:lnSpc>
                <a:spcPct val="80000"/>
              </a:lnSpc>
            </a:pPr>
            <a:r>
              <a:rPr lang="es-ES_tradnl" sz="2800"/>
              <a:t>Programas específicos de carácter preventivo u rehabilitador para personas mayores y otras personas con discapacidad.</a:t>
            </a:r>
          </a:p>
          <a:p>
            <a:pPr>
              <a:lnSpc>
                <a:spcPct val="80000"/>
              </a:lnSpc>
            </a:pPr>
            <a:r>
              <a:rPr lang="es-ES_tradnl" sz="2800"/>
              <a:t>Programas específicos para personas que tienen procesos de hospitalización complejos</a:t>
            </a:r>
          </a:p>
          <a:p>
            <a:pPr>
              <a:lnSpc>
                <a:spcPct val="80000"/>
              </a:lnSpc>
            </a:pPr>
            <a:endParaRPr lang="es-ES_tradnl" sz="2800"/>
          </a:p>
        </p:txBody>
      </p:sp>
      <p:sp>
        <p:nvSpPr>
          <p:cNvPr id="1559556" name="Text Box 4"/>
          <p:cNvSpPr txBox="1">
            <a:spLocks noChangeArrowheads="1"/>
          </p:cNvSpPr>
          <p:nvPr/>
        </p:nvSpPr>
        <p:spPr bwMode="auto">
          <a:xfrm>
            <a:off x="611188" y="5949950"/>
            <a:ext cx="835025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s-ES_tradnl"/>
              <a:t>El CT acordará criterios, recomendaciones y condiciones mínimas </a:t>
            </a:r>
          </a:p>
          <a:p>
            <a:pPr algn="l"/>
            <a:r>
              <a:rPr lang="es-ES_tradnl"/>
              <a:t>que deberán de cumplir lo planes de las CCAA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ca-ES" dirty="0" smtClean="0"/>
              <a:t>Sumari</a:t>
            </a:r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>
          <a:xfrm>
            <a:off x="642910" y="1142984"/>
            <a:ext cx="7772400" cy="4114800"/>
          </a:xfrm>
        </p:spPr>
        <p:txBody>
          <a:bodyPr/>
          <a:lstStyle/>
          <a:p>
            <a:r>
              <a:rPr lang="ca-ES" sz="2800" dirty="0" smtClean="0"/>
              <a:t>Introducció. El context actual</a:t>
            </a:r>
          </a:p>
          <a:p>
            <a:r>
              <a:rPr lang="ca-ES" sz="2800" dirty="0" smtClean="0"/>
              <a:t>Reptes i tendències en atenció de llarga durada</a:t>
            </a:r>
          </a:p>
          <a:p>
            <a:pPr lvl="1"/>
            <a:r>
              <a:rPr lang="ca-ES" sz="2400" dirty="0" smtClean="0"/>
              <a:t>El desenvolupament de la llei de la dependència</a:t>
            </a:r>
          </a:p>
          <a:p>
            <a:pPr lvl="2"/>
            <a:r>
              <a:rPr lang="ca-ES" sz="2000" dirty="0" smtClean="0"/>
              <a:t>El ball de les xifres</a:t>
            </a:r>
          </a:p>
          <a:p>
            <a:pPr lvl="2"/>
            <a:r>
              <a:rPr lang="ca-ES" sz="2000" dirty="0" smtClean="0"/>
              <a:t>Es una llei per a tothom ?</a:t>
            </a:r>
          </a:p>
          <a:p>
            <a:pPr lvl="2"/>
            <a:r>
              <a:rPr lang="ca-ES" sz="2000" dirty="0" smtClean="0"/>
              <a:t>I la coordinació </a:t>
            </a:r>
            <a:r>
              <a:rPr lang="ca-ES" sz="2000" dirty="0" err="1" smtClean="0"/>
              <a:t>socio-sanitària</a:t>
            </a:r>
            <a:r>
              <a:rPr lang="ca-ES" sz="2000" dirty="0" smtClean="0"/>
              <a:t> ?</a:t>
            </a:r>
          </a:p>
          <a:p>
            <a:pPr lvl="1"/>
            <a:r>
              <a:rPr lang="ca-ES" sz="2400" dirty="0" smtClean="0">
                <a:solidFill>
                  <a:srgbClr val="FF0000"/>
                </a:solidFill>
              </a:rPr>
              <a:t>L’adaptació dels recursos</a:t>
            </a:r>
          </a:p>
          <a:p>
            <a:pPr lvl="2"/>
            <a:r>
              <a:rPr lang="ca-ES" sz="2000" dirty="0" smtClean="0"/>
              <a:t>Cal modificar la llarga estada ?</a:t>
            </a:r>
          </a:p>
          <a:p>
            <a:pPr lvl="2"/>
            <a:r>
              <a:rPr lang="ca-ES" sz="2000" dirty="0" smtClean="0"/>
              <a:t>L’atenció sanitària a les residències</a:t>
            </a:r>
          </a:p>
          <a:p>
            <a:pPr lvl="1"/>
            <a:r>
              <a:rPr lang="ca-ES" sz="2400" dirty="0" smtClean="0"/>
              <a:t>Tendències en atenció de llarga durada</a:t>
            </a:r>
          </a:p>
          <a:p>
            <a:pPr lvl="2"/>
            <a:r>
              <a:rPr lang="ca-ES" sz="2000" dirty="0" smtClean="0"/>
              <a:t>Les noves tecnologies</a:t>
            </a:r>
          </a:p>
          <a:p>
            <a:pPr lvl="2"/>
            <a:r>
              <a:rPr lang="ca-ES" sz="2000" dirty="0" smtClean="0"/>
              <a:t>L’atenció integrada</a:t>
            </a:r>
          </a:p>
          <a:p>
            <a:pPr lvl="2"/>
            <a:r>
              <a:rPr lang="ca-ES" sz="2000" dirty="0" smtClean="0"/>
              <a:t>El model residencial</a:t>
            </a:r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6658029-303D-455D-B68D-F61F18498D8B}" type="slidenum">
              <a:rPr lang="es-ES_tradnl" smtClean="0"/>
              <a:pPr/>
              <a:t>27</a:t>
            </a:fld>
            <a:endParaRPr lang="es-ES_trad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ca-ES" sz="3200" dirty="0" smtClean="0"/>
              <a:t>Cal plantejar un canvi en les CLLD a Catalunya ?</a:t>
            </a:r>
            <a:endParaRPr lang="ca-ES" sz="3200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74AB34-69D9-42A9-BB2A-96E210FC0F55}" type="slidenum">
              <a:rPr lang="es-ES_tradnl" smtClean="0"/>
              <a:pPr>
                <a:defRPr/>
              </a:pPr>
              <a:t>28</a:t>
            </a:fld>
            <a:endParaRPr lang="es-ES_tradnl"/>
          </a:p>
        </p:txBody>
      </p:sp>
      <p:sp>
        <p:nvSpPr>
          <p:cNvPr id="4" name="3 CuadroTexto"/>
          <p:cNvSpPr txBox="1"/>
          <p:nvPr/>
        </p:nvSpPr>
        <p:spPr>
          <a:xfrm>
            <a:off x="1357290" y="1714488"/>
            <a:ext cx="62151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ca-ES" dirty="0" smtClean="0"/>
              <a:t> L’aparició de la llei de la dependència</a:t>
            </a:r>
          </a:p>
          <a:p>
            <a:pPr algn="l">
              <a:buFont typeface="Arial" pitchFamily="34" charset="0"/>
              <a:buChar char="•"/>
            </a:pPr>
            <a:endParaRPr lang="ca-ES" dirty="0" smtClean="0"/>
          </a:p>
          <a:p>
            <a:pPr algn="l">
              <a:buFont typeface="Arial" pitchFamily="34" charset="0"/>
              <a:buChar char="•"/>
            </a:pPr>
            <a:r>
              <a:rPr lang="ca-ES" dirty="0" smtClean="0"/>
              <a:t>Les experiències internacionals</a:t>
            </a:r>
          </a:p>
          <a:p>
            <a:pPr algn="l"/>
            <a:r>
              <a:rPr lang="ca-ES" dirty="0" smtClean="0"/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ca-ES" dirty="0" smtClean="0"/>
              <a:t>El canvi del concepte </a:t>
            </a:r>
            <a:r>
              <a:rPr lang="ca-ES" dirty="0" err="1" smtClean="0"/>
              <a:t>socio-sanitari</a:t>
            </a:r>
            <a:endParaRPr lang="ca-ES" dirty="0" smtClean="0"/>
          </a:p>
          <a:p>
            <a:pPr algn="l">
              <a:buFont typeface="Arial" pitchFamily="34" charset="0"/>
              <a:buChar char="•"/>
            </a:pPr>
            <a:endParaRPr lang="ca-ES" dirty="0" smtClean="0"/>
          </a:p>
          <a:p>
            <a:pPr algn="l">
              <a:buFont typeface="Arial" pitchFamily="34" charset="0"/>
              <a:buChar char="•"/>
            </a:pPr>
            <a:r>
              <a:rPr lang="ca-ES" dirty="0"/>
              <a:t> </a:t>
            </a:r>
            <a:r>
              <a:rPr lang="ca-ES" dirty="0" smtClean="0"/>
              <a:t>L’homologació amb el nostre entorn ???</a:t>
            </a:r>
          </a:p>
          <a:p>
            <a:pPr algn="l">
              <a:buFont typeface="Arial" pitchFamily="34" charset="0"/>
              <a:buChar char="•"/>
            </a:pPr>
            <a:endParaRPr lang="ca-ES" dirty="0" smtClean="0"/>
          </a:p>
          <a:p>
            <a:pPr algn="l">
              <a:buFont typeface="Arial" pitchFamily="34" charset="0"/>
              <a:buChar char="•"/>
            </a:pPr>
            <a:r>
              <a:rPr lang="ca-ES" dirty="0"/>
              <a:t> </a:t>
            </a:r>
            <a:r>
              <a:rPr lang="ca-ES" dirty="0" smtClean="0"/>
              <a:t>Millores en la organització dels serveis</a:t>
            </a:r>
          </a:p>
          <a:p>
            <a:pPr algn="l">
              <a:buFont typeface="Arial" pitchFamily="34" charset="0"/>
              <a:buChar char="•"/>
            </a:pPr>
            <a:endParaRPr lang="ca-ES" dirty="0" smtClean="0"/>
          </a:p>
          <a:p>
            <a:pPr algn="l">
              <a:buFont typeface="Arial" pitchFamily="34" charset="0"/>
              <a:buChar char="•"/>
            </a:pPr>
            <a:r>
              <a:rPr lang="ca-ES" dirty="0"/>
              <a:t> </a:t>
            </a:r>
            <a:r>
              <a:rPr lang="ca-ES" dirty="0" smtClean="0"/>
              <a:t>Correcció de problemes no resolts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5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39BA9260-BA6F-4043-AD4D-14C1B9310A48}" type="slidenum">
              <a:rPr lang="en-US"/>
              <a:pPr/>
              <a:t>29</a:t>
            </a:fld>
            <a:endParaRPr lang="en-US"/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7772400" cy="954087"/>
          </a:xfrm>
        </p:spPr>
        <p:txBody>
          <a:bodyPr/>
          <a:lstStyle/>
          <a:p>
            <a:r>
              <a:rPr lang="ca-ES" sz="3200" b="1"/>
              <a:t>Classificació RUG. 1999-2007</a:t>
            </a:r>
            <a:r>
              <a:rPr lang="ca-ES" sz="3200"/>
              <a:t>. </a:t>
            </a:r>
            <a:br>
              <a:rPr lang="ca-ES" sz="3200"/>
            </a:br>
            <a:endParaRPr lang="ca-ES" sz="3200"/>
          </a:p>
        </p:txBody>
      </p:sp>
      <p:graphicFrame>
        <p:nvGraphicFramePr>
          <p:cNvPr id="191491" name="Group 3"/>
          <p:cNvGraphicFramePr>
            <a:graphicFrameLocks noGrp="1"/>
          </p:cNvGraphicFramePr>
          <p:nvPr>
            <p:ph type="tbl" idx="1"/>
          </p:nvPr>
        </p:nvGraphicFramePr>
        <p:xfrm>
          <a:off x="304800" y="908050"/>
          <a:ext cx="8154988" cy="5083493"/>
        </p:xfrm>
        <a:graphic>
          <a:graphicData uri="http://schemas.openxmlformats.org/drawingml/2006/table">
            <a:tbl>
              <a:tblPr/>
              <a:tblGrid>
                <a:gridCol w="1687513"/>
                <a:gridCol w="1077912"/>
                <a:gridCol w="1077913"/>
                <a:gridCol w="1077912"/>
                <a:gridCol w="1079500"/>
                <a:gridCol w="1076325"/>
                <a:gridCol w="1077913"/>
              </a:tblGrid>
              <a:tr h="754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RUG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Rehabilitació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23,86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Tractaments Extensius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Cures Especials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13,15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Complexitat Clínica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22,10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Deteriorament cognitiu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6,2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Problemes comportament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Dependència física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25,6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25,81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91566" name="Oval 78"/>
          <p:cNvSpPr>
            <a:spLocks noChangeArrowheads="1"/>
          </p:cNvSpPr>
          <p:nvPr/>
        </p:nvSpPr>
        <p:spPr bwMode="auto">
          <a:xfrm>
            <a:off x="1908175" y="3860800"/>
            <a:ext cx="1223963" cy="230505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a-ES"/>
          </a:p>
        </p:txBody>
      </p:sp>
      <p:sp>
        <p:nvSpPr>
          <p:cNvPr id="191567" name="Rectangle 79"/>
          <p:cNvSpPr>
            <a:spLocks noChangeArrowheads="1"/>
          </p:cNvSpPr>
          <p:nvPr/>
        </p:nvSpPr>
        <p:spPr bwMode="auto">
          <a:xfrm>
            <a:off x="1692275" y="5876925"/>
            <a:ext cx="1633538" cy="765175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400" b="1"/>
              <a:t>32,9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ca-ES" sz="3600" dirty="0" smtClean="0"/>
              <a:t>Avenços en l’atenció de llarga durada a Catalunya</a:t>
            </a:r>
            <a:endParaRPr lang="ca-ES" sz="3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7B2E5DD-F1ED-45AA-B06C-74525520C815}" type="slidenum">
              <a:rPr lang="es-ES_tradnl" smtClean="0"/>
              <a:pPr>
                <a:defRPr/>
              </a:pPr>
              <a:t>30</a:t>
            </a:fld>
            <a:endParaRPr lang="es-ES_tradnl"/>
          </a:p>
        </p:txBody>
      </p:sp>
      <p:sp>
        <p:nvSpPr>
          <p:cNvPr id="6" name="5 CuadroTexto"/>
          <p:cNvSpPr txBox="1"/>
          <p:nvPr/>
        </p:nvSpPr>
        <p:spPr>
          <a:xfrm>
            <a:off x="1285852" y="1928802"/>
            <a:ext cx="6830716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ca-ES" sz="2800" dirty="0" err="1" smtClean="0"/>
              <a:t>PIAI</a:t>
            </a:r>
            <a:r>
              <a:rPr lang="ca-ES" sz="2800" dirty="0" smtClean="0"/>
              <a:t>. Pla individualitzat d’atenció integral</a:t>
            </a:r>
          </a:p>
          <a:p>
            <a:pPr marL="457200" indent="-457200" algn="l">
              <a:buFont typeface="+mj-lt"/>
              <a:buAutoNum type="arabicPeriod"/>
            </a:pPr>
            <a:endParaRPr lang="ca-ES" sz="2800" dirty="0"/>
          </a:p>
          <a:p>
            <a:pPr marL="457200" indent="-457200" algn="l">
              <a:buFont typeface="+mj-lt"/>
              <a:buAutoNum type="arabicPeriod"/>
            </a:pPr>
            <a:r>
              <a:rPr lang="ca-ES" sz="2800" dirty="0" smtClean="0"/>
              <a:t>Programes d’atenció integrada comunitària</a:t>
            </a:r>
          </a:p>
          <a:p>
            <a:pPr marL="457200" indent="-457200" algn="l">
              <a:buFont typeface="+mj-lt"/>
              <a:buAutoNum type="arabicPeriod"/>
            </a:pPr>
            <a:endParaRPr lang="ca-ES" sz="2800" dirty="0"/>
          </a:p>
          <a:p>
            <a:pPr marL="457200" indent="-457200" algn="l">
              <a:buFont typeface="+mj-lt"/>
              <a:buAutoNum type="arabicPeriod"/>
            </a:pPr>
            <a:r>
              <a:rPr lang="ca-ES" sz="2800" dirty="0" smtClean="0"/>
              <a:t>Possible Reconversió de la llarga estada</a:t>
            </a:r>
          </a:p>
          <a:p>
            <a:pPr marL="457200" indent="-457200" algn="l">
              <a:buFont typeface="+mj-lt"/>
              <a:buAutoNum type="arabicPeriod"/>
            </a:pPr>
            <a:endParaRPr lang="ca-ES" sz="2800" dirty="0"/>
          </a:p>
          <a:p>
            <a:pPr marL="457200" indent="-457200" algn="l">
              <a:buFont typeface="+mj-lt"/>
              <a:buAutoNum type="arabicPeriod"/>
            </a:pPr>
            <a:r>
              <a:rPr lang="ca-ES" sz="2800" dirty="0" smtClean="0"/>
              <a:t>Model d’atenció sanitària a les residències</a:t>
            </a:r>
          </a:p>
          <a:p>
            <a:endParaRPr lang="ca-ES" dirty="0"/>
          </a:p>
          <a:p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0CC023-4004-4E48-9716-4AB124858867}" type="slidenum">
              <a:rPr lang="es-ES_tradnl"/>
              <a:pPr/>
              <a:t>31</a:t>
            </a:fld>
            <a:endParaRPr lang="es-ES_tradnl"/>
          </a:p>
        </p:txBody>
      </p:sp>
      <p:sp>
        <p:nvSpPr>
          <p:cNvPr id="1792002" name="Rectangle 2"/>
          <p:cNvSpPr>
            <a:spLocks noChangeArrowheads="1"/>
          </p:cNvSpPr>
          <p:nvPr/>
        </p:nvSpPr>
        <p:spPr bwMode="auto">
          <a:xfrm>
            <a:off x="1244600" y="436563"/>
            <a:ext cx="1058863" cy="350837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a-ES"/>
          </a:p>
        </p:txBody>
      </p:sp>
      <p:sp>
        <p:nvSpPr>
          <p:cNvPr id="1792003" name="Rectangle 3"/>
          <p:cNvSpPr>
            <a:spLocks noChangeArrowheads="1"/>
          </p:cNvSpPr>
          <p:nvPr/>
        </p:nvSpPr>
        <p:spPr bwMode="auto">
          <a:xfrm>
            <a:off x="1768475" y="169863"/>
            <a:ext cx="9331325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endParaRPr lang="ca-ES"/>
          </a:p>
        </p:txBody>
      </p:sp>
      <p:sp>
        <p:nvSpPr>
          <p:cNvPr id="1792004" name="Text Box 4"/>
          <p:cNvSpPr txBox="1">
            <a:spLocks noChangeArrowheads="1"/>
          </p:cNvSpPr>
          <p:nvPr/>
        </p:nvSpPr>
        <p:spPr bwMode="auto">
          <a:xfrm>
            <a:off x="2335213" y="0"/>
            <a:ext cx="4113212" cy="4048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3286" tIns="46643" rIns="93286" bIns="46643">
            <a:spAutoFit/>
          </a:bodyPr>
          <a:lstStyle/>
          <a:p>
            <a:pPr algn="l" defTabSz="933450"/>
            <a:r>
              <a:rPr lang="es-ES" sz="2000" b="1">
                <a:solidFill>
                  <a:srgbClr val="3333CC"/>
                </a:solidFill>
                <a:latin typeface="Arial" pitchFamily="34" charset="0"/>
              </a:rPr>
              <a:t>Sistema de classificació RUG-III</a:t>
            </a:r>
          </a:p>
        </p:txBody>
      </p:sp>
      <p:sp>
        <p:nvSpPr>
          <p:cNvPr id="1792005" name="Line 5"/>
          <p:cNvSpPr>
            <a:spLocks noChangeShapeType="1"/>
          </p:cNvSpPr>
          <p:nvPr/>
        </p:nvSpPr>
        <p:spPr bwMode="auto">
          <a:xfrm>
            <a:off x="1782763" y="5376863"/>
            <a:ext cx="1587" cy="347662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06" name="Line 6"/>
          <p:cNvSpPr>
            <a:spLocks noChangeShapeType="1"/>
          </p:cNvSpPr>
          <p:nvPr/>
        </p:nvSpPr>
        <p:spPr bwMode="auto">
          <a:xfrm>
            <a:off x="4535488" y="5160963"/>
            <a:ext cx="87312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07" name="Line 7"/>
          <p:cNvSpPr>
            <a:spLocks noChangeShapeType="1"/>
          </p:cNvSpPr>
          <p:nvPr/>
        </p:nvSpPr>
        <p:spPr bwMode="auto">
          <a:xfrm>
            <a:off x="1782763" y="4662488"/>
            <a:ext cx="1587" cy="33813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08" name="Line 8"/>
          <p:cNvSpPr>
            <a:spLocks noChangeShapeType="1"/>
          </p:cNvSpPr>
          <p:nvPr/>
        </p:nvSpPr>
        <p:spPr bwMode="auto">
          <a:xfrm>
            <a:off x="1782763" y="4017963"/>
            <a:ext cx="1587" cy="339725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09" name="Line 9"/>
          <p:cNvSpPr>
            <a:spLocks noChangeShapeType="1"/>
          </p:cNvSpPr>
          <p:nvPr/>
        </p:nvSpPr>
        <p:spPr bwMode="auto">
          <a:xfrm>
            <a:off x="1782763" y="3455988"/>
            <a:ext cx="1587" cy="2301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10" name="Line 10"/>
          <p:cNvSpPr>
            <a:spLocks noChangeShapeType="1"/>
          </p:cNvSpPr>
          <p:nvPr/>
        </p:nvSpPr>
        <p:spPr bwMode="auto">
          <a:xfrm>
            <a:off x="1782763" y="2822575"/>
            <a:ext cx="1587" cy="296863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11" name="Line 11"/>
          <p:cNvSpPr>
            <a:spLocks noChangeShapeType="1"/>
          </p:cNvSpPr>
          <p:nvPr/>
        </p:nvSpPr>
        <p:spPr bwMode="auto">
          <a:xfrm>
            <a:off x="1782763" y="1633538"/>
            <a:ext cx="1587" cy="88423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12" name="Line 12"/>
          <p:cNvSpPr>
            <a:spLocks noChangeShapeType="1"/>
          </p:cNvSpPr>
          <p:nvPr/>
        </p:nvSpPr>
        <p:spPr bwMode="auto">
          <a:xfrm>
            <a:off x="1782763" y="788988"/>
            <a:ext cx="1587" cy="49053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13" name="Line 13"/>
          <p:cNvSpPr>
            <a:spLocks noChangeShapeType="1"/>
          </p:cNvSpPr>
          <p:nvPr/>
        </p:nvSpPr>
        <p:spPr bwMode="auto">
          <a:xfrm>
            <a:off x="2316163" y="5846763"/>
            <a:ext cx="1784350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14" name="Line 14"/>
          <p:cNvSpPr>
            <a:spLocks noChangeShapeType="1"/>
          </p:cNvSpPr>
          <p:nvPr/>
        </p:nvSpPr>
        <p:spPr bwMode="auto">
          <a:xfrm>
            <a:off x="4527550" y="4475163"/>
            <a:ext cx="87313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15" name="Line 15"/>
          <p:cNvSpPr>
            <a:spLocks noChangeShapeType="1"/>
          </p:cNvSpPr>
          <p:nvPr/>
        </p:nvSpPr>
        <p:spPr bwMode="auto">
          <a:xfrm>
            <a:off x="6215063" y="3973513"/>
            <a:ext cx="1587" cy="106362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16" name="Line 16"/>
          <p:cNvSpPr>
            <a:spLocks noChangeShapeType="1"/>
          </p:cNvSpPr>
          <p:nvPr/>
        </p:nvSpPr>
        <p:spPr bwMode="auto">
          <a:xfrm>
            <a:off x="5976938" y="3973513"/>
            <a:ext cx="1587" cy="106362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17" name="Line 17"/>
          <p:cNvSpPr>
            <a:spLocks noChangeShapeType="1"/>
          </p:cNvSpPr>
          <p:nvPr/>
        </p:nvSpPr>
        <p:spPr bwMode="auto">
          <a:xfrm>
            <a:off x="5608638" y="3973513"/>
            <a:ext cx="1587" cy="9683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18" name="Line 18"/>
          <p:cNvSpPr>
            <a:spLocks noChangeShapeType="1"/>
          </p:cNvSpPr>
          <p:nvPr/>
        </p:nvSpPr>
        <p:spPr bwMode="auto">
          <a:xfrm>
            <a:off x="5372100" y="3973513"/>
            <a:ext cx="1588" cy="9683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19" name="Line 19"/>
          <p:cNvSpPr>
            <a:spLocks noChangeShapeType="1"/>
          </p:cNvSpPr>
          <p:nvPr/>
        </p:nvSpPr>
        <p:spPr bwMode="auto">
          <a:xfrm>
            <a:off x="4962525" y="3973513"/>
            <a:ext cx="1588" cy="93662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20" name="Line 20"/>
          <p:cNvSpPr>
            <a:spLocks noChangeShapeType="1"/>
          </p:cNvSpPr>
          <p:nvPr/>
        </p:nvSpPr>
        <p:spPr bwMode="auto">
          <a:xfrm>
            <a:off x="4725988" y="3973513"/>
            <a:ext cx="1587" cy="93662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21" name="Line 21"/>
          <p:cNvSpPr>
            <a:spLocks noChangeShapeType="1"/>
          </p:cNvSpPr>
          <p:nvPr/>
        </p:nvSpPr>
        <p:spPr bwMode="auto">
          <a:xfrm>
            <a:off x="4541838" y="3284538"/>
            <a:ext cx="146050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22" name="Line 22"/>
          <p:cNvSpPr>
            <a:spLocks noChangeShapeType="1"/>
          </p:cNvSpPr>
          <p:nvPr/>
        </p:nvSpPr>
        <p:spPr bwMode="auto">
          <a:xfrm>
            <a:off x="2320925" y="3286125"/>
            <a:ext cx="1770063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23" name="Line 23"/>
          <p:cNvSpPr>
            <a:spLocks noChangeShapeType="1"/>
          </p:cNvSpPr>
          <p:nvPr/>
        </p:nvSpPr>
        <p:spPr bwMode="auto">
          <a:xfrm>
            <a:off x="5870575" y="2647950"/>
            <a:ext cx="131763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24" name="Line 24"/>
          <p:cNvSpPr>
            <a:spLocks noChangeShapeType="1"/>
          </p:cNvSpPr>
          <p:nvPr/>
        </p:nvSpPr>
        <p:spPr bwMode="auto">
          <a:xfrm>
            <a:off x="5256213" y="2647950"/>
            <a:ext cx="139700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25" name="Line 25"/>
          <p:cNvSpPr>
            <a:spLocks noChangeShapeType="1"/>
          </p:cNvSpPr>
          <p:nvPr/>
        </p:nvSpPr>
        <p:spPr bwMode="auto">
          <a:xfrm>
            <a:off x="4667250" y="2644775"/>
            <a:ext cx="114300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26" name="Line 26"/>
          <p:cNvSpPr>
            <a:spLocks noChangeShapeType="1"/>
          </p:cNvSpPr>
          <p:nvPr/>
        </p:nvSpPr>
        <p:spPr bwMode="auto">
          <a:xfrm>
            <a:off x="2320925" y="2670175"/>
            <a:ext cx="1319213" cy="3175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27" name="Line 27"/>
          <p:cNvSpPr>
            <a:spLocks noChangeShapeType="1"/>
          </p:cNvSpPr>
          <p:nvPr/>
        </p:nvSpPr>
        <p:spPr bwMode="auto">
          <a:xfrm>
            <a:off x="4545013" y="1776413"/>
            <a:ext cx="122237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28" name="Line 28"/>
          <p:cNvSpPr>
            <a:spLocks noChangeShapeType="1"/>
          </p:cNvSpPr>
          <p:nvPr/>
        </p:nvSpPr>
        <p:spPr bwMode="auto">
          <a:xfrm>
            <a:off x="5749925" y="1785938"/>
            <a:ext cx="131763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29" name="Line 29"/>
          <p:cNvSpPr>
            <a:spLocks noChangeShapeType="1"/>
          </p:cNvSpPr>
          <p:nvPr/>
        </p:nvSpPr>
        <p:spPr bwMode="auto">
          <a:xfrm>
            <a:off x="5132388" y="1785938"/>
            <a:ext cx="138112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30" name="Line 30"/>
          <p:cNvSpPr>
            <a:spLocks noChangeShapeType="1"/>
          </p:cNvSpPr>
          <p:nvPr/>
        </p:nvSpPr>
        <p:spPr bwMode="auto">
          <a:xfrm>
            <a:off x="5132388" y="2228850"/>
            <a:ext cx="138112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31" name="Line 31"/>
          <p:cNvSpPr>
            <a:spLocks noChangeShapeType="1"/>
          </p:cNvSpPr>
          <p:nvPr/>
        </p:nvSpPr>
        <p:spPr bwMode="auto">
          <a:xfrm>
            <a:off x="4535488" y="2228850"/>
            <a:ext cx="141287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32" name="Line 32"/>
          <p:cNvSpPr>
            <a:spLocks noChangeShapeType="1"/>
          </p:cNvSpPr>
          <p:nvPr/>
        </p:nvSpPr>
        <p:spPr bwMode="auto">
          <a:xfrm>
            <a:off x="5746750" y="1401763"/>
            <a:ext cx="138113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33" name="Line 33"/>
          <p:cNvSpPr>
            <a:spLocks noChangeShapeType="1"/>
          </p:cNvSpPr>
          <p:nvPr/>
        </p:nvSpPr>
        <p:spPr bwMode="auto">
          <a:xfrm>
            <a:off x="5143500" y="1397000"/>
            <a:ext cx="146050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34" name="Line 34"/>
          <p:cNvSpPr>
            <a:spLocks noChangeShapeType="1"/>
          </p:cNvSpPr>
          <p:nvPr/>
        </p:nvSpPr>
        <p:spPr bwMode="auto">
          <a:xfrm>
            <a:off x="4540250" y="1385888"/>
            <a:ext cx="125413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35" name="Line 35"/>
          <p:cNvSpPr>
            <a:spLocks noChangeShapeType="1"/>
          </p:cNvSpPr>
          <p:nvPr/>
        </p:nvSpPr>
        <p:spPr bwMode="auto">
          <a:xfrm>
            <a:off x="5740400" y="1000125"/>
            <a:ext cx="131763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36" name="Line 36"/>
          <p:cNvSpPr>
            <a:spLocks noChangeShapeType="1"/>
          </p:cNvSpPr>
          <p:nvPr/>
        </p:nvSpPr>
        <p:spPr bwMode="auto">
          <a:xfrm>
            <a:off x="5116513" y="993775"/>
            <a:ext cx="139700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37" name="Line 37"/>
          <p:cNvSpPr>
            <a:spLocks noChangeShapeType="1"/>
          </p:cNvSpPr>
          <p:nvPr/>
        </p:nvSpPr>
        <p:spPr bwMode="auto">
          <a:xfrm>
            <a:off x="4521200" y="993775"/>
            <a:ext cx="120650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38" name="Line 38"/>
          <p:cNvSpPr>
            <a:spLocks noChangeShapeType="1"/>
          </p:cNvSpPr>
          <p:nvPr/>
        </p:nvSpPr>
        <p:spPr bwMode="auto">
          <a:xfrm>
            <a:off x="3802063" y="1385888"/>
            <a:ext cx="269875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39" name="Freeform 39"/>
          <p:cNvSpPr>
            <a:spLocks/>
          </p:cNvSpPr>
          <p:nvPr/>
        </p:nvSpPr>
        <p:spPr bwMode="auto">
          <a:xfrm>
            <a:off x="3797300" y="1781175"/>
            <a:ext cx="269875" cy="4429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44"/>
              </a:cxn>
              <a:cxn ang="0">
                <a:pos x="333" y="544"/>
              </a:cxn>
            </a:cxnLst>
            <a:rect l="0" t="0" r="r" b="b"/>
            <a:pathLst>
              <a:path w="333" h="544">
                <a:moveTo>
                  <a:pt x="0" y="0"/>
                </a:moveTo>
                <a:lnTo>
                  <a:pt x="0" y="544"/>
                </a:lnTo>
                <a:lnTo>
                  <a:pt x="333" y="544"/>
                </a:lnTo>
              </a:path>
            </a:pathLst>
          </a:custGeom>
          <a:noFill/>
          <a:ln w="15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40" name="Line 40"/>
          <p:cNvSpPr>
            <a:spLocks noChangeShapeType="1"/>
          </p:cNvSpPr>
          <p:nvPr/>
        </p:nvSpPr>
        <p:spPr bwMode="auto">
          <a:xfrm>
            <a:off x="2320925" y="1550988"/>
            <a:ext cx="341313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41" name="Rectangle 41"/>
          <p:cNvSpPr>
            <a:spLocks noChangeArrowheads="1"/>
          </p:cNvSpPr>
          <p:nvPr/>
        </p:nvSpPr>
        <p:spPr bwMode="auto">
          <a:xfrm>
            <a:off x="1244600" y="434975"/>
            <a:ext cx="1076325" cy="354013"/>
          </a:xfrm>
          <a:prstGeom prst="rect">
            <a:avLst/>
          </a:prstGeom>
          <a:solidFill>
            <a:srgbClr val="A50021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42" name="Rectangle 42"/>
          <p:cNvSpPr>
            <a:spLocks noChangeArrowheads="1"/>
          </p:cNvSpPr>
          <p:nvPr/>
        </p:nvSpPr>
        <p:spPr bwMode="auto">
          <a:xfrm>
            <a:off x="1543050" y="560388"/>
            <a:ext cx="530225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1000" b="1">
                <a:solidFill>
                  <a:schemeClr val="bg1"/>
                </a:solidFill>
                <a:latin typeface="Arial" pitchFamily="34" charset="0"/>
              </a:rPr>
              <a:t>Pacients</a:t>
            </a:r>
          </a:p>
        </p:txBody>
      </p:sp>
      <p:sp>
        <p:nvSpPr>
          <p:cNvPr id="1792043" name="Rectangle 43"/>
          <p:cNvSpPr>
            <a:spLocks noChangeArrowheads="1"/>
          </p:cNvSpPr>
          <p:nvPr/>
        </p:nvSpPr>
        <p:spPr bwMode="auto">
          <a:xfrm>
            <a:off x="1244600" y="1270000"/>
            <a:ext cx="1057275" cy="363538"/>
          </a:xfrm>
          <a:prstGeom prst="rect">
            <a:avLst/>
          </a:prstGeom>
          <a:solidFill>
            <a:srgbClr val="A50021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371600" y="1300163"/>
            <a:ext cx="839788" cy="314325"/>
            <a:chOff x="847" y="803"/>
            <a:chExt cx="518" cy="194"/>
          </a:xfrm>
        </p:grpSpPr>
        <p:sp>
          <p:nvSpPr>
            <p:cNvPr id="1792045" name="Rectangle 45"/>
            <p:cNvSpPr>
              <a:spLocks noChangeArrowheads="1"/>
            </p:cNvSpPr>
            <p:nvPr/>
          </p:nvSpPr>
          <p:spPr bwMode="auto">
            <a:xfrm>
              <a:off x="847" y="803"/>
              <a:ext cx="51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Rehabilitació </a:t>
              </a:r>
            </a:p>
          </p:txBody>
        </p:sp>
        <p:sp>
          <p:nvSpPr>
            <p:cNvPr id="1792046" name="Rectangle 46"/>
            <p:cNvSpPr>
              <a:spLocks noChangeArrowheads="1"/>
            </p:cNvSpPr>
            <p:nvPr/>
          </p:nvSpPr>
          <p:spPr bwMode="auto">
            <a:xfrm>
              <a:off x="916" y="901"/>
              <a:ext cx="32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Especial</a:t>
              </a:r>
            </a:p>
          </p:txBody>
        </p:sp>
      </p:grpSp>
      <p:sp>
        <p:nvSpPr>
          <p:cNvPr id="1792047" name="Rectangle 47"/>
          <p:cNvSpPr>
            <a:spLocks noChangeArrowheads="1"/>
          </p:cNvSpPr>
          <p:nvPr/>
        </p:nvSpPr>
        <p:spPr bwMode="auto">
          <a:xfrm>
            <a:off x="1244600" y="2517775"/>
            <a:ext cx="1076325" cy="304800"/>
          </a:xfrm>
          <a:prstGeom prst="rect">
            <a:avLst/>
          </a:prstGeom>
          <a:solidFill>
            <a:srgbClr val="A50021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grpSp>
        <p:nvGrpSpPr>
          <p:cNvPr id="3" name="Group 48"/>
          <p:cNvGrpSpPr>
            <a:grpSpLocks/>
          </p:cNvGrpSpPr>
          <p:nvPr/>
        </p:nvGrpSpPr>
        <p:grpSpPr bwMode="auto">
          <a:xfrm>
            <a:off x="1536700" y="2520950"/>
            <a:ext cx="631825" cy="288925"/>
            <a:chOff x="949" y="1556"/>
            <a:chExt cx="390" cy="179"/>
          </a:xfrm>
        </p:grpSpPr>
        <p:sp>
          <p:nvSpPr>
            <p:cNvPr id="1792049" name="Rectangle 49"/>
            <p:cNvSpPr>
              <a:spLocks noChangeArrowheads="1"/>
            </p:cNvSpPr>
            <p:nvPr/>
          </p:nvSpPr>
          <p:spPr bwMode="auto">
            <a:xfrm>
              <a:off x="1002" y="1556"/>
              <a:ext cx="22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Cures</a:t>
              </a:r>
            </a:p>
          </p:txBody>
        </p:sp>
        <p:sp>
          <p:nvSpPr>
            <p:cNvPr id="1792050" name="Rectangle 50"/>
            <p:cNvSpPr>
              <a:spLocks noChangeArrowheads="1"/>
            </p:cNvSpPr>
            <p:nvPr/>
          </p:nvSpPr>
          <p:spPr bwMode="auto">
            <a:xfrm>
              <a:off x="949" y="1639"/>
              <a:ext cx="39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Àmplies</a:t>
              </a:r>
            </a:p>
          </p:txBody>
        </p:sp>
      </p:grpSp>
      <p:sp>
        <p:nvSpPr>
          <p:cNvPr id="1792051" name="Rectangle 51"/>
          <p:cNvSpPr>
            <a:spLocks noChangeArrowheads="1"/>
          </p:cNvSpPr>
          <p:nvPr/>
        </p:nvSpPr>
        <p:spPr bwMode="auto">
          <a:xfrm>
            <a:off x="1244600" y="3128963"/>
            <a:ext cx="1076325" cy="336550"/>
          </a:xfrm>
          <a:prstGeom prst="rect">
            <a:avLst/>
          </a:prstGeom>
          <a:solidFill>
            <a:srgbClr val="A50021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1522413" y="3141663"/>
            <a:ext cx="593725" cy="304800"/>
            <a:chOff x="940" y="1940"/>
            <a:chExt cx="366" cy="188"/>
          </a:xfrm>
        </p:grpSpPr>
        <p:sp>
          <p:nvSpPr>
            <p:cNvPr id="1792053" name="Rectangle 53"/>
            <p:cNvSpPr>
              <a:spLocks noChangeArrowheads="1"/>
            </p:cNvSpPr>
            <p:nvPr/>
          </p:nvSpPr>
          <p:spPr bwMode="auto">
            <a:xfrm>
              <a:off x="1008" y="1940"/>
              <a:ext cx="22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Cures</a:t>
              </a:r>
            </a:p>
          </p:txBody>
        </p:sp>
        <p:sp>
          <p:nvSpPr>
            <p:cNvPr id="1792054" name="Rectangle 54"/>
            <p:cNvSpPr>
              <a:spLocks noChangeArrowheads="1"/>
            </p:cNvSpPr>
            <p:nvPr/>
          </p:nvSpPr>
          <p:spPr bwMode="auto">
            <a:xfrm>
              <a:off x="940" y="2032"/>
              <a:ext cx="36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Especials</a:t>
              </a:r>
            </a:p>
          </p:txBody>
        </p:sp>
      </p:grpSp>
      <p:sp>
        <p:nvSpPr>
          <p:cNvPr id="1792055" name="Rectangle 55"/>
          <p:cNvSpPr>
            <a:spLocks noChangeArrowheads="1"/>
          </p:cNvSpPr>
          <p:nvPr/>
        </p:nvSpPr>
        <p:spPr bwMode="auto">
          <a:xfrm>
            <a:off x="1263650" y="3676650"/>
            <a:ext cx="1039813" cy="331788"/>
          </a:xfrm>
          <a:prstGeom prst="rect">
            <a:avLst/>
          </a:prstGeom>
          <a:solidFill>
            <a:srgbClr val="A50021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1417638" y="3705225"/>
            <a:ext cx="776287" cy="304800"/>
            <a:chOff x="875" y="2288"/>
            <a:chExt cx="479" cy="188"/>
          </a:xfrm>
        </p:grpSpPr>
        <p:sp>
          <p:nvSpPr>
            <p:cNvPr id="1792057" name="Rectangle 57"/>
            <p:cNvSpPr>
              <a:spLocks noChangeArrowheads="1"/>
            </p:cNvSpPr>
            <p:nvPr/>
          </p:nvSpPr>
          <p:spPr bwMode="auto">
            <a:xfrm>
              <a:off x="875" y="2288"/>
              <a:ext cx="47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Complexitat </a:t>
              </a:r>
            </a:p>
          </p:txBody>
        </p:sp>
        <p:sp>
          <p:nvSpPr>
            <p:cNvPr id="1792058" name="Rectangle 58"/>
            <p:cNvSpPr>
              <a:spLocks noChangeArrowheads="1"/>
            </p:cNvSpPr>
            <p:nvPr/>
          </p:nvSpPr>
          <p:spPr bwMode="auto">
            <a:xfrm>
              <a:off x="996" y="2380"/>
              <a:ext cx="26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Clínica</a:t>
              </a:r>
            </a:p>
          </p:txBody>
        </p:sp>
      </p:grpSp>
      <p:sp>
        <p:nvSpPr>
          <p:cNvPr id="1792059" name="Rectangle 59"/>
          <p:cNvSpPr>
            <a:spLocks noChangeArrowheads="1"/>
          </p:cNvSpPr>
          <p:nvPr/>
        </p:nvSpPr>
        <p:spPr bwMode="auto">
          <a:xfrm>
            <a:off x="1244600" y="4357688"/>
            <a:ext cx="1530350" cy="304800"/>
          </a:xfrm>
          <a:prstGeom prst="rect">
            <a:avLst/>
          </a:prstGeom>
          <a:solidFill>
            <a:srgbClr val="A50021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60" name="Rectangle 60"/>
          <p:cNvSpPr>
            <a:spLocks noChangeArrowheads="1"/>
          </p:cNvSpPr>
          <p:nvPr/>
        </p:nvSpPr>
        <p:spPr bwMode="auto">
          <a:xfrm>
            <a:off x="1306513" y="4419600"/>
            <a:ext cx="1416050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1000" b="1">
                <a:solidFill>
                  <a:schemeClr val="bg1"/>
                </a:solidFill>
                <a:latin typeface="Arial" pitchFamily="34" charset="0"/>
              </a:rPr>
              <a:t>Deteriorament cognitiu</a:t>
            </a:r>
          </a:p>
        </p:txBody>
      </p:sp>
      <p:sp>
        <p:nvSpPr>
          <p:cNvPr id="1792061" name="Rectangle 61"/>
          <p:cNvSpPr>
            <a:spLocks noChangeArrowheads="1"/>
          </p:cNvSpPr>
          <p:nvPr/>
        </p:nvSpPr>
        <p:spPr bwMode="auto">
          <a:xfrm>
            <a:off x="1258888" y="5022850"/>
            <a:ext cx="1076325" cy="352425"/>
          </a:xfrm>
          <a:prstGeom prst="rect">
            <a:avLst/>
          </a:prstGeom>
          <a:solidFill>
            <a:srgbClr val="A50021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grpSp>
        <p:nvGrpSpPr>
          <p:cNvPr id="6" name="Group 62"/>
          <p:cNvGrpSpPr>
            <a:grpSpLocks/>
          </p:cNvGrpSpPr>
          <p:nvPr/>
        </p:nvGrpSpPr>
        <p:grpSpPr bwMode="auto">
          <a:xfrm>
            <a:off x="1343025" y="5037138"/>
            <a:ext cx="920750" cy="303212"/>
            <a:chOff x="829" y="3110"/>
            <a:chExt cx="569" cy="187"/>
          </a:xfrm>
        </p:grpSpPr>
        <p:sp>
          <p:nvSpPr>
            <p:cNvPr id="1792063" name="Rectangle 63"/>
            <p:cNvSpPr>
              <a:spLocks noChangeArrowheads="1"/>
            </p:cNvSpPr>
            <p:nvPr/>
          </p:nvSpPr>
          <p:spPr bwMode="auto">
            <a:xfrm>
              <a:off x="887" y="3110"/>
              <a:ext cx="42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Problemes </a:t>
              </a:r>
            </a:p>
          </p:txBody>
        </p:sp>
        <p:sp>
          <p:nvSpPr>
            <p:cNvPr id="1792064" name="Rectangle 64"/>
            <p:cNvSpPr>
              <a:spLocks noChangeArrowheads="1"/>
            </p:cNvSpPr>
            <p:nvPr/>
          </p:nvSpPr>
          <p:spPr bwMode="auto">
            <a:xfrm>
              <a:off x="829" y="3201"/>
              <a:ext cx="56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Comportament</a:t>
              </a:r>
            </a:p>
          </p:txBody>
        </p:sp>
      </p:grpSp>
      <p:sp>
        <p:nvSpPr>
          <p:cNvPr id="1792065" name="Rectangle 65"/>
          <p:cNvSpPr>
            <a:spLocks noChangeArrowheads="1"/>
          </p:cNvSpPr>
          <p:nvPr/>
        </p:nvSpPr>
        <p:spPr bwMode="auto">
          <a:xfrm>
            <a:off x="1254125" y="5715000"/>
            <a:ext cx="1322388" cy="331788"/>
          </a:xfrm>
          <a:prstGeom prst="rect">
            <a:avLst/>
          </a:prstGeom>
          <a:solidFill>
            <a:srgbClr val="A50021"/>
          </a:solidFill>
          <a:ln w="1651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1344613" y="5745163"/>
            <a:ext cx="1158875" cy="269875"/>
            <a:chOff x="830" y="3547"/>
            <a:chExt cx="716" cy="167"/>
          </a:xfrm>
        </p:grpSpPr>
        <p:sp>
          <p:nvSpPr>
            <p:cNvPr id="1792067" name="Rectangle 67"/>
            <p:cNvSpPr>
              <a:spLocks noChangeArrowheads="1"/>
            </p:cNvSpPr>
            <p:nvPr/>
          </p:nvSpPr>
          <p:spPr bwMode="auto">
            <a:xfrm>
              <a:off x="830" y="3547"/>
              <a:ext cx="71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Funcions Físiques</a:t>
              </a:r>
              <a:r>
                <a:rPr lang="es-ES" sz="700">
                  <a:solidFill>
                    <a:schemeClr val="bg1"/>
                  </a:solidFill>
                  <a:latin typeface="Arial" pitchFamily="34" charset="0"/>
                </a:rPr>
                <a:t> </a:t>
              </a:r>
              <a:endParaRPr lang="es-ES" sz="2000" b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1792068" name="Rectangle 68"/>
            <p:cNvSpPr>
              <a:spLocks noChangeArrowheads="1"/>
            </p:cNvSpPr>
            <p:nvPr/>
          </p:nvSpPr>
          <p:spPr bwMode="auto">
            <a:xfrm>
              <a:off x="970" y="3618"/>
              <a:ext cx="35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1000" b="1">
                  <a:solidFill>
                    <a:schemeClr val="bg1"/>
                  </a:solidFill>
                  <a:latin typeface="Arial" pitchFamily="34" charset="0"/>
                </a:rPr>
                <a:t>Reduïdes</a:t>
              </a:r>
            </a:p>
          </p:txBody>
        </p:sp>
      </p:grpSp>
      <p:sp>
        <p:nvSpPr>
          <p:cNvPr id="1792069" name="Freeform 69"/>
          <p:cNvSpPr>
            <a:spLocks/>
          </p:cNvSpPr>
          <p:nvPr/>
        </p:nvSpPr>
        <p:spPr bwMode="auto">
          <a:xfrm>
            <a:off x="2657475" y="1443038"/>
            <a:ext cx="877888" cy="231775"/>
          </a:xfrm>
          <a:custGeom>
            <a:avLst/>
            <a:gdLst/>
            <a:ahLst/>
            <a:cxnLst>
              <a:cxn ang="0">
                <a:pos x="172" y="0"/>
              </a:cxn>
              <a:cxn ang="0">
                <a:pos x="155" y="0"/>
              </a:cxn>
              <a:cxn ang="0">
                <a:pos x="137" y="3"/>
              </a:cxn>
              <a:cxn ang="0">
                <a:pos x="120" y="5"/>
              </a:cxn>
              <a:cxn ang="0">
                <a:pos x="107" y="11"/>
              </a:cxn>
              <a:cxn ang="0">
                <a:pos x="90" y="17"/>
              </a:cxn>
              <a:cxn ang="0">
                <a:pos x="76" y="25"/>
              </a:cxn>
              <a:cxn ang="0">
                <a:pos x="51" y="41"/>
              </a:cxn>
              <a:cxn ang="0">
                <a:pos x="30" y="62"/>
              </a:cxn>
              <a:cxn ang="0">
                <a:pos x="21" y="73"/>
              </a:cxn>
              <a:cxn ang="0">
                <a:pos x="13" y="87"/>
              </a:cxn>
              <a:cxn ang="0">
                <a:pos x="7" y="100"/>
              </a:cxn>
              <a:cxn ang="0">
                <a:pos x="3" y="114"/>
              </a:cxn>
              <a:cxn ang="0">
                <a:pos x="0" y="128"/>
              </a:cxn>
              <a:cxn ang="0">
                <a:pos x="0" y="144"/>
              </a:cxn>
              <a:cxn ang="0">
                <a:pos x="0" y="158"/>
              </a:cxn>
              <a:cxn ang="0">
                <a:pos x="3" y="171"/>
              </a:cxn>
              <a:cxn ang="0">
                <a:pos x="7" y="185"/>
              </a:cxn>
              <a:cxn ang="0">
                <a:pos x="13" y="199"/>
              </a:cxn>
              <a:cxn ang="0">
                <a:pos x="21" y="212"/>
              </a:cxn>
              <a:cxn ang="0">
                <a:pos x="30" y="223"/>
              </a:cxn>
              <a:cxn ang="0">
                <a:pos x="51" y="246"/>
              </a:cxn>
              <a:cxn ang="0">
                <a:pos x="76" y="262"/>
              </a:cxn>
              <a:cxn ang="0">
                <a:pos x="90" y="270"/>
              </a:cxn>
              <a:cxn ang="0">
                <a:pos x="107" y="276"/>
              </a:cxn>
              <a:cxn ang="0">
                <a:pos x="120" y="280"/>
              </a:cxn>
              <a:cxn ang="0">
                <a:pos x="137" y="283"/>
              </a:cxn>
              <a:cxn ang="0">
                <a:pos x="155" y="286"/>
              </a:cxn>
              <a:cxn ang="0">
                <a:pos x="172" y="286"/>
              </a:cxn>
              <a:cxn ang="0">
                <a:pos x="909" y="286"/>
              </a:cxn>
              <a:cxn ang="0">
                <a:pos x="926" y="286"/>
              </a:cxn>
              <a:cxn ang="0">
                <a:pos x="943" y="283"/>
              </a:cxn>
              <a:cxn ang="0">
                <a:pos x="959" y="280"/>
              </a:cxn>
              <a:cxn ang="0">
                <a:pos x="976" y="276"/>
              </a:cxn>
              <a:cxn ang="0">
                <a:pos x="993" y="270"/>
              </a:cxn>
              <a:cxn ang="0">
                <a:pos x="1007" y="262"/>
              </a:cxn>
              <a:cxn ang="0">
                <a:pos x="1031" y="246"/>
              </a:cxn>
              <a:cxn ang="0">
                <a:pos x="1051" y="223"/>
              </a:cxn>
              <a:cxn ang="0">
                <a:pos x="1062" y="212"/>
              </a:cxn>
              <a:cxn ang="0">
                <a:pos x="1068" y="199"/>
              </a:cxn>
              <a:cxn ang="0">
                <a:pos x="1075" y="185"/>
              </a:cxn>
              <a:cxn ang="0">
                <a:pos x="1079" y="171"/>
              </a:cxn>
              <a:cxn ang="0">
                <a:pos x="1083" y="158"/>
              </a:cxn>
              <a:cxn ang="0">
                <a:pos x="1083" y="144"/>
              </a:cxn>
              <a:cxn ang="0">
                <a:pos x="1083" y="128"/>
              </a:cxn>
              <a:cxn ang="0">
                <a:pos x="1079" y="114"/>
              </a:cxn>
              <a:cxn ang="0">
                <a:pos x="1075" y="100"/>
              </a:cxn>
              <a:cxn ang="0">
                <a:pos x="1068" y="87"/>
              </a:cxn>
              <a:cxn ang="0">
                <a:pos x="1062" y="73"/>
              </a:cxn>
              <a:cxn ang="0">
                <a:pos x="1051" y="62"/>
              </a:cxn>
              <a:cxn ang="0">
                <a:pos x="1031" y="41"/>
              </a:cxn>
              <a:cxn ang="0">
                <a:pos x="1007" y="25"/>
              </a:cxn>
              <a:cxn ang="0">
                <a:pos x="993" y="17"/>
              </a:cxn>
              <a:cxn ang="0">
                <a:pos x="976" y="11"/>
              </a:cxn>
              <a:cxn ang="0">
                <a:pos x="959" y="5"/>
              </a:cxn>
              <a:cxn ang="0">
                <a:pos x="943" y="3"/>
              </a:cxn>
              <a:cxn ang="0">
                <a:pos x="926" y="0"/>
              </a:cxn>
              <a:cxn ang="0">
                <a:pos x="909" y="0"/>
              </a:cxn>
              <a:cxn ang="0">
                <a:pos x="172" y="0"/>
              </a:cxn>
            </a:cxnLst>
            <a:rect l="0" t="0" r="r" b="b"/>
            <a:pathLst>
              <a:path w="1083" h="286">
                <a:moveTo>
                  <a:pt x="172" y="0"/>
                </a:moveTo>
                <a:lnTo>
                  <a:pt x="155" y="0"/>
                </a:lnTo>
                <a:lnTo>
                  <a:pt x="137" y="3"/>
                </a:lnTo>
                <a:lnTo>
                  <a:pt x="120" y="5"/>
                </a:lnTo>
                <a:lnTo>
                  <a:pt x="107" y="11"/>
                </a:lnTo>
                <a:lnTo>
                  <a:pt x="90" y="17"/>
                </a:lnTo>
                <a:lnTo>
                  <a:pt x="76" y="25"/>
                </a:lnTo>
                <a:lnTo>
                  <a:pt x="51" y="41"/>
                </a:lnTo>
                <a:lnTo>
                  <a:pt x="30" y="62"/>
                </a:lnTo>
                <a:lnTo>
                  <a:pt x="21" y="73"/>
                </a:lnTo>
                <a:lnTo>
                  <a:pt x="13" y="87"/>
                </a:lnTo>
                <a:lnTo>
                  <a:pt x="7" y="100"/>
                </a:lnTo>
                <a:lnTo>
                  <a:pt x="3" y="114"/>
                </a:lnTo>
                <a:lnTo>
                  <a:pt x="0" y="128"/>
                </a:lnTo>
                <a:lnTo>
                  <a:pt x="0" y="144"/>
                </a:lnTo>
                <a:lnTo>
                  <a:pt x="0" y="158"/>
                </a:lnTo>
                <a:lnTo>
                  <a:pt x="3" y="171"/>
                </a:lnTo>
                <a:lnTo>
                  <a:pt x="7" y="185"/>
                </a:lnTo>
                <a:lnTo>
                  <a:pt x="13" y="199"/>
                </a:lnTo>
                <a:lnTo>
                  <a:pt x="21" y="212"/>
                </a:lnTo>
                <a:lnTo>
                  <a:pt x="30" y="223"/>
                </a:lnTo>
                <a:lnTo>
                  <a:pt x="51" y="246"/>
                </a:lnTo>
                <a:lnTo>
                  <a:pt x="76" y="262"/>
                </a:lnTo>
                <a:lnTo>
                  <a:pt x="90" y="270"/>
                </a:lnTo>
                <a:lnTo>
                  <a:pt x="107" y="276"/>
                </a:lnTo>
                <a:lnTo>
                  <a:pt x="120" y="280"/>
                </a:lnTo>
                <a:lnTo>
                  <a:pt x="137" y="283"/>
                </a:lnTo>
                <a:lnTo>
                  <a:pt x="155" y="286"/>
                </a:lnTo>
                <a:lnTo>
                  <a:pt x="172" y="286"/>
                </a:lnTo>
                <a:lnTo>
                  <a:pt x="909" y="286"/>
                </a:lnTo>
                <a:lnTo>
                  <a:pt x="926" y="286"/>
                </a:lnTo>
                <a:lnTo>
                  <a:pt x="943" y="283"/>
                </a:lnTo>
                <a:lnTo>
                  <a:pt x="959" y="280"/>
                </a:lnTo>
                <a:lnTo>
                  <a:pt x="976" y="276"/>
                </a:lnTo>
                <a:lnTo>
                  <a:pt x="993" y="270"/>
                </a:lnTo>
                <a:lnTo>
                  <a:pt x="1007" y="262"/>
                </a:lnTo>
                <a:lnTo>
                  <a:pt x="1031" y="246"/>
                </a:lnTo>
                <a:lnTo>
                  <a:pt x="1051" y="223"/>
                </a:lnTo>
                <a:lnTo>
                  <a:pt x="1062" y="212"/>
                </a:lnTo>
                <a:lnTo>
                  <a:pt x="1068" y="199"/>
                </a:lnTo>
                <a:lnTo>
                  <a:pt x="1075" y="185"/>
                </a:lnTo>
                <a:lnTo>
                  <a:pt x="1079" y="171"/>
                </a:lnTo>
                <a:lnTo>
                  <a:pt x="1083" y="158"/>
                </a:lnTo>
                <a:lnTo>
                  <a:pt x="1083" y="144"/>
                </a:lnTo>
                <a:lnTo>
                  <a:pt x="1083" y="128"/>
                </a:lnTo>
                <a:lnTo>
                  <a:pt x="1079" y="114"/>
                </a:lnTo>
                <a:lnTo>
                  <a:pt x="1075" y="100"/>
                </a:lnTo>
                <a:lnTo>
                  <a:pt x="1068" y="87"/>
                </a:lnTo>
                <a:lnTo>
                  <a:pt x="1062" y="73"/>
                </a:lnTo>
                <a:lnTo>
                  <a:pt x="1051" y="62"/>
                </a:lnTo>
                <a:lnTo>
                  <a:pt x="1031" y="41"/>
                </a:lnTo>
                <a:lnTo>
                  <a:pt x="1007" y="25"/>
                </a:lnTo>
                <a:lnTo>
                  <a:pt x="993" y="17"/>
                </a:lnTo>
                <a:lnTo>
                  <a:pt x="976" y="11"/>
                </a:lnTo>
                <a:lnTo>
                  <a:pt x="959" y="5"/>
                </a:lnTo>
                <a:lnTo>
                  <a:pt x="943" y="3"/>
                </a:lnTo>
                <a:lnTo>
                  <a:pt x="926" y="0"/>
                </a:lnTo>
                <a:lnTo>
                  <a:pt x="909" y="0"/>
                </a:lnTo>
                <a:lnTo>
                  <a:pt x="172" y="0"/>
                </a:lnTo>
                <a:close/>
              </a:path>
            </a:pathLst>
          </a:custGeom>
          <a:solidFill>
            <a:srgbClr val="CCECFF"/>
          </a:solidFill>
          <a:ln w="165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70" name="Rectangle 70"/>
          <p:cNvSpPr>
            <a:spLocks noChangeArrowheads="1"/>
          </p:cNvSpPr>
          <p:nvPr/>
        </p:nvSpPr>
        <p:spPr bwMode="auto">
          <a:xfrm>
            <a:off x="2843213" y="1477963"/>
            <a:ext cx="51752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900" b="1">
                <a:latin typeface="Arial" pitchFamily="34" charset="0"/>
              </a:rPr>
              <a:t>Intensitat</a:t>
            </a:r>
          </a:p>
        </p:txBody>
      </p:sp>
      <p:sp>
        <p:nvSpPr>
          <p:cNvPr id="1792071" name="Oval 71"/>
          <p:cNvSpPr>
            <a:spLocks noChangeArrowheads="1"/>
          </p:cNvSpPr>
          <p:nvPr/>
        </p:nvSpPr>
        <p:spPr bwMode="auto">
          <a:xfrm>
            <a:off x="4071938" y="817563"/>
            <a:ext cx="449262" cy="355600"/>
          </a:xfrm>
          <a:prstGeom prst="ellipse">
            <a:avLst/>
          </a:prstGeom>
          <a:solidFill>
            <a:srgbClr val="FFCCCC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72" name="Rectangle 72"/>
          <p:cNvSpPr>
            <a:spLocks noChangeArrowheads="1"/>
          </p:cNvSpPr>
          <p:nvPr/>
        </p:nvSpPr>
        <p:spPr bwMode="auto">
          <a:xfrm>
            <a:off x="4210050" y="944563"/>
            <a:ext cx="1889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 b="1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73" name="Oval 73"/>
          <p:cNvSpPr>
            <a:spLocks noChangeArrowheads="1"/>
          </p:cNvSpPr>
          <p:nvPr/>
        </p:nvSpPr>
        <p:spPr bwMode="auto">
          <a:xfrm>
            <a:off x="4092575" y="1203325"/>
            <a:ext cx="449263" cy="354013"/>
          </a:xfrm>
          <a:prstGeom prst="ellipse">
            <a:avLst/>
          </a:prstGeom>
          <a:solidFill>
            <a:srgbClr val="FFCCCC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74" name="Rectangle 74"/>
          <p:cNvSpPr>
            <a:spLocks noChangeArrowheads="1"/>
          </p:cNvSpPr>
          <p:nvPr/>
        </p:nvSpPr>
        <p:spPr bwMode="auto">
          <a:xfrm>
            <a:off x="4210050" y="1335088"/>
            <a:ext cx="1889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 b="1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75" name="Oval 75"/>
          <p:cNvSpPr>
            <a:spLocks noChangeArrowheads="1"/>
          </p:cNvSpPr>
          <p:nvPr/>
        </p:nvSpPr>
        <p:spPr bwMode="auto">
          <a:xfrm>
            <a:off x="4086225" y="1609725"/>
            <a:ext cx="449263" cy="357188"/>
          </a:xfrm>
          <a:prstGeom prst="ellipse">
            <a:avLst/>
          </a:prstGeom>
          <a:solidFill>
            <a:srgbClr val="FFCCCC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76" name="Rectangle 76"/>
          <p:cNvSpPr>
            <a:spLocks noChangeArrowheads="1"/>
          </p:cNvSpPr>
          <p:nvPr/>
        </p:nvSpPr>
        <p:spPr bwMode="auto">
          <a:xfrm>
            <a:off x="4214813" y="1731963"/>
            <a:ext cx="18891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 b="1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77" name="Oval 77"/>
          <p:cNvSpPr>
            <a:spLocks noChangeArrowheads="1"/>
          </p:cNvSpPr>
          <p:nvPr/>
        </p:nvSpPr>
        <p:spPr bwMode="auto">
          <a:xfrm>
            <a:off x="4081463" y="2038350"/>
            <a:ext cx="449262" cy="354013"/>
          </a:xfrm>
          <a:prstGeom prst="ellipse">
            <a:avLst/>
          </a:prstGeom>
          <a:solidFill>
            <a:srgbClr val="FFCCCC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78" name="Rectangle 78"/>
          <p:cNvSpPr>
            <a:spLocks noChangeArrowheads="1"/>
          </p:cNvSpPr>
          <p:nvPr/>
        </p:nvSpPr>
        <p:spPr bwMode="auto">
          <a:xfrm>
            <a:off x="4205288" y="2173288"/>
            <a:ext cx="188912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 b="1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79" name="Rectangle 79"/>
          <p:cNvSpPr>
            <a:spLocks noChangeArrowheads="1"/>
          </p:cNvSpPr>
          <p:nvPr/>
        </p:nvSpPr>
        <p:spPr bwMode="auto">
          <a:xfrm>
            <a:off x="4641850" y="871538"/>
            <a:ext cx="474663" cy="249237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80" name="Rectangle 80"/>
          <p:cNvSpPr>
            <a:spLocks noChangeArrowheads="1"/>
          </p:cNvSpPr>
          <p:nvPr/>
        </p:nvSpPr>
        <p:spPr bwMode="auto">
          <a:xfrm>
            <a:off x="4806950" y="887413"/>
            <a:ext cx="157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4-8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81" name="Rectangle 81"/>
          <p:cNvSpPr>
            <a:spLocks noChangeArrowheads="1"/>
          </p:cNvSpPr>
          <p:nvPr/>
        </p:nvSpPr>
        <p:spPr bwMode="auto">
          <a:xfrm>
            <a:off x="4792663" y="992188"/>
            <a:ext cx="185737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RVA</a:t>
            </a:r>
            <a:endParaRPr lang="es-ES" sz="2000" b="1">
              <a:latin typeface="Arial" pitchFamily="34" charset="0"/>
            </a:endParaRPr>
          </a:p>
        </p:txBody>
      </p:sp>
      <p:grpSp>
        <p:nvGrpSpPr>
          <p:cNvPr id="8" name="Group 82"/>
          <p:cNvGrpSpPr>
            <a:grpSpLocks/>
          </p:cNvGrpSpPr>
          <p:nvPr/>
        </p:nvGrpSpPr>
        <p:grpSpPr bwMode="auto">
          <a:xfrm>
            <a:off x="3838575" y="1039813"/>
            <a:ext cx="171450" cy="228600"/>
            <a:chOff x="2370" y="642"/>
            <a:chExt cx="106" cy="141"/>
          </a:xfrm>
        </p:grpSpPr>
        <p:sp>
          <p:nvSpPr>
            <p:cNvPr id="1792083" name="Rectangle 83"/>
            <p:cNvSpPr>
              <a:spLocks noChangeArrowheads="1"/>
            </p:cNvSpPr>
            <p:nvPr/>
          </p:nvSpPr>
          <p:spPr bwMode="auto">
            <a:xfrm>
              <a:off x="2370" y="642"/>
              <a:ext cx="106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700">
                  <a:solidFill>
                    <a:srgbClr val="000000"/>
                  </a:solidFill>
                  <a:latin typeface="Arial" pitchFamily="34" charset="0"/>
                </a:rPr>
                <a:t>Molt</a:t>
              </a:r>
              <a:endParaRPr lang="es-ES" sz="2000" b="1">
                <a:latin typeface="Arial" pitchFamily="34" charset="0"/>
              </a:endParaRPr>
            </a:p>
          </p:txBody>
        </p:sp>
        <p:sp>
          <p:nvSpPr>
            <p:cNvPr id="1792084" name="Rectangle 84"/>
            <p:cNvSpPr>
              <a:spLocks noChangeArrowheads="1"/>
            </p:cNvSpPr>
            <p:nvPr/>
          </p:nvSpPr>
          <p:spPr bwMode="auto">
            <a:xfrm>
              <a:off x="2373" y="716"/>
              <a:ext cx="9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700">
                  <a:solidFill>
                    <a:srgbClr val="000000"/>
                  </a:solidFill>
                  <a:latin typeface="Arial" pitchFamily="34" charset="0"/>
                </a:rPr>
                <a:t>alta</a:t>
              </a:r>
              <a:endParaRPr lang="es-ES" sz="2000" b="1">
                <a:latin typeface="Arial" pitchFamily="34" charset="0"/>
              </a:endParaRPr>
            </a:p>
          </p:txBody>
        </p:sp>
      </p:grpSp>
      <p:sp>
        <p:nvSpPr>
          <p:cNvPr id="1792085" name="Rectangle 85"/>
          <p:cNvSpPr>
            <a:spLocks noChangeArrowheads="1"/>
          </p:cNvSpPr>
          <p:nvPr/>
        </p:nvSpPr>
        <p:spPr bwMode="auto">
          <a:xfrm>
            <a:off x="3819525" y="1833563"/>
            <a:ext cx="1905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Mitja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86" name="Rectangle 86"/>
          <p:cNvSpPr>
            <a:spLocks noChangeArrowheads="1"/>
          </p:cNvSpPr>
          <p:nvPr/>
        </p:nvSpPr>
        <p:spPr bwMode="auto">
          <a:xfrm>
            <a:off x="3824288" y="2265363"/>
            <a:ext cx="225425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Baixa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87" name="Rectangle 87"/>
          <p:cNvSpPr>
            <a:spLocks noChangeArrowheads="1"/>
          </p:cNvSpPr>
          <p:nvPr/>
        </p:nvSpPr>
        <p:spPr bwMode="auto">
          <a:xfrm>
            <a:off x="5256213" y="871538"/>
            <a:ext cx="474662" cy="249237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88" name="Rectangle 88"/>
          <p:cNvSpPr>
            <a:spLocks noChangeArrowheads="1"/>
          </p:cNvSpPr>
          <p:nvPr/>
        </p:nvSpPr>
        <p:spPr bwMode="auto">
          <a:xfrm>
            <a:off x="5395913" y="892175"/>
            <a:ext cx="206375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9-15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89" name="Rectangle 89"/>
          <p:cNvSpPr>
            <a:spLocks noChangeArrowheads="1"/>
          </p:cNvSpPr>
          <p:nvPr/>
        </p:nvSpPr>
        <p:spPr bwMode="auto">
          <a:xfrm>
            <a:off x="5402263" y="1012825"/>
            <a:ext cx="2111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RVB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90" name="Rectangle 90"/>
          <p:cNvSpPr>
            <a:spLocks noChangeArrowheads="1"/>
          </p:cNvSpPr>
          <p:nvPr/>
        </p:nvSpPr>
        <p:spPr bwMode="auto">
          <a:xfrm>
            <a:off x="5857875" y="871538"/>
            <a:ext cx="474663" cy="249237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91" name="Rectangle 91"/>
          <p:cNvSpPr>
            <a:spLocks noChangeArrowheads="1"/>
          </p:cNvSpPr>
          <p:nvPr/>
        </p:nvSpPr>
        <p:spPr bwMode="auto">
          <a:xfrm>
            <a:off x="5975350" y="896938"/>
            <a:ext cx="257175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16-18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92" name="Rectangle 92"/>
          <p:cNvSpPr>
            <a:spLocks noChangeArrowheads="1"/>
          </p:cNvSpPr>
          <p:nvPr/>
        </p:nvSpPr>
        <p:spPr bwMode="auto">
          <a:xfrm>
            <a:off x="6015038" y="998538"/>
            <a:ext cx="18891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RVC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93" name="Rectangle 93"/>
          <p:cNvSpPr>
            <a:spLocks noChangeArrowheads="1"/>
          </p:cNvSpPr>
          <p:nvPr/>
        </p:nvSpPr>
        <p:spPr bwMode="auto">
          <a:xfrm>
            <a:off x="4660900" y="1266825"/>
            <a:ext cx="466725" cy="249238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94" name="Rectangle 94"/>
          <p:cNvSpPr>
            <a:spLocks noChangeArrowheads="1"/>
          </p:cNvSpPr>
          <p:nvPr/>
        </p:nvSpPr>
        <p:spPr bwMode="auto">
          <a:xfrm>
            <a:off x="4818063" y="1277938"/>
            <a:ext cx="15716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4-7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95" name="Rectangle 95"/>
          <p:cNvSpPr>
            <a:spLocks noChangeArrowheads="1"/>
          </p:cNvSpPr>
          <p:nvPr/>
        </p:nvSpPr>
        <p:spPr bwMode="auto">
          <a:xfrm>
            <a:off x="4799013" y="1373188"/>
            <a:ext cx="190500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RHA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96" name="Rectangle 96"/>
          <p:cNvSpPr>
            <a:spLocks noChangeArrowheads="1"/>
          </p:cNvSpPr>
          <p:nvPr/>
        </p:nvSpPr>
        <p:spPr bwMode="auto">
          <a:xfrm>
            <a:off x="5273675" y="1262063"/>
            <a:ext cx="468313" cy="249237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097" name="Rectangle 97"/>
          <p:cNvSpPr>
            <a:spLocks noChangeArrowheads="1"/>
          </p:cNvSpPr>
          <p:nvPr/>
        </p:nvSpPr>
        <p:spPr bwMode="auto">
          <a:xfrm>
            <a:off x="5429250" y="1277938"/>
            <a:ext cx="2079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8-12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98" name="Rectangle 98"/>
          <p:cNvSpPr>
            <a:spLocks noChangeArrowheads="1"/>
          </p:cNvSpPr>
          <p:nvPr/>
        </p:nvSpPr>
        <p:spPr bwMode="auto">
          <a:xfrm>
            <a:off x="5418138" y="1377950"/>
            <a:ext cx="190500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RHB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099" name="Rectangle 99"/>
          <p:cNvSpPr>
            <a:spLocks noChangeArrowheads="1"/>
          </p:cNvSpPr>
          <p:nvPr/>
        </p:nvSpPr>
        <p:spPr bwMode="auto">
          <a:xfrm>
            <a:off x="5880100" y="1262063"/>
            <a:ext cx="468313" cy="249237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00" name="Rectangle 100"/>
          <p:cNvSpPr>
            <a:spLocks noChangeArrowheads="1"/>
          </p:cNvSpPr>
          <p:nvPr/>
        </p:nvSpPr>
        <p:spPr bwMode="auto">
          <a:xfrm>
            <a:off x="5989638" y="1282700"/>
            <a:ext cx="25876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13-18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01" name="Rectangle 101"/>
          <p:cNvSpPr>
            <a:spLocks noChangeArrowheads="1"/>
          </p:cNvSpPr>
          <p:nvPr/>
        </p:nvSpPr>
        <p:spPr bwMode="auto">
          <a:xfrm>
            <a:off x="6016625" y="1377950"/>
            <a:ext cx="193675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RHC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02" name="Rectangle 102"/>
          <p:cNvSpPr>
            <a:spLocks noChangeArrowheads="1"/>
          </p:cNvSpPr>
          <p:nvPr/>
        </p:nvSpPr>
        <p:spPr bwMode="auto">
          <a:xfrm>
            <a:off x="6556375" y="1136650"/>
            <a:ext cx="158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endParaRPr lang="es-ES" sz="2000" b="1">
              <a:latin typeface="Arial" pitchFamily="34" charset="0"/>
            </a:endParaRPr>
          </a:p>
        </p:txBody>
      </p:sp>
      <p:sp>
        <p:nvSpPr>
          <p:cNvPr id="1792103" name="Rectangle 103"/>
          <p:cNvSpPr>
            <a:spLocks noChangeArrowheads="1"/>
          </p:cNvSpPr>
          <p:nvPr/>
        </p:nvSpPr>
        <p:spPr bwMode="auto">
          <a:xfrm>
            <a:off x="6581775" y="1247775"/>
            <a:ext cx="158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endParaRPr lang="es-ES" sz="2000" b="1">
              <a:latin typeface="Arial" pitchFamily="34" charset="0"/>
            </a:endParaRPr>
          </a:p>
        </p:txBody>
      </p:sp>
      <p:sp>
        <p:nvSpPr>
          <p:cNvPr id="1792104" name="Rectangle 104"/>
          <p:cNvSpPr>
            <a:spLocks noChangeArrowheads="1"/>
          </p:cNvSpPr>
          <p:nvPr/>
        </p:nvSpPr>
        <p:spPr bwMode="auto">
          <a:xfrm>
            <a:off x="4652963" y="1660525"/>
            <a:ext cx="473075" cy="24765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05" name="Rectangle 105"/>
          <p:cNvSpPr>
            <a:spLocks noChangeArrowheads="1"/>
          </p:cNvSpPr>
          <p:nvPr/>
        </p:nvSpPr>
        <p:spPr bwMode="auto">
          <a:xfrm>
            <a:off x="4813300" y="1665288"/>
            <a:ext cx="157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4-7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06" name="Rectangle 106"/>
          <p:cNvSpPr>
            <a:spLocks noChangeArrowheads="1"/>
          </p:cNvSpPr>
          <p:nvPr/>
        </p:nvSpPr>
        <p:spPr bwMode="auto">
          <a:xfrm>
            <a:off x="4789488" y="1762125"/>
            <a:ext cx="20161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RMA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07" name="Rectangle 107"/>
          <p:cNvSpPr>
            <a:spLocks noChangeArrowheads="1"/>
          </p:cNvSpPr>
          <p:nvPr/>
        </p:nvSpPr>
        <p:spPr bwMode="auto">
          <a:xfrm>
            <a:off x="5265738" y="1660525"/>
            <a:ext cx="474662" cy="24765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08" name="Rectangle 108"/>
          <p:cNvSpPr>
            <a:spLocks noChangeArrowheads="1"/>
          </p:cNvSpPr>
          <p:nvPr/>
        </p:nvSpPr>
        <p:spPr bwMode="auto">
          <a:xfrm>
            <a:off x="5405438" y="1670050"/>
            <a:ext cx="20796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8-14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09" name="Rectangle 109"/>
          <p:cNvSpPr>
            <a:spLocks noChangeArrowheads="1"/>
          </p:cNvSpPr>
          <p:nvPr/>
        </p:nvSpPr>
        <p:spPr bwMode="auto">
          <a:xfrm>
            <a:off x="5403850" y="1766888"/>
            <a:ext cx="200025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RMB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10" name="Rectangle 110"/>
          <p:cNvSpPr>
            <a:spLocks noChangeArrowheads="1"/>
          </p:cNvSpPr>
          <p:nvPr/>
        </p:nvSpPr>
        <p:spPr bwMode="auto">
          <a:xfrm>
            <a:off x="5876925" y="1665288"/>
            <a:ext cx="474663" cy="24765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11" name="Rectangle 111"/>
          <p:cNvSpPr>
            <a:spLocks noChangeArrowheads="1"/>
          </p:cNvSpPr>
          <p:nvPr/>
        </p:nvSpPr>
        <p:spPr bwMode="auto">
          <a:xfrm>
            <a:off x="5980113" y="1674813"/>
            <a:ext cx="2571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15-18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12" name="Rectangle 112"/>
          <p:cNvSpPr>
            <a:spLocks noChangeArrowheads="1"/>
          </p:cNvSpPr>
          <p:nvPr/>
        </p:nvSpPr>
        <p:spPr bwMode="auto">
          <a:xfrm>
            <a:off x="6007100" y="1771650"/>
            <a:ext cx="193675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RHC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13" name="Rectangle 113"/>
          <p:cNvSpPr>
            <a:spLocks noChangeArrowheads="1"/>
          </p:cNvSpPr>
          <p:nvPr/>
        </p:nvSpPr>
        <p:spPr bwMode="auto">
          <a:xfrm>
            <a:off x="4657725" y="2093913"/>
            <a:ext cx="474663" cy="250825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14" name="Rectangle 114"/>
          <p:cNvSpPr>
            <a:spLocks noChangeArrowheads="1"/>
          </p:cNvSpPr>
          <p:nvPr/>
        </p:nvSpPr>
        <p:spPr bwMode="auto">
          <a:xfrm>
            <a:off x="4805363" y="2097088"/>
            <a:ext cx="207962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4-13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15" name="Rectangle 115"/>
          <p:cNvSpPr>
            <a:spLocks noChangeArrowheads="1"/>
          </p:cNvSpPr>
          <p:nvPr/>
        </p:nvSpPr>
        <p:spPr bwMode="auto">
          <a:xfrm>
            <a:off x="4813300" y="2198688"/>
            <a:ext cx="17462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RLA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16" name="Rectangle 116"/>
          <p:cNvSpPr>
            <a:spLocks noChangeArrowheads="1"/>
          </p:cNvSpPr>
          <p:nvPr/>
        </p:nvSpPr>
        <p:spPr bwMode="auto">
          <a:xfrm>
            <a:off x="5275263" y="2098675"/>
            <a:ext cx="474662" cy="250825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17" name="Rectangle 117"/>
          <p:cNvSpPr>
            <a:spLocks noChangeArrowheads="1"/>
          </p:cNvSpPr>
          <p:nvPr/>
        </p:nvSpPr>
        <p:spPr bwMode="auto">
          <a:xfrm>
            <a:off x="5387975" y="2111375"/>
            <a:ext cx="257175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14-18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18" name="Rectangle 118"/>
          <p:cNvSpPr>
            <a:spLocks noChangeArrowheads="1"/>
          </p:cNvSpPr>
          <p:nvPr/>
        </p:nvSpPr>
        <p:spPr bwMode="auto">
          <a:xfrm>
            <a:off x="5427663" y="2208213"/>
            <a:ext cx="17462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RLB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19" name="Rectangle 119"/>
          <p:cNvSpPr>
            <a:spLocks noChangeArrowheads="1"/>
          </p:cNvSpPr>
          <p:nvPr/>
        </p:nvSpPr>
        <p:spPr bwMode="auto">
          <a:xfrm>
            <a:off x="3844925" y="1428750"/>
            <a:ext cx="1555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Alta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20" name="Freeform 120"/>
          <p:cNvSpPr>
            <a:spLocks/>
          </p:cNvSpPr>
          <p:nvPr/>
        </p:nvSpPr>
        <p:spPr bwMode="auto">
          <a:xfrm>
            <a:off x="3659188" y="2505075"/>
            <a:ext cx="1027112" cy="271463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183" y="0"/>
              </a:cxn>
              <a:cxn ang="0">
                <a:pos x="162" y="3"/>
              </a:cxn>
              <a:cxn ang="0">
                <a:pos x="141" y="8"/>
              </a:cxn>
              <a:cxn ang="0">
                <a:pos x="124" y="14"/>
              </a:cxn>
              <a:cxn ang="0">
                <a:pos x="107" y="20"/>
              </a:cxn>
              <a:cxn ang="0">
                <a:pos x="90" y="31"/>
              </a:cxn>
              <a:cxn ang="0">
                <a:pos x="59" y="49"/>
              </a:cxn>
              <a:cxn ang="0">
                <a:pos x="34" y="75"/>
              </a:cxn>
              <a:cxn ang="0">
                <a:pos x="24" y="88"/>
              </a:cxn>
              <a:cxn ang="0">
                <a:pos x="17" y="103"/>
              </a:cxn>
              <a:cxn ang="0">
                <a:pos x="11" y="117"/>
              </a:cxn>
              <a:cxn ang="0">
                <a:pos x="3" y="134"/>
              </a:cxn>
              <a:cxn ang="0">
                <a:pos x="0" y="150"/>
              </a:cxn>
              <a:cxn ang="0">
                <a:pos x="0" y="170"/>
              </a:cxn>
              <a:cxn ang="0">
                <a:pos x="0" y="185"/>
              </a:cxn>
              <a:cxn ang="0">
                <a:pos x="3" y="202"/>
              </a:cxn>
              <a:cxn ang="0">
                <a:pos x="11" y="218"/>
              </a:cxn>
              <a:cxn ang="0">
                <a:pos x="17" y="232"/>
              </a:cxn>
              <a:cxn ang="0">
                <a:pos x="24" y="249"/>
              </a:cxn>
              <a:cxn ang="0">
                <a:pos x="34" y="262"/>
              </a:cxn>
              <a:cxn ang="0">
                <a:pos x="59" y="286"/>
              </a:cxn>
              <a:cxn ang="0">
                <a:pos x="90" y="306"/>
              </a:cxn>
              <a:cxn ang="0">
                <a:pos x="107" y="317"/>
              </a:cxn>
              <a:cxn ang="0">
                <a:pos x="124" y="321"/>
              </a:cxn>
              <a:cxn ang="0">
                <a:pos x="141" y="327"/>
              </a:cxn>
              <a:cxn ang="0">
                <a:pos x="162" y="333"/>
              </a:cxn>
              <a:cxn ang="0">
                <a:pos x="183" y="335"/>
              </a:cxn>
              <a:cxn ang="0">
                <a:pos x="204" y="335"/>
              </a:cxn>
              <a:cxn ang="0">
                <a:pos x="1066" y="335"/>
              </a:cxn>
              <a:cxn ang="0">
                <a:pos x="1087" y="335"/>
              </a:cxn>
              <a:cxn ang="0">
                <a:pos x="1106" y="333"/>
              </a:cxn>
              <a:cxn ang="0">
                <a:pos x="1123" y="327"/>
              </a:cxn>
              <a:cxn ang="0">
                <a:pos x="1144" y="321"/>
              </a:cxn>
              <a:cxn ang="0">
                <a:pos x="1162" y="317"/>
              </a:cxn>
              <a:cxn ang="0">
                <a:pos x="1179" y="306"/>
              </a:cxn>
              <a:cxn ang="0">
                <a:pos x="1210" y="286"/>
              </a:cxn>
              <a:cxn ang="0">
                <a:pos x="1234" y="262"/>
              </a:cxn>
              <a:cxn ang="0">
                <a:pos x="1244" y="249"/>
              </a:cxn>
              <a:cxn ang="0">
                <a:pos x="1252" y="232"/>
              </a:cxn>
              <a:cxn ang="0">
                <a:pos x="1259" y="218"/>
              </a:cxn>
              <a:cxn ang="0">
                <a:pos x="1265" y="202"/>
              </a:cxn>
              <a:cxn ang="0">
                <a:pos x="1269" y="185"/>
              </a:cxn>
              <a:cxn ang="0">
                <a:pos x="1269" y="170"/>
              </a:cxn>
              <a:cxn ang="0">
                <a:pos x="1269" y="150"/>
              </a:cxn>
              <a:cxn ang="0">
                <a:pos x="1265" y="134"/>
              </a:cxn>
              <a:cxn ang="0">
                <a:pos x="1259" y="117"/>
              </a:cxn>
              <a:cxn ang="0">
                <a:pos x="1252" y="103"/>
              </a:cxn>
              <a:cxn ang="0">
                <a:pos x="1244" y="88"/>
              </a:cxn>
              <a:cxn ang="0">
                <a:pos x="1234" y="75"/>
              </a:cxn>
              <a:cxn ang="0">
                <a:pos x="1210" y="49"/>
              </a:cxn>
              <a:cxn ang="0">
                <a:pos x="1179" y="31"/>
              </a:cxn>
              <a:cxn ang="0">
                <a:pos x="1162" y="20"/>
              </a:cxn>
              <a:cxn ang="0">
                <a:pos x="1144" y="14"/>
              </a:cxn>
              <a:cxn ang="0">
                <a:pos x="1123" y="8"/>
              </a:cxn>
              <a:cxn ang="0">
                <a:pos x="1106" y="3"/>
              </a:cxn>
              <a:cxn ang="0">
                <a:pos x="1087" y="0"/>
              </a:cxn>
              <a:cxn ang="0">
                <a:pos x="1066" y="0"/>
              </a:cxn>
              <a:cxn ang="0">
                <a:pos x="204" y="0"/>
              </a:cxn>
            </a:cxnLst>
            <a:rect l="0" t="0" r="r" b="b"/>
            <a:pathLst>
              <a:path w="1269" h="335">
                <a:moveTo>
                  <a:pt x="204" y="0"/>
                </a:moveTo>
                <a:lnTo>
                  <a:pt x="183" y="0"/>
                </a:lnTo>
                <a:lnTo>
                  <a:pt x="162" y="3"/>
                </a:lnTo>
                <a:lnTo>
                  <a:pt x="141" y="8"/>
                </a:lnTo>
                <a:lnTo>
                  <a:pt x="124" y="14"/>
                </a:lnTo>
                <a:lnTo>
                  <a:pt x="107" y="20"/>
                </a:lnTo>
                <a:lnTo>
                  <a:pt x="90" y="31"/>
                </a:lnTo>
                <a:lnTo>
                  <a:pt x="59" y="49"/>
                </a:lnTo>
                <a:lnTo>
                  <a:pt x="34" y="75"/>
                </a:lnTo>
                <a:lnTo>
                  <a:pt x="24" y="88"/>
                </a:lnTo>
                <a:lnTo>
                  <a:pt x="17" y="103"/>
                </a:lnTo>
                <a:lnTo>
                  <a:pt x="11" y="117"/>
                </a:lnTo>
                <a:lnTo>
                  <a:pt x="3" y="134"/>
                </a:lnTo>
                <a:lnTo>
                  <a:pt x="0" y="150"/>
                </a:lnTo>
                <a:lnTo>
                  <a:pt x="0" y="170"/>
                </a:lnTo>
                <a:lnTo>
                  <a:pt x="0" y="185"/>
                </a:lnTo>
                <a:lnTo>
                  <a:pt x="3" y="202"/>
                </a:lnTo>
                <a:lnTo>
                  <a:pt x="11" y="218"/>
                </a:lnTo>
                <a:lnTo>
                  <a:pt x="17" y="232"/>
                </a:lnTo>
                <a:lnTo>
                  <a:pt x="24" y="249"/>
                </a:lnTo>
                <a:lnTo>
                  <a:pt x="34" y="262"/>
                </a:lnTo>
                <a:lnTo>
                  <a:pt x="59" y="286"/>
                </a:lnTo>
                <a:lnTo>
                  <a:pt x="90" y="306"/>
                </a:lnTo>
                <a:lnTo>
                  <a:pt x="107" y="317"/>
                </a:lnTo>
                <a:lnTo>
                  <a:pt x="124" y="321"/>
                </a:lnTo>
                <a:lnTo>
                  <a:pt x="141" y="327"/>
                </a:lnTo>
                <a:lnTo>
                  <a:pt x="162" y="333"/>
                </a:lnTo>
                <a:lnTo>
                  <a:pt x="183" y="335"/>
                </a:lnTo>
                <a:lnTo>
                  <a:pt x="204" y="335"/>
                </a:lnTo>
                <a:lnTo>
                  <a:pt x="1066" y="335"/>
                </a:lnTo>
                <a:lnTo>
                  <a:pt x="1087" y="335"/>
                </a:lnTo>
                <a:lnTo>
                  <a:pt x="1106" y="333"/>
                </a:lnTo>
                <a:lnTo>
                  <a:pt x="1123" y="327"/>
                </a:lnTo>
                <a:lnTo>
                  <a:pt x="1144" y="321"/>
                </a:lnTo>
                <a:lnTo>
                  <a:pt x="1162" y="317"/>
                </a:lnTo>
                <a:lnTo>
                  <a:pt x="1179" y="306"/>
                </a:lnTo>
                <a:lnTo>
                  <a:pt x="1210" y="286"/>
                </a:lnTo>
                <a:lnTo>
                  <a:pt x="1234" y="262"/>
                </a:lnTo>
                <a:lnTo>
                  <a:pt x="1244" y="249"/>
                </a:lnTo>
                <a:lnTo>
                  <a:pt x="1252" y="232"/>
                </a:lnTo>
                <a:lnTo>
                  <a:pt x="1259" y="218"/>
                </a:lnTo>
                <a:lnTo>
                  <a:pt x="1265" y="202"/>
                </a:lnTo>
                <a:lnTo>
                  <a:pt x="1269" y="185"/>
                </a:lnTo>
                <a:lnTo>
                  <a:pt x="1269" y="170"/>
                </a:lnTo>
                <a:lnTo>
                  <a:pt x="1269" y="150"/>
                </a:lnTo>
                <a:lnTo>
                  <a:pt x="1265" y="134"/>
                </a:lnTo>
                <a:lnTo>
                  <a:pt x="1259" y="117"/>
                </a:lnTo>
                <a:lnTo>
                  <a:pt x="1252" y="103"/>
                </a:lnTo>
                <a:lnTo>
                  <a:pt x="1244" y="88"/>
                </a:lnTo>
                <a:lnTo>
                  <a:pt x="1234" y="75"/>
                </a:lnTo>
                <a:lnTo>
                  <a:pt x="1210" y="49"/>
                </a:lnTo>
                <a:lnTo>
                  <a:pt x="1179" y="31"/>
                </a:lnTo>
                <a:lnTo>
                  <a:pt x="1162" y="20"/>
                </a:lnTo>
                <a:lnTo>
                  <a:pt x="1144" y="14"/>
                </a:lnTo>
                <a:lnTo>
                  <a:pt x="1123" y="8"/>
                </a:lnTo>
                <a:lnTo>
                  <a:pt x="1106" y="3"/>
                </a:lnTo>
                <a:lnTo>
                  <a:pt x="1087" y="0"/>
                </a:lnTo>
                <a:lnTo>
                  <a:pt x="1066" y="0"/>
                </a:lnTo>
                <a:lnTo>
                  <a:pt x="204" y="0"/>
                </a:lnTo>
                <a:close/>
              </a:path>
            </a:pathLst>
          </a:custGeom>
          <a:solidFill>
            <a:srgbClr val="CCECFF"/>
          </a:solidFill>
          <a:ln w="165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21" name="Rectangle 121"/>
          <p:cNvSpPr>
            <a:spLocks noChangeArrowheads="1"/>
          </p:cNvSpPr>
          <p:nvPr/>
        </p:nvSpPr>
        <p:spPr bwMode="auto">
          <a:xfrm>
            <a:off x="3851275" y="2576513"/>
            <a:ext cx="619125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800" b="1">
                <a:solidFill>
                  <a:srgbClr val="000000"/>
                </a:solidFill>
                <a:latin typeface="Arial" pitchFamily="34" charset="0"/>
              </a:rPr>
              <a:t>Tractaments</a:t>
            </a:r>
            <a:endParaRPr lang="es-ES" sz="800" b="1">
              <a:latin typeface="Arial" pitchFamily="34" charset="0"/>
            </a:endParaRPr>
          </a:p>
        </p:txBody>
      </p:sp>
      <p:sp>
        <p:nvSpPr>
          <p:cNvPr id="1792122" name="Rectangle 122"/>
          <p:cNvSpPr>
            <a:spLocks noChangeArrowheads="1"/>
          </p:cNvSpPr>
          <p:nvPr/>
        </p:nvSpPr>
        <p:spPr bwMode="auto">
          <a:xfrm>
            <a:off x="4781550" y="2525713"/>
            <a:ext cx="474663" cy="24765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23" name="Rectangle 123"/>
          <p:cNvSpPr>
            <a:spLocks noChangeArrowheads="1"/>
          </p:cNvSpPr>
          <p:nvPr/>
        </p:nvSpPr>
        <p:spPr bwMode="auto">
          <a:xfrm>
            <a:off x="4991100" y="2549525"/>
            <a:ext cx="762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24" name="Rectangle 124"/>
          <p:cNvSpPr>
            <a:spLocks noChangeArrowheads="1"/>
          </p:cNvSpPr>
          <p:nvPr/>
        </p:nvSpPr>
        <p:spPr bwMode="auto">
          <a:xfrm>
            <a:off x="4916488" y="2660650"/>
            <a:ext cx="169862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SE1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25" name="Rectangle 125"/>
          <p:cNvSpPr>
            <a:spLocks noChangeArrowheads="1"/>
          </p:cNvSpPr>
          <p:nvPr/>
        </p:nvSpPr>
        <p:spPr bwMode="auto">
          <a:xfrm>
            <a:off x="5395913" y="2525713"/>
            <a:ext cx="474662" cy="24765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26" name="Rectangle 126"/>
          <p:cNvSpPr>
            <a:spLocks noChangeArrowheads="1"/>
          </p:cNvSpPr>
          <p:nvPr/>
        </p:nvSpPr>
        <p:spPr bwMode="auto">
          <a:xfrm>
            <a:off x="5607050" y="2549525"/>
            <a:ext cx="746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2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27" name="Rectangle 127"/>
          <p:cNvSpPr>
            <a:spLocks noChangeArrowheads="1"/>
          </p:cNvSpPr>
          <p:nvPr/>
        </p:nvSpPr>
        <p:spPr bwMode="auto">
          <a:xfrm>
            <a:off x="5532438" y="2660650"/>
            <a:ext cx="169862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SE2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28" name="Rectangle 128"/>
          <p:cNvSpPr>
            <a:spLocks noChangeArrowheads="1"/>
          </p:cNvSpPr>
          <p:nvPr/>
        </p:nvSpPr>
        <p:spPr bwMode="auto">
          <a:xfrm>
            <a:off x="6002338" y="2525713"/>
            <a:ext cx="473075" cy="24765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29" name="Rectangle 129"/>
          <p:cNvSpPr>
            <a:spLocks noChangeArrowheads="1"/>
          </p:cNvSpPr>
          <p:nvPr/>
        </p:nvSpPr>
        <p:spPr bwMode="auto">
          <a:xfrm>
            <a:off x="6211888" y="2549525"/>
            <a:ext cx="762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3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30" name="Rectangle 130"/>
          <p:cNvSpPr>
            <a:spLocks noChangeArrowheads="1"/>
          </p:cNvSpPr>
          <p:nvPr/>
        </p:nvSpPr>
        <p:spPr bwMode="auto">
          <a:xfrm>
            <a:off x="6135688" y="2660650"/>
            <a:ext cx="169862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SE3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31" name="Line 131"/>
          <p:cNvSpPr>
            <a:spLocks noChangeShapeType="1"/>
          </p:cNvSpPr>
          <p:nvPr/>
        </p:nvSpPr>
        <p:spPr bwMode="auto">
          <a:xfrm>
            <a:off x="5780088" y="3284538"/>
            <a:ext cx="128587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32" name="Line 132"/>
          <p:cNvSpPr>
            <a:spLocks noChangeShapeType="1"/>
          </p:cNvSpPr>
          <p:nvPr/>
        </p:nvSpPr>
        <p:spPr bwMode="auto">
          <a:xfrm>
            <a:off x="5162550" y="3284538"/>
            <a:ext cx="142875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33" name="Rectangle 133"/>
          <p:cNvSpPr>
            <a:spLocks noChangeArrowheads="1"/>
          </p:cNvSpPr>
          <p:nvPr/>
        </p:nvSpPr>
        <p:spPr bwMode="auto">
          <a:xfrm>
            <a:off x="4687888" y="3162300"/>
            <a:ext cx="474662" cy="249238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34" name="Rectangle 134"/>
          <p:cNvSpPr>
            <a:spLocks noChangeArrowheads="1"/>
          </p:cNvSpPr>
          <p:nvPr/>
        </p:nvSpPr>
        <p:spPr bwMode="auto">
          <a:xfrm>
            <a:off x="4816475" y="3187700"/>
            <a:ext cx="206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4-14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35" name="Rectangle 135"/>
          <p:cNvSpPr>
            <a:spLocks noChangeArrowheads="1"/>
          </p:cNvSpPr>
          <p:nvPr/>
        </p:nvSpPr>
        <p:spPr bwMode="auto">
          <a:xfrm>
            <a:off x="4816475" y="3297238"/>
            <a:ext cx="179388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SSA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36" name="Rectangle 136"/>
          <p:cNvSpPr>
            <a:spLocks noChangeArrowheads="1"/>
          </p:cNvSpPr>
          <p:nvPr/>
        </p:nvSpPr>
        <p:spPr bwMode="auto">
          <a:xfrm>
            <a:off x="5305425" y="3162300"/>
            <a:ext cx="474663" cy="249238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37" name="Rectangle 137"/>
          <p:cNvSpPr>
            <a:spLocks noChangeArrowheads="1"/>
          </p:cNvSpPr>
          <p:nvPr/>
        </p:nvSpPr>
        <p:spPr bwMode="auto">
          <a:xfrm>
            <a:off x="5402263" y="3187700"/>
            <a:ext cx="2571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15-16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38" name="Rectangle 138"/>
          <p:cNvSpPr>
            <a:spLocks noChangeArrowheads="1"/>
          </p:cNvSpPr>
          <p:nvPr/>
        </p:nvSpPr>
        <p:spPr bwMode="auto">
          <a:xfrm>
            <a:off x="5432425" y="3297238"/>
            <a:ext cx="180975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SSB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39" name="Rectangle 139"/>
          <p:cNvSpPr>
            <a:spLocks noChangeArrowheads="1"/>
          </p:cNvSpPr>
          <p:nvPr/>
        </p:nvSpPr>
        <p:spPr bwMode="auto">
          <a:xfrm>
            <a:off x="5908675" y="3162300"/>
            <a:ext cx="476250" cy="249238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40" name="Rectangle 140"/>
          <p:cNvSpPr>
            <a:spLocks noChangeArrowheads="1"/>
          </p:cNvSpPr>
          <p:nvPr/>
        </p:nvSpPr>
        <p:spPr bwMode="auto">
          <a:xfrm>
            <a:off x="6007100" y="3187700"/>
            <a:ext cx="2571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17-18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41" name="Rectangle 141"/>
          <p:cNvSpPr>
            <a:spLocks noChangeArrowheads="1"/>
          </p:cNvSpPr>
          <p:nvPr/>
        </p:nvSpPr>
        <p:spPr bwMode="auto">
          <a:xfrm>
            <a:off x="6037263" y="3297238"/>
            <a:ext cx="184150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SSC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42" name="Oval 142"/>
          <p:cNvSpPr>
            <a:spLocks noChangeArrowheads="1"/>
          </p:cNvSpPr>
          <p:nvPr/>
        </p:nvSpPr>
        <p:spPr bwMode="auto">
          <a:xfrm>
            <a:off x="4090988" y="3108325"/>
            <a:ext cx="450850" cy="354013"/>
          </a:xfrm>
          <a:prstGeom prst="ellipse">
            <a:avLst/>
          </a:prstGeom>
          <a:solidFill>
            <a:srgbClr val="FFCCCC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43" name="Rectangle 143"/>
          <p:cNvSpPr>
            <a:spLocks noChangeArrowheads="1"/>
          </p:cNvSpPr>
          <p:nvPr/>
        </p:nvSpPr>
        <p:spPr bwMode="auto">
          <a:xfrm>
            <a:off x="4203700" y="3235325"/>
            <a:ext cx="1889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 b="1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44" name="Line 144"/>
          <p:cNvSpPr>
            <a:spLocks noChangeShapeType="1"/>
          </p:cNvSpPr>
          <p:nvPr/>
        </p:nvSpPr>
        <p:spPr bwMode="auto">
          <a:xfrm>
            <a:off x="4521200" y="3851275"/>
            <a:ext cx="87313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45" name="Line 145"/>
          <p:cNvSpPr>
            <a:spLocks noChangeShapeType="1"/>
          </p:cNvSpPr>
          <p:nvPr/>
        </p:nvSpPr>
        <p:spPr bwMode="auto">
          <a:xfrm>
            <a:off x="2303463" y="3851275"/>
            <a:ext cx="1768475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46" name="Line 146"/>
          <p:cNvSpPr>
            <a:spLocks noChangeShapeType="1"/>
          </p:cNvSpPr>
          <p:nvPr/>
        </p:nvSpPr>
        <p:spPr bwMode="auto">
          <a:xfrm>
            <a:off x="5727700" y="3851275"/>
            <a:ext cx="133350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47" name="Line 147"/>
          <p:cNvSpPr>
            <a:spLocks noChangeShapeType="1"/>
          </p:cNvSpPr>
          <p:nvPr/>
        </p:nvSpPr>
        <p:spPr bwMode="auto">
          <a:xfrm>
            <a:off x="5083175" y="3851275"/>
            <a:ext cx="169863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48" name="Rectangle 148"/>
          <p:cNvSpPr>
            <a:spLocks noChangeArrowheads="1"/>
          </p:cNvSpPr>
          <p:nvPr/>
        </p:nvSpPr>
        <p:spPr bwMode="auto">
          <a:xfrm>
            <a:off x="4603750" y="3730625"/>
            <a:ext cx="474663" cy="244475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49" name="Rectangle 149"/>
          <p:cNvSpPr>
            <a:spLocks noChangeArrowheads="1"/>
          </p:cNvSpPr>
          <p:nvPr/>
        </p:nvSpPr>
        <p:spPr bwMode="auto">
          <a:xfrm>
            <a:off x="4768850" y="3756025"/>
            <a:ext cx="2079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4-11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50" name="Rectangle 150"/>
          <p:cNvSpPr>
            <a:spLocks noChangeArrowheads="1"/>
          </p:cNvSpPr>
          <p:nvPr/>
        </p:nvSpPr>
        <p:spPr bwMode="auto">
          <a:xfrm>
            <a:off x="4772025" y="3865563"/>
            <a:ext cx="125413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CA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51" name="Rectangle 151"/>
          <p:cNvSpPr>
            <a:spLocks noChangeArrowheads="1"/>
          </p:cNvSpPr>
          <p:nvPr/>
        </p:nvSpPr>
        <p:spPr bwMode="auto">
          <a:xfrm>
            <a:off x="5253038" y="3730625"/>
            <a:ext cx="474662" cy="244475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52" name="Rectangle 152"/>
          <p:cNvSpPr>
            <a:spLocks noChangeArrowheads="1"/>
          </p:cNvSpPr>
          <p:nvPr/>
        </p:nvSpPr>
        <p:spPr bwMode="auto">
          <a:xfrm>
            <a:off x="5383213" y="3756025"/>
            <a:ext cx="2571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12-16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53" name="Rectangle 153"/>
          <p:cNvSpPr>
            <a:spLocks noChangeArrowheads="1"/>
          </p:cNvSpPr>
          <p:nvPr/>
        </p:nvSpPr>
        <p:spPr bwMode="auto">
          <a:xfrm>
            <a:off x="5416550" y="3865563"/>
            <a:ext cx="125413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CB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54" name="Rectangle 154"/>
          <p:cNvSpPr>
            <a:spLocks noChangeArrowheads="1"/>
          </p:cNvSpPr>
          <p:nvPr/>
        </p:nvSpPr>
        <p:spPr bwMode="auto">
          <a:xfrm>
            <a:off x="5861050" y="3725863"/>
            <a:ext cx="473075" cy="249237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55" name="Rectangle 155"/>
          <p:cNvSpPr>
            <a:spLocks noChangeArrowheads="1"/>
          </p:cNvSpPr>
          <p:nvPr/>
        </p:nvSpPr>
        <p:spPr bwMode="auto">
          <a:xfrm>
            <a:off x="5957888" y="3752850"/>
            <a:ext cx="2571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17-18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56" name="Rectangle 156"/>
          <p:cNvSpPr>
            <a:spLocks noChangeArrowheads="1"/>
          </p:cNvSpPr>
          <p:nvPr/>
        </p:nvSpPr>
        <p:spPr bwMode="auto">
          <a:xfrm>
            <a:off x="6019800" y="3862388"/>
            <a:ext cx="128588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CC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57" name="Oval 157"/>
          <p:cNvSpPr>
            <a:spLocks noChangeArrowheads="1"/>
          </p:cNvSpPr>
          <p:nvPr/>
        </p:nvSpPr>
        <p:spPr bwMode="auto">
          <a:xfrm>
            <a:off x="4059238" y="3690938"/>
            <a:ext cx="449262" cy="347662"/>
          </a:xfrm>
          <a:prstGeom prst="ellipse">
            <a:avLst/>
          </a:prstGeom>
          <a:solidFill>
            <a:srgbClr val="FFCCCC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58" name="Rectangle 158"/>
          <p:cNvSpPr>
            <a:spLocks noChangeArrowheads="1"/>
          </p:cNvSpPr>
          <p:nvPr/>
        </p:nvSpPr>
        <p:spPr bwMode="auto">
          <a:xfrm>
            <a:off x="4186238" y="3813175"/>
            <a:ext cx="18891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933450" eaLnBrk="0" hangingPunct="0"/>
            <a:r>
              <a:rPr lang="es-ES" sz="700" b="1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59" name="Rectangle 159"/>
          <p:cNvSpPr>
            <a:spLocks noChangeArrowheads="1"/>
          </p:cNvSpPr>
          <p:nvPr/>
        </p:nvSpPr>
        <p:spPr bwMode="auto">
          <a:xfrm>
            <a:off x="4608513" y="4067175"/>
            <a:ext cx="254000" cy="149225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60" name="Rectangle 160"/>
          <p:cNvSpPr>
            <a:spLocks noChangeArrowheads="1"/>
          </p:cNvSpPr>
          <p:nvPr/>
        </p:nvSpPr>
        <p:spPr bwMode="auto">
          <a:xfrm>
            <a:off x="4645025" y="4094163"/>
            <a:ext cx="152400" cy="9525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CA1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61" name="Rectangle 161"/>
          <p:cNvSpPr>
            <a:spLocks noChangeArrowheads="1"/>
          </p:cNvSpPr>
          <p:nvPr/>
        </p:nvSpPr>
        <p:spPr bwMode="auto">
          <a:xfrm>
            <a:off x="4862513" y="4067175"/>
            <a:ext cx="254000" cy="149225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62" name="Rectangle 162"/>
          <p:cNvSpPr>
            <a:spLocks noChangeArrowheads="1"/>
          </p:cNvSpPr>
          <p:nvPr/>
        </p:nvSpPr>
        <p:spPr bwMode="auto">
          <a:xfrm>
            <a:off x="4900613" y="4094163"/>
            <a:ext cx="152400" cy="9525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CA2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63" name="Rectangle 163"/>
          <p:cNvSpPr>
            <a:spLocks noChangeArrowheads="1"/>
          </p:cNvSpPr>
          <p:nvPr/>
        </p:nvSpPr>
        <p:spPr bwMode="auto">
          <a:xfrm>
            <a:off x="5253038" y="4070350"/>
            <a:ext cx="254000" cy="146050"/>
          </a:xfrm>
          <a:prstGeom prst="rect">
            <a:avLst/>
          </a:prstGeom>
          <a:solidFill>
            <a:srgbClr val="FFFFCC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64" name="Rectangle 164"/>
          <p:cNvSpPr>
            <a:spLocks noChangeArrowheads="1"/>
          </p:cNvSpPr>
          <p:nvPr/>
        </p:nvSpPr>
        <p:spPr bwMode="auto">
          <a:xfrm>
            <a:off x="5291138" y="4094163"/>
            <a:ext cx="150812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CB1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65" name="Rectangle 165"/>
          <p:cNvSpPr>
            <a:spLocks noChangeArrowheads="1"/>
          </p:cNvSpPr>
          <p:nvPr/>
        </p:nvSpPr>
        <p:spPr bwMode="auto">
          <a:xfrm>
            <a:off x="5507038" y="4070350"/>
            <a:ext cx="254000" cy="146050"/>
          </a:xfrm>
          <a:prstGeom prst="rect">
            <a:avLst/>
          </a:prstGeom>
          <a:solidFill>
            <a:srgbClr val="FFFFCC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66" name="Rectangle 166"/>
          <p:cNvSpPr>
            <a:spLocks noChangeArrowheads="1"/>
          </p:cNvSpPr>
          <p:nvPr/>
        </p:nvSpPr>
        <p:spPr bwMode="auto">
          <a:xfrm>
            <a:off x="5545138" y="4094163"/>
            <a:ext cx="15240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CB2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67" name="Rectangle 167"/>
          <p:cNvSpPr>
            <a:spLocks noChangeArrowheads="1"/>
          </p:cNvSpPr>
          <p:nvPr/>
        </p:nvSpPr>
        <p:spPr bwMode="auto">
          <a:xfrm>
            <a:off x="5838825" y="4079875"/>
            <a:ext cx="295275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68" name="Rectangle 168"/>
          <p:cNvSpPr>
            <a:spLocks noChangeArrowheads="1"/>
          </p:cNvSpPr>
          <p:nvPr/>
        </p:nvSpPr>
        <p:spPr bwMode="auto">
          <a:xfrm>
            <a:off x="5891213" y="4110038"/>
            <a:ext cx="157162" cy="9366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CC1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69" name="Rectangle 169"/>
          <p:cNvSpPr>
            <a:spLocks noChangeArrowheads="1"/>
          </p:cNvSpPr>
          <p:nvPr/>
        </p:nvSpPr>
        <p:spPr bwMode="auto">
          <a:xfrm>
            <a:off x="6103938" y="4079875"/>
            <a:ext cx="274637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70" name="Rectangle 170"/>
          <p:cNvSpPr>
            <a:spLocks noChangeArrowheads="1"/>
          </p:cNvSpPr>
          <p:nvPr/>
        </p:nvSpPr>
        <p:spPr bwMode="auto">
          <a:xfrm>
            <a:off x="6145213" y="4110038"/>
            <a:ext cx="157162" cy="9366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CC2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71" name="Line 171"/>
          <p:cNvSpPr>
            <a:spLocks noChangeShapeType="1"/>
          </p:cNvSpPr>
          <p:nvPr/>
        </p:nvSpPr>
        <p:spPr bwMode="auto">
          <a:xfrm>
            <a:off x="5614988" y="4598988"/>
            <a:ext cx="1587" cy="98425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72" name="Line 172"/>
          <p:cNvSpPr>
            <a:spLocks noChangeShapeType="1"/>
          </p:cNvSpPr>
          <p:nvPr/>
        </p:nvSpPr>
        <p:spPr bwMode="auto">
          <a:xfrm>
            <a:off x="5376863" y="4598988"/>
            <a:ext cx="1587" cy="98425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73" name="Line 173"/>
          <p:cNvSpPr>
            <a:spLocks noChangeShapeType="1"/>
          </p:cNvSpPr>
          <p:nvPr/>
        </p:nvSpPr>
        <p:spPr bwMode="auto">
          <a:xfrm>
            <a:off x="4970463" y="4598988"/>
            <a:ext cx="1587" cy="9683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74" name="Line 174"/>
          <p:cNvSpPr>
            <a:spLocks noChangeShapeType="1"/>
          </p:cNvSpPr>
          <p:nvPr/>
        </p:nvSpPr>
        <p:spPr bwMode="auto">
          <a:xfrm>
            <a:off x="4732338" y="4598988"/>
            <a:ext cx="1587" cy="9683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75" name="Line 175"/>
          <p:cNvSpPr>
            <a:spLocks noChangeShapeType="1"/>
          </p:cNvSpPr>
          <p:nvPr/>
        </p:nvSpPr>
        <p:spPr bwMode="auto">
          <a:xfrm>
            <a:off x="5089525" y="4475163"/>
            <a:ext cx="169863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76" name="Rectangle 176"/>
          <p:cNvSpPr>
            <a:spLocks noChangeArrowheads="1"/>
          </p:cNvSpPr>
          <p:nvPr/>
        </p:nvSpPr>
        <p:spPr bwMode="auto">
          <a:xfrm>
            <a:off x="4614863" y="4352925"/>
            <a:ext cx="474662" cy="247650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77" name="Rectangle 177"/>
          <p:cNvSpPr>
            <a:spLocks noChangeArrowheads="1"/>
          </p:cNvSpPr>
          <p:nvPr/>
        </p:nvSpPr>
        <p:spPr bwMode="auto">
          <a:xfrm>
            <a:off x="4773613" y="4378325"/>
            <a:ext cx="15716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4-5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78" name="Rectangle 178"/>
          <p:cNvSpPr>
            <a:spLocks noChangeArrowheads="1"/>
          </p:cNvSpPr>
          <p:nvPr/>
        </p:nvSpPr>
        <p:spPr bwMode="auto">
          <a:xfrm>
            <a:off x="4802188" y="4487863"/>
            <a:ext cx="85725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IA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79" name="Rectangle 179"/>
          <p:cNvSpPr>
            <a:spLocks noChangeArrowheads="1"/>
          </p:cNvSpPr>
          <p:nvPr/>
        </p:nvSpPr>
        <p:spPr bwMode="auto">
          <a:xfrm>
            <a:off x="5259388" y="4352925"/>
            <a:ext cx="474662" cy="247650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80" name="Rectangle 180"/>
          <p:cNvSpPr>
            <a:spLocks noChangeArrowheads="1"/>
          </p:cNvSpPr>
          <p:nvPr/>
        </p:nvSpPr>
        <p:spPr bwMode="auto">
          <a:xfrm>
            <a:off x="5389563" y="4378325"/>
            <a:ext cx="206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6-10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81" name="Rectangle 181"/>
          <p:cNvSpPr>
            <a:spLocks noChangeArrowheads="1"/>
          </p:cNvSpPr>
          <p:nvPr/>
        </p:nvSpPr>
        <p:spPr bwMode="auto">
          <a:xfrm>
            <a:off x="5448300" y="4487863"/>
            <a:ext cx="85725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IB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82" name="Oval 182"/>
          <p:cNvSpPr>
            <a:spLocks noChangeArrowheads="1"/>
          </p:cNvSpPr>
          <p:nvPr/>
        </p:nvSpPr>
        <p:spPr bwMode="auto">
          <a:xfrm>
            <a:off x="4078288" y="4298950"/>
            <a:ext cx="449262" cy="354013"/>
          </a:xfrm>
          <a:prstGeom prst="ellipse">
            <a:avLst/>
          </a:prstGeom>
          <a:solidFill>
            <a:srgbClr val="FFCCCC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83" name="Rectangle 183"/>
          <p:cNvSpPr>
            <a:spLocks noChangeArrowheads="1"/>
          </p:cNvSpPr>
          <p:nvPr/>
        </p:nvSpPr>
        <p:spPr bwMode="auto">
          <a:xfrm>
            <a:off x="4191000" y="4422775"/>
            <a:ext cx="188913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 b="1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84" name="Rectangle 184"/>
          <p:cNvSpPr>
            <a:spLocks noChangeArrowheads="1"/>
          </p:cNvSpPr>
          <p:nvPr/>
        </p:nvSpPr>
        <p:spPr bwMode="auto">
          <a:xfrm>
            <a:off x="4614863" y="4695825"/>
            <a:ext cx="254000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85" name="Rectangle 185"/>
          <p:cNvSpPr>
            <a:spLocks noChangeArrowheads="1"/>
          </p:cNvSpPr>
          <p:nvPr/>
        </p:nvSpPr>
        <p:spPr bwMode="auto">
          <a:xfrm>
            <a:off x="4673600" y="4724400"/>
            <a:ext cx="115888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IA1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86" name="Rectangle 186"/>
          <p:cNvSpPr>
            <a:spLocks noChangeArrowheads="1"/>
          </p:cNvSpPr>
          <p:nvPr/>
        </p:nvSpPr>
        <p:spPr bwMode="auto">
          <a:xfrm>
            <a:off x="4868863" y="4695825"/>
            <a:ext cx="254000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87" name="Rectangle 187"/>
          <p:cNvSpPr>
            <a:spLocks noChangeArrowheads="1"/>
          </p:cNvSpPr>
          <p:nvPr/>
        </p:nvSpPr>
        <p:spPr bwMode="auto">
          <a:xfrm>
            <a:off x="4927600" y="4724400"/>
            <a:ext cx="115888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IA2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88" name="Rectangle 188"/>
          <p:cNvSpPr>
            <a:spLocks noChangeArrowheads="1"/>
          </p:cNvSpPr>
          <p:nvPr/>
        </p:nvSpPr>
        <p:spPr bwMode="auto">
          <a:xfrm>
            <a:off x="5259388" y="4697413"/>
            <a:ext cx="254000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89" name="Rectangle 189"/>
          <p:cNvSpPr>
            <a:spLocks noChangeArrowheads="1"/>
          </p:cNvSpPr>
          <p:nvPr/>
        </p:nvSpPr>
        <p:spPr bwMode="auto">
          <a:xfrm>
            <a:off x="5318125" y="4725988"/>
            <a:ext cx="115888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IB1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90" name="Rectangle 190"/>
          <p:cNvSpPr>
            <a:spLocks noChangeArrowheads="1"/>
          </p:cNvSpPr>
          <p:nvPr/>
        </p:nvSpPr>
        <p:spPr bwMode="auto">
          <a:xfrm>
            <a:off x="5513388" y="4697413"/>
            <a:ext cx="255587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91" name="Rectangle 191"/>
          <p:cNvSpPr>
            <a:spLocks noChangeArrowheads="1"/>
          </p:cNvSpPr>
          <p:nvPr/>
        </p:nvSpPr>
        <p:spPr bwMode="auto">
          <a:xfrm>
            <a:off x="5572125" y="4725988"/>
            <a:ext cx="117475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IB2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192" name="Line 192"/>
          <p:cNvSpPr>
            <a:spLocks noChangeShapeType="1"/>
          </p:cNvSpPr>
          <p:nvPr/>
        </p:nvSpPr>
        <p:spPr bwMode="auto">
          <a:xfrm>
            <a:off x="5622925" y="5283200"/>
            <a:ext cx="1588" cy="101600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93" name="Line 193"/>
          <p:cNvSpPr>
            <a:spLocks noChangeShapeType="1"/>
          </p:cNvSpPr>
          <p:nvPr/>
        </p:nvSpPr>
        <p:spPr bwMode="auto">
          <a:xfrm>
            <a:off x="5386388" y="5283200"/>
            <a:ext cx="1587" cy="101600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94" name="Line 194"/>
          <p:cNvSpPr>
            <a:spLocks noChangeShapeType="1"/>
          </p:cNvSpPr>
          <p:nvPr/>
        </p:nvSpPr>
        <p:spPr bwMode="auto">
          <a:xfrm>
            <a:off x="4978400" y="5283200"/>
            <a:ext cx="1588" cy="9683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95" name="Line 195"/>
          <p:cNvSpPr>
            <a:spLocks noChangeShapeType="1"/>
          </p:cNvSpPr>
          <p:nvPr/>
        </p:nvSpPr>
        <p:spPr bwMode="auto">
          <a:xfrm>
            <a:off x="4740275" y="5283200"/>
            <a:ext cx="1588" cy="9683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96" name="Line 196"/>
          <p:cNvSpPr>
            <a:spLocks noChangeShapeType="1"/>
          </p:cNvSpPr>
          <p:nvPr/>
        </p:nvSpPr>
        <p:spPr bwMode="auto">
          <a:xfrm>
            <a:off x="2335213" y="5162550"/>
            <a:ext cx="1749425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97" name="Line 197"/>
          <p:cNvSpPr>
            <a:spLocks noChangeShapeType="1"/>
          </p:cNvSpPr>
          <p:nvPr/>
        </p:nvSpPr>
        <p:spPr bwMode="auto">
          <a:xfrm>
            <a:off x="5097463" y="5160963"/>
            <a:ext cx="169862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98" name="Rectangle 198"/>
          <p:cNvSpPr>
            <a:spLocks noChangeArrowheads="1"/>
          </p:cNvSpPr>
          <p:nvPr/>
        </p:nvSpPr>
        <p:spPr bwMode="auto">
          <a:xfrm>
            <a:off x="4622800" y="5035550"/>
            <a:ext cx="474663" cy="250825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199" name="Rectangle 199"/>
          <p:cNvSpPr>
            <a:spLocks noChangeArrowheads="1"/>
          </p:cNvSpPr>
          <p:nvPr/>
        </p:nvSpPr>
        <p:spPr bwMode="auto">
          <a:xfrm>
            <a:off x="4781550" y="5062538"/>
            <a:ext cx="157163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4-5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00" name="Rectangle 200"/>
          <p:cNvSpPr>
            <a:spLocks noChangeArrowheads="1"/>
          </p:cNvSpPr>
          <p:nvPr/>
        </p:nvSpPr>
        <p:spPr bwMode="auto">
          <a:xfrm>
            <a:off x="4787900" y="5173663"/>
            <a:ext cx="1206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BA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01" name="Rectangle 201"/>
          <p:cNvSpPr>
            <a:spLocks noChangeArrowheads="1"/>
          </p:cNvSpPr>
          <p:nvPr/>
        </p:nvSpPr>
        <p:spPr bwMode="auto">
          <a:xfrm>
            <a:off x="5267325" y="5035550"/>
            <a:ext cx="474663" cy="250825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02" name="Rectangle 202"/>
          <p:cNvSpPr>
            <a:spLocks noChangeArrowheads="1"/>
          </p:cNvSpPr>
          <p:nvPr/>
        </p:nvSpPr>
        <p:spPr bwMode="auto">
          <a:xfrm>
            <a:off x="5395913" y="5062538"/>
            <a:ext cx="206375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6-10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03" name="Rectangle 203"/>
          <p:cNvSpPr>
            <a:spLocks noChangeArrowheads="1"/>
          </p:cNvSpPr>
          <p:nvPr/>
        </p:nvSpPr>
        <p:spPr bwMode="auto">
          <a:xfrm>
            <a:off x="5432425" y="5173663"/>
            <a:ext cx="1206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BB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04" name="Oval 204"/>
          <p:cNvSpPr>
            <a:spLocks noChangeArrowheads="1"/>
          </p:cNvSpPr>
          <p:nvPr/>
        </p:nvSpPr>
        <p:spPr bwMode="auto">
          <a:xfrm>
            <a:off x="4084638" y="4991100"/>
            <a:ext cx="450850" cy="354013"/>
          </a:xfrm>
          <a:prstGeom prst="ellipse">
            <a:avLst/>
          </a:prstGeom>
          <a:solidFill>
            <a:srgbClr val="FFCCCC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05" name="Rectangle 205"/>
          <p:cNvSpPr>
            <a:spLocks noChangeArrowheads="1"/>
          </p:cNvSpPr>
          <p:nvPr/>
        </p:nvSpPr>
        <p:spPr bwMode="auto">
          <a:xfrm>
            <a:off x="4198938" y="5110163"/>
            <a:ext cx="18891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 b="1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06" name="Rectangle 206"/>
          <p:cNvSpPr>
            <a:spLocks noChangeArrowheads="1"/>
          </p:cNvSpPr>
          <p:nvPr/>
        </p:nvSpPr>
        <p:spPr bwMode="auto">
          <a:xfrm>
            <a:off x="4622800" y="5380038"/>
            <a:ext cx="254000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07" name="Rectangle 207"/>
          <p:cNvSpPr>
            <a:spLocks noChangeArrowheads="1"/>
          </p:cNvSpPr>
          <p:nvPr/>
        </p:nvSpPr>
        <p:spPr bwMode="auto">
          <a:xfrm>
            <a:off x="4662488" y="5408613"/>
            <a:ext cx="1460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BA1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08" name="Rectangle 208"/>
          <p:cNvSpPr>
            <a:spLocks noChangeArrowheads="1"/>
          </p:cNvSpPr>
          <p:nvPr/>
        </p:nvSpPr>
        <p:spPr bwMode="auto">
          <a:xfrm>
            <a:off x="4876800" y="5380038"/>
            <a:ext cx="255588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09" name="Rectangle 209"/>
          <p:cNvSpPr>
            <a:spLocks noChangeArrowheads="1"/>
          </p:cNvSpPr>
          <p:nvPr/>
        </p:nvSpPr>
        <p:spPr bwMode="auto">
          <a:xfrm>
            <a:off x="4916488" y="5408613"/>
            <a:ext cx="1476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BA2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10" name="Rectangle 210"/>
          <p:cNvSpPr>
            <a:spLocks noChangeArrowheads="1"/>
          </p:cNvSpPr>
          <p:nvPr/>
        </p:nvSpPr>
        <p:spPr bwMode="auto">
          <a:xfrm>
            <a:off x="5267325" y="5384800"/>
            <a:ext cx="254000" cy="149225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11" name="Rectangle 211"/>
          <p:cNvSpPr>
            <a:spLocks noChangeArrowheads="1"/>
          </p:cNvSpPr>
          <p:nvPr/>
        </p:nvSpPr>
        <p:spPr bwMode="auto">
          <a:xfrm>
            <a:off x="5307013" y="5411788"/>
            <a:ext cx="1476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BB1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12" name="Rectangle 212"/>
          <p:cNvSpPr>
            <a:spLocks noChangeArrowheads="1"/>
          </p:cNvSpPr>
          <p:nvPr/>
        </p:nvSpPr>
        <p:spPr bwMode="auto">
          <a:xfrm>
            <a:off x="5521325" y="5384800"/>
            <a:ext cx="255588" cy="149225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13" name="Rectangle 213"/>
          <p:cNvSpPr>
            <a:spLocks noChangeArrowheads="1"/>
          </p:cNvSpPr>
          <p:nvPr/>
        </p:nvSpPr>
        <p:spPr bwMode="auto">
          <a:xfrm>
            <a:off x="5561013" y="5411788"/>
            <a:ext cx="1476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BB2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14" name="Line 214"/>
          <p:cNvSpPr>
            <a:spLocks noChangeShapeType="1"/>
          </p:cNvSpPr>
          <p:nvPr/>
        </p:nvSpPr>
        <p:spPr bwMode="auto">
          <a:xfrm>
            <a:off x="6835775" y="5954713"/>
            <a:ext cx="1588" cy="123825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15" name="Line 215"/>
          <p:cNvSpPr>
            <a:spLocks noChangeShapeType="1"/>
          </p:cNvSpPr>
          <p:nvPr/>
        </p:nvSpPr>
        <p:spPr bwMode="auto">
          <a:xfrm>
            <a:off x="6608763" y="5954713"/>
            <a:ext cx="1587" cy="123825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16" name="Line 216"/>
          <p:cNvSpPr>
            <a:spLocks noChangeShapeType="1"/>
          </p:cNvSpPr>
          <p:nvPr/>
        </p:nvSpPr>
        <p:spPr bwMode="auto">
          <a:xfrm>
            <a:off x="6243638" y="5965825"/>
            <a:ext cx="1587" cy="106363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17" name="Line 217"/>
          <p:cNvSpPr>
            <a:spLocks noChangeShapeType="1"/>
          </p:cNvSpPr>
          <p:nvPr/>
        </p:nvSpPr>
        <p:spPr bwMode="auto">
          <a:xfrm>
            <a:off x="6005513" y="5965825"/>
            <a:ext cx="1587" cy="106363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18" name="Line 218"/>
          <p:cNvSpPr>
            <a:spLocks noChangeShapeType="1"/>
          </p:cNvSpPr>
          <p:nvPr/>
        </p:nvSpPr>
        <p:spPr bwMode="auto">
          <a:xfrm>
            <a:off x="5637213" y="5965825"/>
            <a:ext cx="1587" cy="9683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19" name="Line 219"/>
          <p:cNvSpPr>
            <a:spLocks noChangeShapeType="1"/>
          </p:cNvSpPr>
          <p:nvPr/>
        </p:nvSpPr>
        <p:spPr bwMode="auto">
          <a:xfrm>
            <a:off x="5399088" y="5965825"/>
            <a:ext cx="1587" cy="9683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20" name="Line 220"/>
          <p:cNvSpPr>
            <a:spLocks noChangeShapeType="1"/>
          </p:cNvSpPr>
          <p:nvPr/>
        </p:nvSpPr>
        <p:spPr bwMode="auto">
          <a:xfrm>
            <a:off x="4991100" y="5965825"/>
            <a:ext cx="1588" cy="93663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21" name="Line 221"/>
          <p:cNvSpPr>
            <a:spLocks noChangeShapeType="1"/>
          </p:cNvSpPr>
          <p:nvPr/>
        </p:nvSpPr>
        <p:spPr bwMode="auto">
          <a:xfrm>
            <a:off x="4754563" y="5965825"/>
            <a:ext cx="1587" cy="93663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22" name="Line 222"/>
          <p:cNvSpPr>
            <a:spLocks noChangeShapeType="1"/>
          </p:cNvSpPr>
          <p:nvPr/>
        </p:nvSpPr>
        <p:spPr bwMode="auto">
          <a:xfrm>
            <a:off x="6362700" y="5840413"/>
            <a:ext cx="131763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23" name="Line 223"/>
          <p:cNvSpPr>
            <a:spLocks noChangeShapeType="1"/>
          </p:cNvSpPr>
          <p:nvPr/>
        </p:nvSpPr>
        <p:spPr bwMode="auto">
          <a:xfrm>
            <a:off x="4549775" y="5843588"/>
            <a:ext cx="85725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24" name="Line 224"/>
          <p:cNvSpPr>
            <a:spLocks noChangeShapeType="1"/>
          </p:cNvSpPr>
          <p:nvPr/>
        </p:nvSpPr>
        <p:spPr bwMode="auto">
          <a:xfrm>
            <a:off x="5754688" y="5843588"/>
            <a:ext cx="133350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25" name="Line 225"/>
          <p:cNvSpPr>
            <a:spLocks noChangeShapeType="1"/>
          </p:cNvSpPr>
          <p:nvPr/>
        </p:nvSpPr>
        <p:spPr bwMode="auto">
          <a:xfrm>
            <a:off x="5110163" y="5843588"/>
            <a:ext cx="169862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26" name="Rectangle 226"/>
          <p:cNvSpPr>
            <a:spLocks noChangeArrowheads="1"/>
          </p:cNvSpPr>
          <p:nvPr/>
        </p:nvSpPr>
        <p:spPr bwMode="auto">
          <a:xfrm>
            <a:off x="4635500" y="5722938"/>
            <a:ext cx="474663" cy="244475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27" name="Rectangle 227"/>
          <p:cNvSpPr>
            <a:spLocks noChangeArrowheads="1"/>
          </p:cNvSpPr>
          <p:nvPr/>
        </p:nvSpPr>
        <p:spPr bwMode="auto">
          <a:xfrm>
            <a:off x="4795838" y="5748338"/>
            <a:ext cx="15716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4-5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28" name="Rectangle 228"/>
          <p:cNvSpPr>
            <a:spLocks noChangeArrowheads="1"/>
          </p:cNvSpPr>
          <p:nvPr/>
        </p:nvSpPr>
        <p:spPr bwMode="auto">
          <a:xfrm>
            <a:off x="4802188" y="5857875"/>
            <a:ext cx="120650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PA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29" name="Rectangle 229"/>
          <p:cNvSpPr>
            <a:spLocks noChangeArrowheads="1"/>
          </p:cNvSpPr>
          <p:nvPr/>
        </p:nvSpPr>
        <p:spPr bwMode="auto">
          <a:xfrm>
            <a:off x="5280025" y="5722938"/>
            <a:ext cx="474663" cy="244475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30" name="Rectangle 230"/>
          <p:cNvSpPr>
            <a:spLocks noChangeArrowheads="1"/>
          </p:cNvSpPr>
          <p:nvPr/>
        </p:nvSpPr>
        <p:spPr bwMode="auto">
          <a:xfrm>
            <a:off x="5440363" y="5748338"/>
            <a:ext cx="15716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6-8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31" name="Rectangle 231"/>
          <p:cNvSpPr>
            <a:spLocks noChangeArrowheads="1"/>
          </p:cNvSpPr>
          <p:nvPr/>
        </p:nvSpPr>
        <p:spPr bwMode="auto">
          <a:xfrm>
            <a:off x="5448300" y="5857875"/>
            <a:ext cx="119063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PB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32" name="Rectangle 232"/>
          <p:cNvSpPr>
            <a:spLocks noChangeArrowheads="1"/>
          </p:cNvSpPr>
          <p:nvPr/>
        </p:nvSpPr>
        <p:spPr bwMode="auto">
          <a:xfrm>
            <a:off x="5888038" y="5718175"/>
            <a:ext cx="474662" cy="249238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33" name="Rectangle 233"/>
          <p:cNvSpPr>
            <a:spLocks noChangeArrowheads="1"/>
          </p:cNvSpPr>
          <p:nvPr/>
        </p:nvSpPr>
        <p:spPr bwMode="auto">
          <a:xfrm>
            <a:off x="6016625" y="5745163"/>
            <a:ext cx="206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9-10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34" name="Rectangle 234"/>
          <p:cNvSpPr>
            <a:spLocks noChangeArrowheads="1"/>
          </p:cNvSpPr>
          <p:nvPr/>
        </p:nvSpPr>
        <p:spPr bwMode="auto">
          <a:xfrm>
            <a:off x="6049963" y="5854700"/>
            <a:ext cx="125412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PC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35" name="Oval 235"/>
          <p:cNvSpPr>
            <a:spLocks noChangeArrowheads="1"/>
          </p:cNvSpPr>
          <p:nvPr/>
        </p:nvSpPr>
        <p:spPr bwMode="auto">
          <a:xfrm>
            <a:off x="4100513" y="5672138"/>
            <a:ext cx="449262" cy="344487"/>
          </a:xfrm>
          <a:prstGeom prst="ellipse">
            <a:avLst/>
          </a:prstGeom>
          <a:solidFill>
            <a:srgbClr val="FFCCCC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36" name="Rectangle 236"/>
          <p:cNvSpPr>
            <a:spLocks noChangeArrowheads="1"/>
          </p:cNvSpPr>
          <p:nvPr/>
        </p:nvSpPr>
        <p:spPr bwMode="auto">
          <a:xfrm>
            <a:off x="4213225" y="5792788"/>
            <a:ext cx="1889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 b="1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37" name="Rectangle 237"/>
          <p:cNvSpPr>
            <a:spLocks noChangeArrowheads="1"/>
          </p:cNvSpPr>
          <p:nvPr/>
        </p:nvSpPr>
        <p:spPr bwMode="auto">
          <a:xfrm>
            <a:off x="6494463" y="5707063"/>
            <a:ext cx="455612" cy="250825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38" name="Rectangle 238"/>
          <p:cNvSpPr>
            <a:spLocks noChangeArrowheads="1"/>
          </p:cNvSpPr>
          <p:nvPr/>
        </p:nvSpPr>
        <p:spPr bwMode="auto">
          <a:xfrm>
            <a:off x="6583363" y="5734050"/>
            <a:ext cx="2571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11-15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39" name="Rectangle 239"/>
          <p:cNvSpPr>
            <a:spLocks noChangeArrowheads="1"/>
          </p:cNvSpPr>
          <p:nvPr/>
        </p:nvSpPr>
        <p:spPr bwMode="auto">
          <a:xfrm>
            <a:off x="6648450" y="5843588"/>
            <a:ext cx="123825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PD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40" name="Rectangle 240"/>
          <p:cNvSpPr>
            <a:spLocks noChangeArrowheads="1"/>
          </p:cNvSpPr>
          <p:nvPr/>
        </p:nvSpPr>
        <p:spPr bwMode="auto">
          <a:xfrm>
            <a:off x="4635500" y="6059488"/>
            <a:ext cx="255588" cy="149225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41" name="Rectangle 241"/>
          <p:cNvSpPr>
            <a:spLocks noChangeArrowheads="1"/>
          </p:cNvSpPr>
          <p:nvPr/>
        </p:nvSpPr>
        <p:spPr bwMode="auto">
          <a:xfrm>
            <a:off x="4675188" y="6086475"/>
            <a:ext cx="147637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PA1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42" name="Rectangle 242"/>
          <p:cNvSpPr>
            <a:spLocks noChangeArrowheads="1"/>
          </p:cNvSpPr>
          <p:nvPr/>
        </p:nvSpPr>
        <p:spPr bwMode="auto">
          <a:xfrm>
            <a:off x="4891088" y="6059488"/>
            <a:ext cx="254000" cy="149225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43" name="Rectangle 243"/>
          <p:cNvSpPr>
            <a:spLocks noChangeArrowheads="1"/>
          </p:cNvSpPr>
          <p:nvPr/>
        </p:nvSpPr>
        <p:spPr bwMode="auto">
          <a:xfrm>
            <a:off x="4929188" y="6086475"/>
            <a:ext cx="147637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PA2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44" name="Rectangle 244"/>
          <p:cNvSpPr>
            <a:spLocks noChangeArrowheads="1"/>
          </p:cNvSpPr>
          <p:nvPr/>
        </p:nvSpPr>
        <p:spPr bwMode="auto">
          <a:xfrm>
            <a:off x="5280025" y="6062663"/>
            <a:ext cx="255588" cy="14605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45" name="Rectangle 245"/>
          <p:cNvSpPr>
            <a:spLocks noChangeArrowheads="1"/>
          </p:cNvSpPr>
          <p:nvPr/>
        </p:nvSpPr>
        <p:spPr bwMode="auto">
          <a:xfrm>
            <a:off x="5319713" y="6088063"/>
            <a:ext cx="147637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PB1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46" name="Rectangle 246"/>
          <p:cNvSpPr>
            <a:spLocks noChangeArrowheads="1"/>
          </p:cNvSpPr>
          <p:nvPr/>
        </p:nvSpPr>
        <p:spPr bwMode="auto">
          <a:xfrm>
            <a:off x="5535613" y="6062663"/>
            <a:ext cx="254000" cy="14605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47" name="Rectangle 247"/>
          <p:cNvSpPr>
            <a:spLocks noChangeArrowheads="1"/>
          </p:cNvSpPr>
          <p:nvPr/>
        </p:nvSpPr>
        <p:spPr bwMode="auto">
          <a:xfrm>
            <a:off x="5573713" y="6088063"/>
            <a:ext cx="147637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PB2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48" name="Rectangle 248"/>
          <p:cNvSpPr>
            <a:spLocks noChangeArrowheads="1"/>
          </p:cNvSpPr>
          <p:nvPr/>
        </p:nvSpPr>
        <p:spPr bwMode="auto">
          <a:xfrm>
            <a:off x="5888038" y="6072188"/>
            <a:ext cx="254000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49" name="Rectangle 249"/>
          <p:cNvSpPr>
            <a:spLocks noChangeArrowheads="1"/>
          </p:cNvSpPr>
          <p:nvPr/>
        </p:nvSpPr>
        <p:spPr bwMode="auto">
          <a:xfrm>
            <a:off x="5924550" y="6102350"/>
            <a:ext cx="1508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PC1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50" name="Rectangle 250"/>
          <p:cNvSpPr>
            <a:spLocks noChangeArrowheads="1"/>
          </p:cNvSpPr>
          <p:nvPr/>
        </p:nvSpPr>
        <p:spPr bwMode="auto">
          <a:xfrm>
            <a:off x="6142038" y="6072188"/>
            <a:ext cx="254000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51" name="Rectangle 251"/>
          <p:cNvSpPr>
            <a:spLocks noChangeArrowheads="1"/>
          </p:cNvSpPr>
          <p:nvPr/>
        </p:nvSpPr>
        <p:spPr bwMode="auto">
          <a:xfrm>
            <a:off x="6178550" y="6102350"/>
            <a:ext cx="15240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PC2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52" name="Rectangle 252"/>
          <p:cNvSpPr>
            <a:spLocks noChangeArrowheads="1"/>
          </p:cNvSpPr>
          <p:nvPr/>
        </p:nvSpPr>
        <p:spPr bwMode="auto">
          <a:xfrm>
            <a:off x="6484938" y="6078538"/>
            <a:ext cx="263525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53" name="Rectangle 253"/>
          <p:cNvSpPr>
            <a:spLocks noChangeArrowheads="1"/>
          </p:cNvSpPr>
          <p:nvPr/>
        </p:nvSpPr>
        <p:spPr bwMode="auto">
          <a:xfrm>
            <a:off x="6524625" y="6108700"/>
            <a:ext cx="15240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PD1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54" name="Rectangle 254"/>
          <p:cNvSpPr>
            <a:spLocks noChangeArrowheads="1"/>
          </p:cNvSpPr>
          <p:nvPr/>
        </p:nvSpPr>
        <p:spPr bwMode="auto">
          <a:xfrm>
            <a:off x="6731000" y="6078538"/>
            <a:ext cx="261938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55" name="Rectangle 255"/>
          <p:cNvSpPr>
            <a:spLocks noChangeArrowheads="1"/>
          </p:cNvSpPr>
          <p:nvPr/>
        </p:nvSpPr>
        <p:spPr bwMode="auto">
          <a:xfrm>
            <a:off x="6769100" y="6108700"/>
            <a:ext cx="15240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PD2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56" name="Line 256"/>
          <p:cNvSpPr>
            <a:spLocks noChangeShapeType="1"/>
          </p:cNvSpPr>
          <p:nvPr/>
        </p:nvSpPr>
        <p:spPr bwMode="auto">
          <a:xfrm>
            <a:off x="7456488" y="5954713"/>
            <a:ext cx="1587" cy="123825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57" name="Line 257"/>
          <p:cNvSpPr>
            <a:spLocks noChangeShapeType="1"/>
          </p:cNvSpPr>
          <p:nvPr/>
        </p:nvSpPr>
        <p:spPr bwMode="auto">
          <a:xfrm>
            <a:off x="7231063" y="5954713"/>
            <a:ext cx="1587" cy="123825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58" name="Line 258"/>
          <p:cNvSpPr>
            <a:spLocks noChangeShapeType="1"/>
          </p:cNvSpPr>
          <p:nvPr/>
        </p:nvSpPr>
        <p:spPr bwMode="auto">
          <a:xfrm>
            <a:off x="6950075" y="5830888"/>
            <a:ext cx="165100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59" name="Rectangle 259"/>
          <p:cNvSpPr>
            <a:spLocks noChangeArrowheads="1"/>
          </p:cNvSpPr>
          <p:nvPr/>
        </p:nvSpPr>
        <p:spPr bwMode="auto">
          <a:xfrm>
            <a:off x="7115175" y="5707063"/>
            <a:ext cx="458788" cy="250825"/>
          </a:xfrm>
          <a:prstGeom prst="rect">
            <a:avLst/>
          </a:prstGeom>
          <a:solidFill>
            <a:srgbClr val="FFFFFF"/>
          </a:solidFill>
          <a:ln w="15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60" name="Rectangle 260"/>
          <p:cNvSpPr>
            <a:spLocks noChangeArrowheads="1"/>
          </p:cNvSpPr>
          <p:nvPr/>
        </p:nvSpPr>
        <p:spPr bwMode="auto">
          <a:xfrm>
            <a:off x="7205663" y="5734050"/>
            <a:ext cx="2571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16-18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61" name="Rectangle 261"/>
          <p:cNvSpPr>
            <a:spLocks noChangeArrowheads="1"/>
          </p:cNvSpPr>
          <p:nvPr/>
        </p:nvSpPr>
        <p:spPr bwMode="auto">
          <a:xfrm>
            <a:off x="7272338" y="5843588"/>
            <a:ext cx="120650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PE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62" name="Rectangle 262"/>
          <p:cNvSpPr>
            <a:spLocks noChangeArrowheads="1"/>
          </p:cNvSpPr>
          <p:nvPr/>
        </p:nvSpPr>
        <p:spPr bwMode="auto">
          <a:xfrm>
            <a:off x="7115175" y="6078538"/>
            <a:ext cx="247650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63" name="Rectangle 263"/>
          <p:cNvSpPr>
            <a:spLocks noChangeArrowheads="1"/>
          </p:cNvSpPr>
          <p:nvPr/>
        </p:nvSpPr>
        <p:spPr bwMode="auto">
          <a:xfrm>
            <a:off x="7153275" y="6108700"/>
            <a:ext cx="147638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PE1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64" name="Rectangle 264"/>
          <p:cNvSpPr>
            <a:spLocks noChangeArrowheads="1"/>
          </p:cNvSpPr>
          <p:nvPr/>
        </p:nvSpPr>
        <p:spPr bwMode="auto">
          <a:xfrm>
            <a:off x="7362825" y="6078538"/>
            <a:ext cx="244475" cy="152400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65" name="Rectangle 265"/>
          <p:cNvSpPr>
            <a:spLocks noChangeArrowheads="1"/>
          </p:cNvSpPr>
          <p:nvPr/>
        </p:nvSpPr>
        <p:spPr bwMode="auto">
          <a:xfrm>
            <a:off x="7397750" y="6108700"/>
            <a:ext cx="147638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PE2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66" name="Rectangle 266"/>
          <p:cNvSpPr>
            <a:spLocks noChangeArrowheads="1"/>
          </p:cNvSpPr>
          <p:nvPr/>
        </p:nvSpPr>
        <p:spPr bwMode="auto">
          <a:xfrm>
            <a:off x="2454275" y="1404938"/>
            <a:ext cx="73025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Sí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67" name="Rectangle 267"/>
          <p:cNvSpPr>
            <a:spLocks noChangeArrowheads="1"/>
          </p:cNvSpPr>
          <p:nvPr/>
        </p:nvSpPr>
        <p:spPr bwMode="auto">
          <a:xfrm>
            <a:off x="1722438" y="2047875"/>
            <a:ext cx="100012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No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68" name="Rectangle 268"/>
          <p:cNvSpPr>
            <a:spLocks noChangeArrowheads="1"/>
          </p:cNvSpPr>
          <p:nvPr/>
        </p:nvSpPr>
        <p:spPr bwMode="auto">
          <a:xfrm>
            <a:off x="1722438" y="2922588"/>
            <a:ext cx="100012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No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69" name="Rectangle 269"/>
          <p:cNvSpPr>
            <a:spLocks noChangeArrowheads="1"/>
          </p:cNvSpPr>
          <p:nvPr/>
        </p:nvSpPr>
        <p:spPr bwMode="auto">
          <a:xfrm>
            <a:off x="1722438" y="3517900"/>
            <a:ext cx="100012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No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70" name="Rectangle 270"/>
          <p:cNvSpPr>
            <a:spLocks noChangeArrowheads="1"/>
          </p:cNvSpPr>
          <p:nvPr/>
        </p:nvSpPr>
        <p:spPr bwMode="auto">
          <a:xfrm>
            <a:off x="2952750" y="3722688"/>
            <a:ext cx="73025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Sí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71" name="Rectangle 271"/>
          <p:cNvSpPr>
            <a:spLocks noChangeArrowheads="1"/>
          </p:cNvSpPr>
          <p:nvPr/>
        </p:nvSpPr>
        <p:spPr bwMode="auto">
          <a:xfrm>
            <a:off x="1722438" y="4152900"/>
            <a:ext cx="100012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No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72" name="Rectangle 272"/>
          <p:cNvSpPr>
            <a:spLocks noChangeArrowheads="1"/>
          </p:cNvSpPr>
          <p:nvPr/>
        </p:nvSpPr>
        <p:spPr bwMode="auto">
          <a:xfrm>
            <a:off x="1722438" y="4776788"/>
            <a:ext cx="100012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No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73" name="Rectangle 273"/>
          <p:cNvSpPr>
            <a:spLocks noChangeArrowheads="1"/>
          </p:cNvSpPr>
          <p:nvPr/>
        </p:nvSpPr>
        <p:spPr bwMode="auto">
          <a:xfrm>
            <a:off x="1722438" y="5484813"/>
            <a:ext cx="100012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No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74" name="Rectangle 274"/>
          <p:cNvSpPr>
            <a:spLocks noChangeArrowheads="1"/>
          </p:cNvSpPr>
          <p:nvPr/>
        </p:nvSpPr>
        <p:spPr bwMode="auto">
          <a:xfrm>
            <a:off x="2959100" y="5797550"/>
            <a:ext cx="73025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Sí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75" name="Rectangle 275"/>
          <p:cNvSpPr>
            <a:spLocks noChangeArrowheads="1"/>
          </p:cNvSpPr>
          <p:nvPr/>
        </p:nvSpPr>
        <p:spPr bwMode="auto">
          <a:xfrm>
            <a:off x="2868613" y="2568575"/>
            <a:ext cx="93662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Sí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76" name="Rectangle 276"/>
          <p:cNvSpPr>
            <a:spLocks noChangeArrowheads="1"/>
          </p:cNvSpPr>
          <p:nvPr/>
        </p:nvSpPr>
        <p:spPr bwMode="auto">
          <a:xfrm>
            <a:off x="2760663" y="2670175"/>
            <a:ext cx="160337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77" name="Rectangle 277"/>
          <p:cNvSpPr>
            <a:spLocks noChangeArrowheads="1"/>
          </p:cNvSpPr>
          <p:nvPr/>
        </p:nvSpPr>
        <p:spPr bwMode="auto">
          <a:xfrm>
            <a:off x="2962275" y="2667000"/>
            <a:ext cx="42863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Symbol" pitchFamily="18" charset="2"/>
              </a:rPr>
              <a:t>³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78" name="Rectangle 278"/>
          <p:cNvSpPr>
            <a:spLocks noChangeArrowheads="1"/>
          </p:cNvSpPr>
          <p:nvPr/>
        </p:nvSpPr>
        <p:spPr bwMode="auto">
          <a:xfrm>
            <a:off x="3014663" y="2670175"/>
            <a:ext cx="42862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7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79" name="Rectangle 279"/>
          <p:cNvSpPr>
            <a:spLocks noChangeArrowheads="1"/>
          </p:cNvSpPr>
          <p:nvPr/>
        </p:nvSpPr>
        <p:spPr bwMode="auto">
          <a:xfrm>
            <a:off x="2914650" y="3184525"/>
            <a:ext cx="9366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Sí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80" name="Rectangle 280"/>
          <p:cNvSpPr>
            <a:spLocks noChangeArrowheads="1"/>
          </p:cNvSpPr>
          <p:nvPr/>
        </p:nvSpPr>
        <p:spPr bwMode="auto">
          <a:xfrm>
            <a:off x="2805113" y="3289300"/>
            <a:ext cx="160337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81" name="Rectangle 281"/>
          <p:cNvSpPr>
            <a:spLocks noChangeArrowheads="1"/>
          </p:cNvSpPr>
          <p:nvPr/>
        </p:nvSpPr>
        <p:spPr bwMode="auto">
          <a:xfrm>
            <a:off x="3006725" y="3284538"/>
            <a:ext cx="41275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Symbol" pitchFamily="18" charset="2"/>
              </a:rPr>
              <a:t>³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82" name="Rectangle 282"/>
          <p:cNvSpPr>
            <a:spLocks noChangeArrowheads="1"/>
          </p:cNvSpPr>
          <p:nvPr/>
        </p:nvSpPr>
        <p:spPr bwMode="auto">
          <a:xfrm>
            <a:off x="3059113" y="3289300"/>
            <a:ext cx="444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7</a:t>
            </a:r>
            <a:endParaRPr lang="es-ES" sz="2000" b="1">
              <a:latin typeface="Arial" pitchFamily="34" charset="0"/>
            </a:endParaRPr>
          </a:p>
        </p:txBody>
      </p:sp>
      <p:grpSp>
        <p:nvGrpSpPr>
          <p:cNvPr id="9" name="Group 283"/>
          <p:cNvGrpSpPr>
            <a:grpSpLocks/>
          </p:cNvGrpSpPr>
          <p:nvPr/>
        </p:nvGrpSpPr>
        <p:grpSpPr bwMode="auto">
          <a:xfrm>
            <a:off x="3408363" y="4337050"/>
            <a:ext cx="341312" cy="241300"/>
            <a:chOff x="2104" y="2678"/>
            <a:chExt cx="211" cy="149"/>
          </a:xfrm>
        </p:grpSpPr>
        <p:sp>
          <p:nvSpPr>
            <p:cNvPr id="1792284" name="Rectangle 284"/>
            <p:cNvSpPr>
              <a:spLocks noChangeArrowheads="1"/>
            </p:cNvSpPr>
            <p:nvPr/>
          </p:nvSpPr>
          <p:spPr bwMode="auto">
            <a:xfrm>
              <a:off x="2204" y="2678"/>
              <a:ext cx="58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600">
                  <a:solidFill>
                    <a:srgbClr val="000000"/>
                  </a:solidFill>
                  <a:latin typeface="Arial" pitchFamily="34" charset="0"/>
                </a:rPr>
                <a:t>Sí </a:t>
              </a:r>
              <a:endParaRPr lang="es-ES" sz="2000" b="1">
                <a:latin typeface="Arial" pitchFamily="34" charset="0"/>
              </a:endParaRPr>
            </a:p>
          </p:txBody>
        </p:sp>
        <p:sp>
          <p:nvSpPr>
            <p:cNvPr id="1792285" name="Rectangle 285"/>
            <p:cNvSpPr>
              <a:spLocks noChangeArrowheads="1"/>
            </p:cNvSpPr>
            <p:nvPr/>
          </p:nvSpPr>
          <p:spPr bwMode="auto">
            <a:xfrm>
              <a:off x="2222" y="2769"/>
              <a:ext cx="26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600">
                  <a:solidFill>
                    <a:srgbClr val="000000"/>
                  </a:solidFill>
                  <a:latin typeface="Symbol" pitchFamily="18" charset="2"/>
                </a:rPr>
                <a:t>£</a:t>
              </a:r>
              <a:endParaRPr lang="es-ES" sz="2000" b="1">
                <a:latin typeface="Arial" pitchFamily="34" charset="0"/>
              </a:endParaRPr>
            </a:p>
          </p:txBody>
        </p:sp>
        <p:grpSp>
          <p:nvGrpSpPr>
            <p:cNvPr id="10" name="Group 286"/>
            <p:cNvGrpSpPr>
              <a:grpSpLocks/>
            </p:cNvGrpSpPr>
            <p:nvPr/>
          </p:nvGrpSpPr>
          <p:grpSpPr bwMode="auto">
            <a:xfrm>
              <a:off x="2104" y="2765"/>
              <a:ext cx="211" cy="58"/>
              <a:chOff x="1732" y="2765"/>
              <a:chExt cx="211" cy="58"/>
            </a:xfrm>
          </p:grpSpPr>
          <p:sp>
            <p:nvSpPr>
              <p:cNvPr id="1792287" name="Rectangle 287"/>
              <p:cNvSpPr>
                <a:spLocks noChangeArrowheads="1"/>
              </p:cNvSpPr>
              <p:nvPr/>
            </p:nvSpPr>
            <p:spPr bwMode="auto">
              <a:xfrm>
                <a:off x="1732" y="2765"/>
                <a:ext cx="99" cy="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33450" eaLnBrk="0" hangingPunct="0"/>
                <a:r>
                  <a:rPr lang="es-ES" sz="600">
                    <a:solidFill>
                      <a:srgbClr val="000000"/>
                    </a:solidFill>
                    <a:latin typeface="Arial" pitchFamily="34" charset="0"/>
                  </a:rPr>
                  <a:t>AVD</a:t>
                </a:r>
                <a:endParaRPr lang="es-ES" sz="2000" b="1">
                  <a:latin typeface="Arial" pitchFamily="34" charset="0"/>
                </a:endParaRPr>
              </a:p>
            </p:txBody>
          </p:sp>
          <p:sp>
            <p:nvSpPr>
              <p:cNvPr id="1792288" name="Rectangle 288"/>
              <p:cNvSpPr>
                <a:spLocks noChangeArrowheads="1"/>
              </p:cNvSpPr>
              <p:nvPr/>
            </p:nvSpPr>
            <p:spPr bwMode="auto">
              <a:xfrm>
                <a:off x="1889" y="2765"/>
                <a:ext cx="54" cy="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33450" eaLnBrk="0" hangingPunct="0"/>
                <a:r>
                  <a:rPr lang="es-ES" sz="600">
                    <a:solidFill>
                      <a:srgbClr val="000000"/>
                    </a:solidFill>
                    <a:latin typeface="Arial" pitchFamily="34" charset="0"/>
                  </a:rPr>
                  <a:t>10</a:t>
                </a:r>
                <a:endParaRPr lang="es-ES" sz="2000" b="1">
                  <a:latin typeface="Arial" pitchFamily="34" charset="0"/>
                </a:endParaRPr>
              </a:p>
            </p:txBody>
          </p:sp>
        </p:grpSp>
      </p:grpSp>
      <p:sp>
        <p:nvSpPr>
          <p:cNvPr id="1792289" name="Rectangle 289"/>
          <p:cNvSpPr>
            <a:spLocks noChangeArrowheads="1"/>
          </p:cNvSpPr>
          <p:nvPr/>
        </p:nvSpPr>
        <p:spPr bwMode="auto">
          <a:xfrm>
            <a:off x="2894013" y="506095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Sí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90" name="Rectangle 290"/>
          <p:cNvSpPr>
            <a:spLocks noChangeArrowheads="1"/>
          </p:cNvSpPr>
          <p:nvPr/>
        </p:nvSpPr>
        <p:spPr bwMode="auto">
          <a:xfrm>
            <a:off x="2760663" y="5165725"/>
            <a:ext cx="160337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91" name="Rectangle 291"/>
          <p:cNvSpPr>
            <a:spLocks noChangeArrowheads="1"/>
          </p:cNvSpPr>
          <p:nvPr/>
        </p:nvSpPr>
        <p:spPr bwMode="auto">
          <a:xfrm>
            <a:off x="2962275" y="5160963"/>
            <a:ext cx="42863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Symbol" pitchFamily="18" charset="2"/>
              </a:rPr>
              <a:t>£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92" name="Rectangle 292"/>
          <p:cNvSpPr>
            <a:spLocks noChangeArrowheads="1"/>
          </p:cNvSpPr>
          <p:nvPr/>
        </p:nvSpPr>
        <p:spPr bwMode="auto">
          <a:xfrm>
            <a:off x="3014663" y="5165725"/>
            <a:ext cx="87312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600">
                <a:solidFill>
                  <a:srgbClr val="000000"/>
                </a:solidFill>
                <a:latin typeface="Arial" pitchFamily="34" charset="0"/>
              </a:rPr>
              <a:t>10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293" name="Rectangle 293"/>
          <p:cNvSpPr>
            <a:spLocks noChangeArrowheads="1"/>
          </p:cNvSpPr>
          <p:nvPr/>
        </p:nvSpPr>
        <p:spPr bwMode="auto">
          <a:xfrm>
            <a:off x="3829050" y="4064000"/>
            <a:ext cx="623888" cy="155575"/>
          </a:xfrm>
          <a:prstGeom prst="rect">
            <a:avLst/>
          </a:prstGeom>
          <a:solidFill>
            <a:srgbClr val="6600FF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1000" b="1">
                <a:solidFill>
                  <a:schemeClr val="bg1"/>
                </a:solidFill>
                <a:latin typeface="Arial" pitchFamily="34" charset="0"/>
              </a:rPr>
              <a:t>Depressió</a:t>
            </a:r>
          </a:p>
        </p:txBody>
      </p:sp>
      <p:sp>
        <p:nvSpPr>
          <p:cNvPr id="1792294" name="Rectangle 294"/>
          <p:cNvSpPr>
            <a:spLocks noChangeArrowheads="1"/>
          </p:cNvSpPr>
          <p:nvPr/>
        </p:nvSpPr>
        <p:spPr bwMode="auto">
          <a:xfrm>
            <a:off x="3808413" y="4673600"/>
            <a:ext cx="725487" cy="293688"/>
          </a:xfrm>
          <a:prstGeom prst="rect">
            <a:avLst/>
          </a:prstGeom>
          <a:solidFill>
            <a:srgbClr val="6600FF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933450" eaLnBrk="0" hangingPunct="0"/>
            <a:r>
              <a:rPr lang="es-ES" sz="900" b="1">
                <a:solidFill>
                  <a:schemeClr val="bg1"/>
                </a:solidFill>
                <a:latin typeface="Arial" pitchFamily="34" charset="0"/>
              </a:rPr>
              <a:t>Rehabilitació</a:t>
            </a:r>
          </a:p>
          <a:p>
            <a:pPr defTabSz="933450" eaLnBrk="0" hangingPunct="0"/>
            <a:r>
              <a:rPr lang="es-ES" sz="900" b="1">
                <a:solidFill>
                  <a:schemeClr val="bg1"/>
                </a:solidFill>
                <a:latin typeface="Arial" pitchFamily="34" charset="0"/>
              </a:rPr>
              <a:t>infermeria</a:t>
            </a:r>
            <a:r>
              <a:rPr lang="es-ES" sz="1000">
                <a:solidFill>
                  <a:schemeClr val="bg1"/>
                </a:solidFill>
                <a:latin typeface="Arial" pitchFamily="34" charset="0"/>
              </a:rPr>
              <a:t> </a:t>
            </a:r>
            <a:endParaRPr lang="es-ES" sz="10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792295" name="Line 295"/>
          <p:cNvSpPr>
            <a:spLocks noChangeShapeType="1"/>
          </p:cNvSpPr>
          <p:nvPr/>
        </p:nvSpPr>
        <p:spPr bwMode="auto">
          <a:xfrm>
            <a:off x="5118100" y="603250"/>
            <a:ext cx="139700" cy="1588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96" name="Line 296"/>
          <p:cNvSpPr>
            <a:spLocks noChangeShapeType="1"/>
          </p:cNvSpPr>
          <p:nvPr/>
        </p:nvSpPr>
        <p:spPr bwMode="auto">
          <a:xfrm>
            <a:off x="4522788" y="608013"/>
            <a:ext cx="120650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297" name="Oval 297"/>
          <p:cNvSpPr>
            <a:spLocks noChangeArrowheads="1"/>
          </p:cNvSpPr>
          <p:nvPr/>
        </p:nvSpPr>
        <p:spPr bwMode="auto">
          <a:xfrm>
            <a:off x="4064000" y="420688"/>
            <a:ext cx="449263" cy="355600"/>
          </a:xfrm>
          <a:prstGeom prst="ellipse">
            <a:avLst/>
          </a:prstGeom>
          <a:solidFill>
            <a:srgbClr val="FFCCCC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 lIns="93296" tIns="46648" rIns="93296" bIns="46648"/>
          <a:lstStyle/>
          <a:p>
            <a:pPr algn="l" defTabSz="933450" eaLnBrk="0" hangingPunct="0"/>
            <a:endParaRPr lang="es-ES" sz="2000" b="1">
              <a:latin typeface="Arial" pitchFamily="34" charset="0"/>
            </a:endParaRPr>
          </a:p>
        </p:txBody>
      </p:sp>
      <p:sp>
        <p:nvSpPr>
          <p:cNvPr id="1792298" name="Rectangle 298"/>
          <p:cNvSpPr>
            <a:spLocks noChangeArrowheads="1"/>
          </p:cNvSpPr>
          <p:nvPr/>
        </p:nvSpPr>
        <p:spPr bwMode="auto">
          <a:xfrm>
            <a:off x="4633913" y="474663"/>
            <a:ext cx="474662" cy="249237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grpSp>
        <p:nvGrpSpPr>
          <p:cNvPr id="11" name="Group 299"/>
          <p:cNvGrpSpPr>
            <a:grpSpLocks/>
          </p:cNvGrpSpPr>
          <p:nvPr/>
        </p:nvGrpSpPr>
        <p:grpSpPr bwMode="auto">
          <a:xfrm>
            <a:off x="3844925" y="628650"/>
            <a:ext cx="217488" cy="193675"/>
            <a:chOff x="2374" y="388"/>
            <a:chExt cx="134" cy="120"/>
          </a:xfrm>
        </p:grpSpPr>
        <p:sp>
          <p:nvSpPr>
            <p:cNvPr id="1792300" name="Rectangle 300"/>
            <p:cNvSpPr>
              <a:spLocks noChangeArrowheads="1"/>
            </p:cNvSpPr>
            <p:nvPr/>
          </p:nvSpPr>
          <p:spPr bwMode="auto">
            <a:xfrm>
              <a:off x="2374" y="388"/>
              <a:ext cx="13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700">
                  <a:solidFill>
                    <a:srgbClr val="000000"/>
                  </a:solidFill>
                  <a:latin typeface="Arial" pitchFamily="34" charset="0"/>
                </a:rPr>
                <a:t>Ultra </a:t>
              </a:r>
              <a:endParaRPr lang="es-ES" sz="2000" b="1">
                <a:latin typeface="Arial" pitchFamily="34" charset="0"/>
              </a:endParaRPr>
            </a:p>
          </p:txBody>
        </p:sp>
        <p:sp>
          <p:nvSpPr>
            <p:cNvPr id="1792301" name="Rectangle 301"/>
            <p:cNvSpPr>
              <a:spLocks noChangeArrowheads="1"/>
            </p:cNvSpPr>
            <p:nvPr/>
          </p:nvSpPr>
          <p:spPr bwMode="auto">
            <a:xfrm>
              <a:off x="2374" y="441"/>
              <a:ext cx="9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933450" eaLnBrk="0" hangingPunct="0"/>
              <a:r>
                <a:rPr lang="es-ES" sz="700">
                  <a:solidFill>
                    <a:srgbClr val="000000"/>
                  </a:solidFill>
                  <a:latin typeface="Arial" pitchFamily="34" charset="0"/>
                </a:rPr>
                <a:t>alta</a:t>
              </a:r>
              <a:endParaRPr lang="es-ES" sz="2000" b="1">
                <a:latin typeface="Arial" pitchFamily="34" charset="0"/>
              </a:endParaRPr>
            </a:p>
          </p:txBody>
        </p:sp>
      </p:grpSp>
      <p:sp>
        <p:nvSpPr>
          <p:cNvPr id="1792302" name="Rectangle 302"/>
          <p:cNvSpPr>
            <a:spLocks noChangeArrowheads="1"/>
          </p:cNvSpPr>
          <p:nvPr/>
        </p:nvSpPr>
        <p:spPr bwMode="auto">
          <a:xfrm>
            <a:off x="5253038" y="474663"/>
            <a:ext cx="474662" cy="249237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303" name="Rectangle 303"/>
          <p:cNvSpPr>
            <a:spLocks noChangeArrowheads="1"/>
          </p:cNvSpPr>
          <p:nvPr/>
        </p:nvSpPr>
        <p:spPr bwMode="auto">
          <a:xfrm>
            <a:off x="5854700" y="474663"/>
            <a:ext cx="474663" cy="249237"/>
          </a:xfrm>
          <a:prstGeom prst="rect">
            <a:avLst/>
          </a:prstGeom>
          <a:solidFill>
            <a:srgbClr val="FFFFCC"/>
          </a:solidFill>
          <a:ln w="1651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304" name="Line 304"/>
          <p:cNvSpPr>
            <a:spLocks noChangeShapeType="1"/>
          </p:cNvSpPr>
          <p:nvPr/>
        </p:nvSpPr>
        <p:spPr bwMode="blackWhite">
          <a:xfrm>
            <a:off x="3795713" y="1452563"/>
            <a:ext cx="0" cy="3206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ca-ES"/>
          </a:p>
        </p:txBody>
      </p:sp>
      <p:sp>
        <p:nvSpPr>
          <p:cNvPr id="1792305" name="Line 305"/>
          <p:cNvSpPr>
            <a:spLocks noChangeShapeType="1"/>
          </p:cNvSpPr>
          <p:nvPr/>
        </p:nvSpPr>
        <p:spPr bwMode="blackWhite">
          <a:xfrm>
            <a:off x="3795713" y="1768475"/>
            <a:ext cx="28575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ca-ES"/>
          </a:p>
        </p:txBody>
      </p:sp>
      <p:sp>
        <p:nvSpPr>
          <p:cNvPr id="1792306" name="Rectangle 306"/>
          <p:cNvSpPr>
            <a:spLocks noChangeArrowheads="1"/>
          </p:cNvSpPr>
          <p:nvPr/>
        </p:nvSpPr>
        <p:spPr bwMode="auto">
          <a:xfrm>
            <a:off x="4192588" y="557213"/>
            <a:ext cx="18891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 b="1">
                <a:solidFill>
                  <a:srgbClr val="000000"/>
                </a:solidFill>
                <a:latin typeface="Arial" pitchFamily="34" charset="0"/>
              </a:rPr>
              <a:t>AVD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307" name="Rectangle 307"/>
          <p:cNvSpPr>
            <a:spLocks noChangeArrowheads="1"/>
          </p:cNvSpPr>
          <p:nvPr/>
        </p:nvSpPr>
        <p:spPr bwMode="auto">
          <a:xfrm>
            <a:off x="4799013" y="495300"/>
            <a:ext cx="157162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4-8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308" name="Rectangle 308"/>
          <p:cNvSpPr>
            <a:spLocks noChangeArrowheads="1"/>
          </p:cNvSpPr>
          <p:nvPr/>
        </p:nvSpPr>
        <p:spPr bwMode="auto">
          <a:xfrm>
            <a:off x="4784725" y="615950"/>
            <a:ext cx="2095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RUA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309" name="Rectangle 309"/>
          <p:cNvSpPr>
            <a:spLocks noChangeArrowheads="1"/>
          </p:cNvSpPr>
          <p:nvPr/>
        </p:nvSpPr>
        <p:spPr bwMode="auto">
          <a:xfrm>
            <a:off x="5392738" y="485775"/>
            <a:ext cx="206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9-15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310" name="Rectangle 310"/>
          <p:cNvSpPr>
            <a:spLocks noChangeArrowheads="1"/>
          </p:cNvSpPr>
          <p:nvPr/>
        </p:nvSpPr>
        <p:spPr bwMode="auto">
          <a:xfrm>
            <a:off x="5394325" y="601663"/>
            <a:ext cx="2095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RUB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311" name="Rectangle 311"/>
          <p:cNvSpPr>
            <a:spLocks noChangeArrowheads="1"/>
          </p:cNvSpPr>
          <p:nvPr/>
        </p:nvSpPr>
        <p:spPr bwMode="auto">
          <a:xfrm>
            <a:off x="5967413" y="495300"/>
            <a:ext cx="257175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16-18 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312" name="Rectangle 312"/>
          <p:cNvSpPr>
            <a:spLocks noChangeArrowheads="1"/>
          </p:cNvSpPr>
          <p:nvPr/>
        </p:nvSpPr>
        <p:spPr bwMode="auto">
          <a:xfrm>
            <a:off x="6000750" y="625475"/>
            <a:ext cx="1952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33450" eaLnBrk="0" hangingPunct="0"/>
            <a:r>
              <a:rPr lang="es-ES" sz="700">
                <a:solidFill>
                  <a:srgbClr val="000000"/>
                </a:solidFill>
                <a:latin typeface="Arial" pitchFamily="34" charset="0"/>
              </a:rPr>
              <a:t>RUC</a:t>
            </a:r>
            <a:endParaRPr lang="es-ES" sz="2000" b="1">
              <a:latin typeface="Arial" pitchFamily="34" charset="0"/>
            </a:endParaRPr>
          </a:p>
        </p:txBody>
      </p:sp>
      <p:sp>
        <p:nvSpPr>
          <p:cNvPr id="1792313" name="Line 313"/>
          <p:cNvSpPr>
            <a:spLocks noChangeShapeType="1"/>
          </p:cNvSpPr>
          <p:nvPr/>
        </p:nvSpPr>
        <p:spPr bwMode="auto">
          <a:xfrm>
            <a:off x="5727700" y="608013"/>
            <a:ext cx="131763" cy="1587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  <p:sp>
        <p:nvSpPr>
          <p:cNvPr id="1792314" name="Line 314"/>
          <p:cNvSpPr>
            <a:spLocks noChangeShapeType="1"/>
          </p:cNvSpPr>
          <p:nvPr/>
        </p:nvSpPr>
        <p:spPr bwMode="blackWhite">
          <a:xfrm flipV="1">
            <a:off x="3795713" y="577850"/>
            <a:ext cx="0" cy="8890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ca-ES"/>
          </a:p>
        </p:txBody>
      </p:sp>
      <p:sp>
        <p:nvSpPr>
          <p:cNvPr id="1792315" name="Line 315"/>
          <p:cNvSpPr>
            <a:spLocks noChangeShapeType="1"/>
          </p:cNvSpPr>
          <p:nvPr/>
        </p:nvSpPr>
        <p:spPr bwMode="blackWhite">
          <a:xfrm>
            <a:off x="3795713" y="1006475"/>
            <a:ext cx="271462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ca-ES"/>
          </a:p>
        </p:txBody>
      </p:sp>
      <p:sp>
        <p:nvSpPr>
          <p:cNvPr id="1792316" name="Line 316"/>
          <p:cNvSpPr>
            <a:spLocks noChangeShapeType="1"/>
          </p:cNvSpPr>
          <p:nvPr/>
        </p:nvSpPr>
        <p:spPr bwMode="blackWhite">
          <a:xfrm>
            <a:off x="3790950" y="582613"/>
            <a:ext cx="271463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ca-ES"/>
          </a:p>
        </p:txBody>
      </p:sp>
      <p:sp>
        <p:nvSpPr>
          <p:cNvPr id="1792317" name="Line 317"/>
          <p:cNvSpPr>
            <a:spLocks noChangeShapeType="1"/>
          </p:cNvSpPr>
          <p:nvPr/>
        </p:nvSpPr>
        <p:spPr bwMode="blackWhite">
          <a:xfrm>
            <a:off x="3532188" y="1565275"/>
            <a:ext cx="26352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ca-ES"/>
          </a:p>
        </p:txBody>
      </p:sp>
      <p:sp>
        <p:nvSpPr>
          <p:cNvPr id="1792322" name="Line 322"/>
          <p:cNvSpPr>
            <a:spLocks noChangeShapeType="1"/>
          </p:cNvSpPr>
          <p:nvPr/>
        </p:nvSpPr>
        <p:spPr bwMode="auto">
          <a:xfrm>
            <a:off x="2779713" y="4451350"/>
            <a:ext cx="12954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a-ES"/>
          </a:p>
        </p:txBody>
      </p:sp>
      <p:sp>
        <p:nvSpPr>
          <p:cNvPr id="1792323" name="Rectangle 323"/>
          <p:cNvSpPr>
            <a:spLocks noChangeArrowheads="1"/>
          </p:cNvSpPr>
          <p:nvPr/>
        </p:nvSpPr>
        <p:spPr bwMode="auto">
          <a:xfrm>
            <a:off x="3824288" y="5359400"/>
            <a:ext cx="725487" cy="295275"/>
          </a:xfrm>
          <a:prstGeom prst="rect">
            <a:avLst/>
          </a:prstGeom>
          <a:solidFill>
            <a:srgbClr val="6600FF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933450" eaLnBrk="0" hangingPunct="0"/>
            <a:r>
              <a:rPr lang="es-ES" sz="900" b="1">
                <a:solidFill>
                  <a:schemeClr val="bg1"/>
                </a:solidFill>
                <a:latin typeface="Arial" pitchFamily="34" charset="0"/>
              </a:rPr>
              <a:t>Rehabilitació</a:t>
            </a:r>
          </a:p>
          <a:p>
            <a:pPr defTabSz="933450" eaLnBrk="0" hangingPunct="0"/>
            <a:r>
              <a:rPr lang="es-ES" sz="900" b="1">
                <a:solidFill>
                  <a:schemeClr val="bg1"/>
                </a:solidFill>
                <a:latin typeface="Arial" pitchFamily="34" charset="0"/>
              </a:rPr>
              <a:t>infermeria</a:t>
            </a:r>
            <a:r>
              <a:rPr lang="es-ES" sz="1000">
                <a:solidFill>
                  <a:schemeClr val="bg1"/>
                </a:solidFill>
                <a:latin typeface="Arial" pitchFamily="34" charset="0"/>
              </a:rPr>
              <a:t> </a:t>
            </a:r>
            <a:endParaRPr lang="es-ES" sz="10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792324" name="Rectangle 324"/>
          <p:cNvSpPr>
            <a:spLocks noChangeArrowheads="1"/>
          </p:cNvSpPr>
          <p:nvPr/>
        </p:nvSpPr>
        <p:spPr bwMode="auto">
          <a:xfrm>
            <a:off x="3821113" y="5997575"/>
            <a:ext cx="725487" cy="295275"/>
          </a:xfrm>
          <a:prstGeom prst="rect">
            <a:avLst/>
          </a:prstGeom>
          <a:solidFill>
            <a:srgbClr val="6600FF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933450" eaLnBrk="0" hangingPunct="0"/>
            <a:r>
              <a:rPr lang="es-ES" sz="900" b="1">
                <a:solidFill>
                  <a:schemeClr val="bg1"/>
                </a:solidFill>
                <a:latin typeface="Arial" pitchFamily="34" charset="0"/>
              </a:rPr>
              <a:t>Rehabilitació</a:t>
            </a:r>
          </a:p>
          <a:p>
            <a:pPr defTabSz="933450" eaLnBrk="0" hangingPunct="0"/>
            <a:r>
              <a:rPr lang="es-ES" sz="900" b="1">
                <a:solidFill>
                  <a:schemeClr val="bg1"/>
                </a:solidFill>
                <a:latin typeface="Arial" pitchFamily="34" charset="0"/>
              </a:rPr>
              <a:t>infermeria</a:t>
            </a:r>
            <a:r>
              <a:rPr lang="es-ES" sz="1000">
                <a:solidFill>
                  <a:schemeClr val="bg1"/>
                </a:solidFill>
                <a:latin typeface="Arial" pitchFamily="34" charset="0"/>
              </a:rPr>
              <a:t> </a:t>
            </a:r>
            <a:endParaRPr lang="es-ES" sz="1000" b="1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3C06FA-474C-4E55-B4C2-7B94B78C7B4D}" type="slidenum">
              <a:rPr lang="es-ES_tradnl"/>
              <a:pPr/>
              <a:t>32</a:t>
            </a:fld>
            <a:endParaRPr lang="es-ES_tradnl"/>
          </a:p>
        </p:txBody>
      </p:sp>
      <p:sp>
        <p:nvSpPr>
          <p:cNvPr id="1710082" name="Rectangle 2"/>
          <p:cNvSpPr>
            <a:spLocks noChangeArrowheads="1"/>
          </p:cNvSpPr>
          <p:nvPr/>
        </p:nvSpPr>
        <p:spPr bwMode="auto">
          <a:xfrm>
            <a:off x="2676525" y="2166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ca-ES"/>
          </a:p>
        </p:txBody>
      </p:sp>
      <p:graphicFrame>
        <p:nvGraphicFramePr>
          <p:cNvPr id="1710083" name="Object 3"/>
          <p:cNvGraphicFramePr>
            <a:graphicFrameLocks noChangeAspect="1"/>
          </p:cNvGraphicFramePr>
          <p:nvPr/>
        </p:nvGraphicFramePr>
        <p:xfrm>
          <a:off x="1066800" y="1219200"/>
          <a:ext cx="7086600" cy="4718050"/>
        </p:xfrm>
        <a:graphic>
          <a:graphicData uri="http://schemas.openxmlformats.org/presentationml/2006/ole">
            <p:oleObj spid="_x0000_s86018" name="Diapositiva" r:id="rId3" imgW="5452887" imgH="3633294" progId="PowerPoint.Slide.8">
              <p:embed/>
            </p:oleObj>
          </a:graphicData>
        </a:graphic>
      </p:graphicFrame>
      <p:sp>
        <p:nvSpPr>
          <p:cNvPr id="171008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7772400" cy="1143000"/>
          </a:xfrm>
        </p:spPr>
        <p:txBody>
          <a:bodyPr/>
          <a:lstStyle/>
          <a:p>
            <a:r>
              <a:rPr lang="ca-ES"/>
              <a:t>Una diferent cartera de serveis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EB8998-7808-4360-B600-ACC2712C1701}" type="slidenum">
              <a:rPr lang="es-ES_tradnl"/>
              <a:pPr/>
              <a:t>33</a:t>
            </a:fld>
            <a:endParaRPr lang="es-ES_tradnl"/>
          </a:p>
        </p:txBody>
      </p:sp>
      <p:sp>
        <p:nvSpPr>
          <p:cNvPr id="1711106" name="Rectangle 2"/>
          <p:cNvSpPr>
            <a:spLocks noChangeArrowheads="1"/>
          </p:cNvSpPr>
          <p:nvPr/>
        </p:nvSpPr>
        <p:spPr bwMode="auto">
          <a:xfrm>
            <a:off x="2552700" y="2081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ca-ES"/>
          </a:p>
        </p:txBody>
      </p:sp>
      <p:graphicFrame>
        <p:nvGraphicFramePr>
          <p:cNvPr id="1711107" name="Object 3"/>
          <p:cNvGraphicFramePr>
            <a:graphicFrameLocks noChangeAspect="1"/>
          </p:cNvGraphicFramePr>
          <p:nvPr/>
        </p:nvGraphicFramePr>
        <p:xfrm>
          <a:off x="381000" y="1443038"/>
          <a:ext cx="7843838" cy="4719637"/>
        </p:xfrm>
        <a:graphic>
          <a:graphicData uri="http://schemas.openxmlformats.org/presentationml/2006/ole">
            <p:oleObj spid="_x0000_s87042" name="Diapositiva" r:id="rId3" imgW="2990223" imgH="1993358" progId="PowerPoint.Slide.8">
              <p:embed/>
            </p:oleObj>
          </a:graphicData>
        </a:graphic>
      </p:graphicFrame>
      <p:sp>
        <p:nvSpPr>
          <p:cNvPr id="1711108" name="Text Box 4"/>
          <p:cNvSpPr txBox="1">
            <a:spLocks noChangeArrowheads="1"/>
          </p:cNvSpPr>
          <p:nvPr/>
        </p:nvSpPr>
        <p:spPr bwMode="auto">
          <a:xfrm>
            <a:off x="4556125" y="4883150"/>
            <a:ext cx="958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s-ES" sz="1400">
                <a:latin typeface="Tahoma" pitchFamily="34" charset="0"/>
              </a:rPr>
              <a:t>Moderada</a:t>
            </a:r>
          </a:p>
        </p:txBody>
      </p:sp>
      <p:sp>
        <p:nvSpPr>
          <p:cNvPr id="1711109" name="Text Box 5"/>
          <p:cNvSpPr txBox="1">
            <a:spLocks noChangeArrowheads="1"/>
          </p:cNvSpPr>
          <p:nvPr/>
        </p:nvSpPr>
        <p:spPr bwMode="auto">
          <a:xfrm>
            <a:off x="4860925" y="5160963"/>
            <a:ext cx="495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s-ES" sz="1600">
                <a:latin typeface="Tahoma" pitchFamily="34" charset="0"/>
              </a:rPr>
              <a:t>lleu</a:t>
            </a:r>
          </a:p>
        </p:txBody>
      </p:sp>
      <p:sp>
        <p:nvSpPr>
          <p:cNvPr id="1711110" name="Text Box 6"/>
          <p:cNvSpPr txBox="1">
            <a:spLocks noChangeArrowheads="1"/>
          </p:cNvSpPr>
          <p:nvPr/>
        </p:nvSpPr>
        <p:spPr bwMode="auto">
          <a:xfrm>
            <a:off x="3883025" y="4724400"/>
            <a:ext cx="460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s-ES" sz="3200">
                <a:latin typeface="Tahoma" pitchFamily="34" charset="0"/>
              </a:rPr>
              <a:t>D</a:t>
            </a:r>
          </a:p>
        </p:txBody>
      </p:sp>
      <p:sp>
        <p:nvSpPr>
          <p:cNvPr id="1711111" name="Text Box 7"/>
          <p:cNvSpPr txBox="1">
            <a:spLocks noChangeArrowheads="1"/>
          </p:cNvSpPr>
          <p:nvPr/>
        </p:nvSpPr>
        <p:spPr bwMode="auto">
          <a:xfrm>
            <a:off x="4343400" y="4572000"/>
            <a:ext cx="661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s-ES" sz="1600">
                <a:latin typeface="Tahoma" pitchFamily="34" charset="0"/>
              </a:rPr>
              <a:t>grreu</a:t>
            </a:r>
          </a:p>
        </p:txBody>
      </p:sp>
      <p:sp>
        <p:nvSpPr>
          <p:cNvPr id="1711112" name="Text Box 8"/>
          <p:cNvSpPr txBox="1">
            <a:spLocks noChangeArrowheads="1"/>
          </p:cNvSpPr>
          <p:nvPr/>
        </p:nvSpPr>
        <p:spPr bwMode="auto">
          <a:xfrm>
            <a:off x="7696200" y="3048000"/>
            <a:ext cx="8054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s-ES" sz="1400" dirty="0" err="1" smtClean="0">
                <a:latin typeface="Tahoma" pitchFamily="34" charset="0"/>
              </a:rPr>
              <a:t>Domicili</a:t>
            </a:r>
            <a:endParaRPr lang="es-ES" sz="1400" dirty="0">
              <a:latin typeface="Tahoma" pitchFamily="34" charset="0"/>
            </a:endParaRPr>
          </a:p>
        </p:txBody>
      </p:sp>
      <p:sp>
        <p:nvSpPr>
          <p:cNvPr id="1711113" name="Text Box 9"/>
          <p:cNvSpPr txBox="1">
            <a:spLocks noChangeArrowheads="1"/>
          </p:cNvSpPr>
          <p:nvPr/>
        </p:nvSpPr>
        <p:spPr bwMode="auto">
          <a:xfrm>
            <a:off x="7756525" y="3713163"/>
            <a:ext cx="919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s-ES" sz="1600">
                <a:solidFill>
                  <a:srgbClr val="CC3300"/>
                </a:solidFill>
                <a:latin typeface="Tahoma" pitchFamily="34" charset="0"/>
              </a:rPr>
              <a:t>Primaria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ca-ES" sz="3600" dirty="0" smtClean="0"/>
              <a:t>El canvi en les cures de llarga durada a Catalunya. 4</a:t>
            </a:r>
            <a:r>
              <a:rPr lang="ca-ES" dirty="0" smtClean="0"/>
              <a:t>.</a:t>
            </a:r>
            <a:endParaRPr lang="ca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74AB34-69D9-42A9-BB2A-96E210FC0F55}" type="slidenum">
              <a:rPr lang="es-ES_tradnl" smtClean="0"/>
              <a:pPr>
                <a:defRPr/>
              </a:pPr>
              <a:t>34</a:t>
            </a:fld>
            <a:endParaRPr lang="es-ES_tradnl"/>
          </a:p>
        </p:txBody>
      </p:sp>
      <p:sp>
        <p:nvSpPr>
          <p:cNvPr id="5" name="4 CuadroTexto"/>
          <p:cNvSpPr txBox="1"/>
          <p:nvPr/>
        </p:nvSpPr>
        <p:spPr>
          <a:xfrm>
            <a:off x="1857356" y="1428736"/>
            <a:ext cx="50353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dirty="0" smtClean="0"/>
              <a:t>Situació actual de duplicitat o triplicitat</a:t>
            </a:r>
          </a:p>
          <a:p>
            <a:r>
              <a:rPr lang="ca-ES" dirty="0" smtClean="0"/>
              <a:t>Ineficiència</a:t>
            </a:r>
          </a:p>
          <a:p>
            <a:r>
              <a:rPr lang="ca-ES" dirty="0" smtClean="0"/>
              <a:t>Falta de garantia d’atenció</a:t>
            </a:r>
          </a:p>
          <a:p>
            <a:r>
              <a:rPr lang="ca-ES" dirty="0" smtClean="0"/>
              <a:t>Complexitat en la gestió de fàrmacs</a:t>
            </a:r>
            <a:endParaRPr lang="ca-ES" dirty="0"/>
          </a:p>
        </p:txBody>
      </p:sp>
      <p:cxnSp>
        <p:nvCxnSpPr>
          <p:cNvPr id="7" name="6 Conector recto de flecha"/>
          <p:cNvCxnSpPr/>
          <p:nvPr/>
        </p:nvCxnSpPr>
        <p:spPr bwMode="auto">
          <a:xfrm rot="5400000">
            <a:off x="3822695" y="3464719"/>
            <a:ext cx="1070776" cy="794"/>
          </a:xfrm>
          <a:prstGeom prst="straightConnector1">
            <a:avLst/>
          </a:prstGeom>
          <a:solidFill>
            <a:srgbClr val="9933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8 CuadroTexto"/>
          <p:cNvSpPr txBox="1"/>
          <p:nvPr/>
        </p:nvSpPr>
        <p:spPr>
          <a:xfrm>
            <a:off x="785786" y="4214818"/>
            <a:ext cx="7585731" cy="230832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ca-ES" dirty="0" smtClean="0"/>
              <a:t>“Separar” l’atenció sanitària de les residències de la social</a:t>
            </a:r>
          </a:p>
          <a:p>
            <a:r>
              <a:rPr lang="ca-ES" dirty="0" smtClean="0"/>
              <a:t>Equips estables (dependents de salut)</a:t>
            </a:r>
          </a:p>
          <a:p>
            <a:r>
              <a:rPr lang="ca-ES" dirty="0" smtClean="0"/>
              <a:t>Possibilitat de coordinació i pertinença a primària i / o SS</a:t>
            </a:r>
          </a:p>
          <a:p>
            <a:r>
              <a:rPr lang="ca-ES" dirty="0" smtClean="0"/>
              <a:t>Planificació territorial</a:t>
            </a:r>
          </a:p>
          <a:p>
            <a:r>
              <a:rPr lang="ca-ES" dirty="0" smtClean="0"/>
              <a:t>Dipòsits de farmàcia o talonaris de receptes als equips  </a:t>
            </a:r>
          </a:p>
          <a:p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ca-ES" dirty="0" smtClean="0"/>
              <a:t>Sumari</a:t>
            </a:r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>
          <a:xfrm>
            <a:off x="642910" y="1142984"/>
            <a:ext cx="7772400" cy="4114800"/>
          </a:xfrm>
        </p:spPr>
        <p:txBody>
          <a:bodyPr/>
          <a:lstStyle/>
          <a:p>
            <a:r>
              <a:rPr lang="ca-ES" sz="2800" dirty="0" smtClean="0"/>
              <a:t>Introducció. El context actual</a:t>
            </a:r>
          </a:p>
          <a:p>
            <a:r>
              <a:rPr lang="ca-ES" sz="2800" dirty="0" smtClean="0"/>
              <a:t>Reptes i tendències en atenció de llarga durada</a:t>
            </a:r>
          </a:p>
          <a:p>
            <a:pPr lvl="1"/>
            <a:r>
              <a:rPr lang="ca-ES" sz="2400" dirty="0" smtClean="0"/>
              <a:t>El desenvolupament de la llei de la dependència</a:t>
            </a:r>
          </a:p>
          <a:p>
            <a:pPr lvl="2"/>
            <a:r>
              <a:rPr lang="ca-ES" sz="2000" dirty="0" smtClean="0"/>
              <a:t>El ball de les xifres</a:t>
            </a:r>
          </a:p>
          <a:p>
            <a:pPr lvl="2"/>
            <a:r>
              <a:rPr lang="ca-ES" sz="2000" dirty="0" smtClean="0"/>
              <a:t>Es una llei per a tothom ?</a:t>
            </a:r>
          </a:p>
          <a:p>
            <a:pPr lvl="2"/>
            <a:r>
              <a:rPr lang="ca-ES" sz="2000" dirty="0" smtClean="0"/>
              <a:t>I la coordinació </a:t>
            </a:r>
            <a:r>
              <a:rPr lang="ca-ES" sz="2000" dirty="0" err="1" smtClean="0"/>
              <a:t>socio-sanitària</a:t>
            </a:r>
            <a:r>
              <a:rPr lang="ca-ES" sz="2000" dirty="0" smtClean="0"/>
              <a:t> ?</a:t>
            </a:r>
          </a:p>
          <a:p>
            <a:pPr lvl="1"/>
            <a:r>
              <a:rPr lang="ca-ES" sz="2400" dirty="0" smtClean="0"/>
              <a:t>L’adaptació dels recursos</a:t>
            </a:r>
          </a:p>
          <a:p>
            <a:pPr lvl="2"/>
            <a:r>
              <a:rPr lang="ca-ES" sz="2000" dirty="0" smtClean="0"/>
              <a:t>Cal modificar la llarga estada ?</a:t>
            </a:r>
          </a:p>
          <a:p>
            <a:pPr lvl="2"/>
            <a:r>
              <a:rPr lang="ca-ES" sz="2000" dirty="0" smtClean="0"/>
              <a:t>L’atenció sanitària a les residències</a:t>
            </a:r>
          </a:p>
          <a:p>
            <a:pPr lvl="1"/>
            <a:r>
              <a:rPr lang="ca-ES" sz="2400" dirty="0" smtClean="0">
                <a:solidFill>
                  <a:srgbClr val="FF0000"/>
                </a:solidFill>
              </a:rPr>
              <a:t>Tendències en l’atenció de llarga durada</a:t>
            </a:r>
          </a:p>
          <a:p>
            <a:pPr lvl="2"/>
            <a:r>
              <a:rPr lang="ca-ES" sz="2000" dirty="0" smtClean="0"/>
              <a:t>Les noves tecnologies</a:t>
            </a:r>
          </a:p>
          <a:p>
            <a:pPr lvl="2"/>
            <a:r>
              <a:rPr lang="ca-ES" sz="2000" dirty="0" smtClean="0"/>
              <a:t>L’atenció integrada</a:t>
            </a:r>
          </a:p>
          <a:p>
            <a:pPr lvl="2"/>
            <a:r>
              <a:rPr lang="ca-ES" sz="2000" dirty="0" smtClean="0"/>
              <a:t>El model residencial</a:t>
            </a:r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6658029-303D-455D-B68D-F61F18498D8B}" type="slidenum">
              <a:rPr lang="es-ES_tradnl" smtClean="0"/>
              <a:pPr/>
              <a:t>35</a:t>
            </a:fld>
            <a:endParaRPr lang="es-ES_trad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52A2456-36AD-4B20-ACC5-97738ED73C86}" type="slidenum">
              <a:rPr lang="es-ES_tradnl" smtClean="0"/>
              <a:pPr/>
              <a:t>36</a:t>
            </a:fld>
            <a:endParaRPr lang="es-ES_tradnl" smtClean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1512888"/>
          <a:ext cx="8909050" cy="4649787"/>
        </p:xfrm>
        <a:graphic>
          <a:graphicData uri="http://schemas.openxmlformats.org/presentationml/2006/ole">
            <p:oleObj spid="_x0000_s2050" r:id="rId3" imgW="8907028" imgH="4651651" progId="Excel.Sheet.8">
              <p:embed/>
            </p:oleObj>
          </a:graphicData>
        </a:graphic>
      </p:graphicFrame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3352800" y="6172200"/>
            <a:ext cx="60182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sz="1200" b="1">
                <a:latin typeface="Tahoma" pitchFamily="34" charset="0"/>
              </a:rPr>
              <a:t>FUENTE : Elaboración propia a partir del fichero de microdatos de la EDDS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4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217FAD1-48BB-40E2-AEA0-C74E76CABCC3}" type="slidenum">
              <a:rPr lang="es-ES_tradnl" smtClean="0"/>
              <a:pPr/>
              <a:t>37</a:t>
            </a:fld>
            <a:endParaRPr lang="es-ES_tradnl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/>
              <a:t>Enfermedad y discapacidad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743200"/>
            <a:ext cx="7772400" cy="4114800"/>
          </a:xfrm>
        </p:spPr>
        <p:txBody>
          <a:bodyPr/>
          <a:lstStyle/>
          <a:p>
            <a:pPr eaLnBrk="1" hangingPunct="1"/>
            <a:r>
              <a:rPr lang="es-ES_tradnl" smtClean="0"/>
              <a:t>Demencia				       11,2 % </a:t>
            </a:r>
          </a:p>
          <a:p>
            <a:pPr eaLnBrk="1" hangingPunct="1"/>
            <a:r>
              <a:rPr lang="es-ES_tradnl" smtClean="0"/>
              <a:t>Accidente Vascular Cerebral: 		9,5 %</a:t>
            </a:r>
          </a:p>
          <a:p>
            <a:pPr eaLnBrk="1" hangingPunct="1"/>
            <a:r>
              <a:rPr lang="es-ES_tradnl" smtClean="0"/>
              <a:t>Enfer. Musculoesqueléticas:	 	8,9 %</a:t>
            </a:r>
          </a:p>
          <a:p>
            <a:pPr eaLnBrk="1" hangingPunct="1"/>
            <a:r>
              <a:rPr lang="es-ES_tradnl" smtClean="0"/>
              <a:t>Enfer. Cardiovasculares:	 		5.0 %</a:t>
            </a:r>
          </a:p>
          <a:p>
            <a:pPr eaLnBrk="1" hangingPunct="1"/>
            <a:r>
              <a:rPr lang="es-ES_tradnl" smtClean="0"/>
              <a:t>Cáncer: 						2,4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227138" y="1557338"/>
            <a:ext cx="7364412" cy="14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s-ES_tradnl" sz="2800"/>
              <a:t>Contribución a los años vividos con discapacidad </a:t>
            </a:r>
          </a:p>
          <a:p>
            <a:pPr>
              <a:spcBef>
                <a:spcPct val="20000"/>
              </a:spcBef>
            </a:pPr>
            <a:r>
              <a:rPr lang="es-ES_tradnl" sz="2800"/>
              <a:t>en personas de 60 y más años</a:t>
            </a:r>
          </a:p>
          <a:p>
            <a:endParaRPr lang="es-ES_tradnl" sz="2800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3492500" y="5949950"/>
            <a:ext cx="55229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s-ES_tradnl" sz="2000" i="1"/>
              <a:t>Worl Health organization.  Worl Health report 2003</a:t>
            </a:r>
          </a:p>
          <a:p>
            <a:pPr algn="l"/>
            <a:r>
              <a:rPr lang="es-ES_tradnl" sz="2000" i="1"/>
              <a:t>Shaping the future. Geneva:WHO.2003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4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6C855B9-3F1E-47B4-BCDE-89B8041C87FF}" type="slidenum">
              <a:rPr lang="es-ES_tradnl" smtClean="0"/>
              <a:pPr/>
              <a:t>38</a:t>
            </a:fld>
            <a:endParaRPr lang="es-ES_tradnl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z="3600" smtClean="0"/>
              <a:t>El universo de la Enfermedad de Alzheimer</a:t>
            </a:r>
          </a:p>
        </p:txBody>
      </p:sp>
      <p:sp>
        <p:nvSpPr>
          <p:cNvPr id="19460" name="Oval 3"/>
          <p:cNvSpPr>
            <a:spLocks noChangeArrowheads="1"/>
          </p:cNvSpPr>
          <p:nvPr/>
        </p:nvSpPr>
        <p:spPr bwMode="auto">
          <a:xfrm>
            <a:off x="3419475" y="2924175"/>
            <a:ext cx="2016125" cy="19431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s-ES_tradnl"/>
              <a:t>Persona con </a:t>
            </a:r>
          </a:p>
          <a:p>
            <a:r>
              <a:rPr lang="es-ES_tradnl"/>
              <a:t>Enf. De </a:t>
            </a:r>
          </a:p>
          <a:p>
            <a:r>
              <a:rPr lang="es-ES_tradnl"/>
              <a:t>Alzheimer</a:t>
            </a:r>
          </a:p>
        </p:txBody>
      </p:sp>
      <p:sp>
        <p:nvSpPr>
          <p:cNvPr id="19461" name="Oval 4"/>
          <p:cNvSpPr>
            <a:spLocks noChangeArrowheads="1"/>
          </p:cNvSpPr>
          <p:nvPr/>
        </p:nvSpPr>
        <p:spPr bwMode="auto">
          <a:xfrm>
            <a:off x="1979613" y="3213100"/>
            <a:ext cx="576262" cy="576263"/>
          </a:xfrm>
          <a:prstGeom prst="ellipse">
            <a:avLst/>
          </a:prstGeom>
          <a:solidFill>
            <a:srgbClr val="808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sz="2000"/>
          </a:p>
        </p:txBody>
      </p:sp>
      <p:sp>
        <p:nvSpPr>
          <p:cNvPr id="19462" name="Oval 5"/>
          <p:cNvSpPr>
            <a:spLocks noChangeArrowheads="1"/>
          </p:cNvSpPr>
          <p:nvPr/>
        </p:nvSpPr>
        <p:spPr bwMode="auto">
          <a:xfrm>
            <a:off x="4572000" y="2492375"/>
            <a:ext cx="576263" cy="504825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sz="2000"/>
          </a:p>
        </p:txBody>
      </p:sp>
      <p:sp>
        <p:nvSpPr>
          <p:cNvPr id="19463" name="Oval 6"/>
          <p:cNvSpPr>
            <a:spLocks noChangeArrowheads="1"/>
          </p:cNvSpPr>
          <p:nvPr/>
        </p:nvSpPr>
        <p:spPr bwMode="auto">
          <a:xfrm>
            <a:off x="4284663" y="5516563"/>
            <a:ext cx="503237" cy="504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b="1"/>
          </a:p>
        </p:txBody>
      </p:sp>
      <p:sp>
        <p:nvSpPr>
          <p:cNvPr id="19464" name="Oval 7"/>
          <p:cNvSpPr>
            <a:spLocks noChangeArrowheads="1"/>
          </p:cNvSpPr>
          <p:nvPr/>
        </p:nvSpPr>
        <p:spPr bwMode="auto">
          <a:xfrm>
            <a:off x="6643688" y="4714875"/>
            <a:ext cx="504825" cy="504825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sz="2000"/>
          </a:p>
        </p:txBody>
      </p:sp>
      <p:sp>
        <p:nvSpPr>
          <p:cNvPr id="19465" name="Oval 8"/>
          <p:cNvSpPr>
            <a:spLocks noChangeArrowheads="1"/>
          </p:cNvSpPr>
          <p:nvPr/>
        </p:nvSpPr>
        <p:spPr bwMode="auto">
          <a:xfrm>
            <a:off x="3275013" y="2708275"/>
            <a:ext cx="576262" cy="50482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 sz="2000"/>
          </a:p>
        </p:txBody>
      </p:sp>
      <p:sp>
        <p:nvSpPr>
          <p:cNvPr id="19466" name="Oval 9"/>
          <p:cNvSpPr>
            <a:spLocks noChangeArrowheads="1"/>
          </p:cNvSpPr>
          <p:nvPr/>
        </p:nvSpPr>
        <p:spPr bwMode="auto">
          <a:xfrm>
            <a:off x="6084888" y="3573463"/>
            <a:ext cx="503237" cy="4318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sz="2000"/>
          </a:p>
        </p:txBody>
      </p:sp>
      <p:sp>
        <p:nvSpPr>
          <p:cNvPr id="19467" name="Oval 10"/>
          <p:cNvSpPr>
            <a:spLocks noChangeArrowheads="1"/>
          </p:cNvSpPr>
          <p:nvPr/>
        </p:nvSpPr>
        <p:spPr bwMode="auto">
          <a:xfrm>
            <a:off x="2627313" y="4652963"/>
            <a:ext cx="576262" cy="576262"/>
          </a:xfrm>
          <a:prstGeom prst="ellipse">
            <a:avLst/>
          </a:prstGeom>
          <a:solidFill>
            <a:srgbClr val="99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19468" name="Oval 11"/>
          <p:cNvSpPr>
            <a:spLocks noChangeArrowheads="1"/>
          </p:cNvSpPr>
          <p:nvPr/>
        </p:nvSpPr>
        <p:spPr bwMode="auto">
          <a:xfrm>
            <a:off x="2555875" y="1916113"/>
            <a:ext cx="3816350" cy="3889375"/>
          </a:xfrm>
          <a:prstGeom prst="ellips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9469" name="Oval 12"/>
          <p:cNvSpPr>
            <a:spLocks noChangeArrowheads="1"/>
          </p:cNvSpPr>
          <p:nvPr/>
        </p:nvSpPr>
        <p:spPr bwMode="auto">
          <a:xfrm>
            <a:off x="5651500" y="2060575"/>
            <a:ext cx="431800" cy="431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sz="2000"/>
          </a:p>
        </p:txBody>
      </p:sp>
      <p:sp>
        <p:nvSpPr>
          <p:cNvPr id="19470" name="Text Box 13"/>
          <p:cNvSpPr txBox="1">
            <a:spLocks noChangeArrowheads="1"/>
          </p:cNvSpPr>
          <p:nvPr/>
        </p:nvSpPr>
        <p:spPr bwMode="auto">
          <a:xfrm>
            <a:off x="6011863" y="2139950"/>
            <a:ext cx="14668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/>
              <a:t>Comorbilidad</a:t>
            </a:r>
          </a:p>
          <a:p>
            <a:endParaRPr lang="es-ES_tradnl" sz="1800"/>
          </a:p>
        </p:txBody>
      </p:sp>
      <p:sp>
        <p:nvSpPr>
          <p:cNvPr id="19471" name="Text Box 14"/>
          <p:cNvSpPr txBox="1">
            <a:spLocks noChangeArrowheads="1"/>
          </p:cNvSpPr>
          <p:nvPr/>
        </p:nvSpPr>
        <p:spPr bwMode="auto">
          <a:xfrm>
            <a:off x="6227763" y="3508375"/>
            <a:ext cx="18716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/>
              <a:t>Estado de ánimo</a:t>
            </a:r>
          </a:p>
          <a:p>
            <a:endParaRPr lang="es-ES_tradnl" sz="1800"/>
          </a:p>
        </p:txBody>
      </p:sp>
      <p:sp>
        <p:nvSpPr>
          <p:cNvPr id="19472" name="Rectangle 15"/>
          <p:cNvSpPr>
            <a:spLocks noChangeArrowheads="1"/>
          </p:cNvSpPr>
          <p:nvPr/>
        </p:nvSpPr>
        <p:spPr bwMode="auto">
          <a:xfrm>
            <a:off x="6143625" y="5286375"/>
            <a:ext cx="103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/>
              <a:t>Cuidador</a:t>
            </a:r>
          </a:p>
        </p:txBody>
      </p:sp>
      <p:sp>
        <p:nvSpPr>
          <p:cNvPr id="19473" name="Rectangle 16"/>
          <p:cNvSpPr>
            <a:spLocks noChangeArrowheads="1"/>
          </p:cNvSpPr>
          <p:nvPr/>
        </p:nvSpPr>
        <p:spPr bwMode="auto">
          <a:xfrm>
            <a:off x="3500438" y="5929313"/>
            <a:ext cx="15224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/>
              <a:t>AVD</a:t>
            </a:r>
          </a:p>
          <a:p>
            <a:r>
              <a:rPr lang="es-ES_tradnl" sz="2000"/>
              <a:t>Dependencia</a:t>
            </a:r>
          </a:p>
        </p:txBody>
      </p:sp>
      <p:sp>
        <p:nvSpPr>
          <p:cNvPr id="19474" name="Rectangle 17"/>
          <p:cNvSpPr>
            <a:spLocks noChangeArrowheads="1"/>
          </p:cNvSpPr>
          <p:nvPr/>
        </p:nvSpPr>
        <p:spPr bwMode="auto">
          <a:xfrm>
            <a:off x="3995738" y="2060575"/>
            <a:ext cx="12525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/>
              <a:t>Cognición</a:t>
            </a:r>
          </a:p>
        </p:txBody>
      </p:sp>
      <p:sp>
        <p:nvSpPr>
          <p:cNvPr id="19475" name="Rectangle 18"/>
          <p:cNvSpPr>
            <a:spLocks noChangeArrowheads="1"/>
          </p:cNvSpPr>
          <p:nvPr/>
        </p:nvSpPr>
        <p:spPr bwMode="auto">
          <a:xfrm>
            <a:off x="2411413" y="2349500"/>
            <a:ext cx="1584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sz="1800"/>
              <a:t>T.Conducta</a:t>
            </a:r>
            <a:endParaRPr lang="es-ES_tradnl" sz="1800"/>
          </a:p>
        </p:txBody>
      </p:sp>
      <p:sp>
        <p:nvSpPr>
          <p:cNvPr id="19476" name="Rectangle 19"/>
          <p:cNvSpPr>
            <a:spLocks noChangeArrowheads="1"/>
          </p:cNvSpPr>
          <p:nvPr/>
        </p:nvSpPr>
        <p:spPr bwMode="auto">
          <a:xfrm>
            <a:off x="962025" y="3141663"/>
            <a:ext cx="106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/>
              <a:t>Nutrición</a:t>
            </a:r>
          </a:p>
        </p:txBody>
      </p:sp>
      <p:sp>
        <p:nvSpPr>
          <p:cNvPr id="19477" name="Rectangle 20"/>
          <p:cNvSpPr>
            <a:spLocks noChangeArrowheads="1"/>
          </p:cNvSpPr>
          <p:nvPr/>
        </p:nvSpPr>
        <p:spPr bwMode="auto">
          <a:xfrm>
            <a:off x="1763713" y="5229225"/>
            <a:ext cx="1146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sz="1800"/>
              <a:t>Mobilidad</a:t>
            </a:r>
          </a:p>
        </p:txBody>
      </p:sp>
      <p:sp>
        <p:nvSpPr>
          <p:cNvPr id="19478" name="21 Elipse"/>
          <p:cNvSpPr>
            <a:spLocks noChangeArrowheads="1"/>
          </p:cNvSpPr>
          <p:nvPr/>
        </p:nvSpPr>
        <p:spPr bwMode="auto">
          <a:xfrm rot="-1296665">
            <a:off x="3086100" y="4867275"/>
            <a:ext cx="4943475" cy="1500188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0"/>
            <a:ext cx="7772400" cy="1143000"/>
          </a:xfrm>
        </p:spPr>
        <p:txBody>
          <a:bodyPr/>
          <a:lstStyle/>
          <a:p>
            <a:r>
              <a:rPr lang="ca-ES" sz="2800" smtClean="0"/>
              <a:t>El cambio en los cuidados de larga duración</a:t>
            </a:r>
          </a:p>
        </p:txBody>
      </p:sp>
      <p:sp>
        <p:nvSpPr>
          <p:cNvPr id="21507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pPr algn="ctr"/>
            <a:fld id="{01827BF6-854B-40F5-8207-9B22A9209140}" type="slidenum">
              <a:rPr lang="es-ES_tradnl" smtClean="0"/>
              <a:pPr algn="ctr"/>
              <a:t>39</a:t>
            </a:fld>
            <a:endParaRPr lang="es-ES_tradnl" smtClean="0"/>
          </a:p>
        </p:txBody>
      </p:sp>
      <p:sp>
        <p:nvSpPr>
          <p:cNvPr id="21508" name="Oval 3"/>
          <p:cNvSpPr>
            <a:spLocks noChangeArrowheads="1"/>
          </p:cNvSpPr>
          <p:nvPr/>
        </p:nvSpPr>
        <p:spPr bwMode="auto">
          <a:xfrm>
            <a:off x="1692275" y="2133600"/>
            <a:ext cx="2951163" cy="158432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ca-ES"/>
              <a:t>Equipo de salud</a:t>
            </a:r>
          </a:p>
        </p:txBody>
      </p:sp>
      <p:sp>
        <p:nvSpPr>
          <p:cNvPr id="21509" name="Oval 4"/>
          <p:cNvSpPr>
            <a:spLocks noChangeArrowheads="1"/>
          </p:cNvSpPr>
          <p:nvPr/>
        </p:nvSpPr>
        <p:spPr bwMode="auto">
          <a:xfrm>
            <a:off x="4932363" y="2133600"/>
            <a:ext cx="3024187" cy="1512888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ca-ES"/>
              <a:t>Equipo de servicios  </a:t>
            </a:r>
          </a:p>
          <a:p>
            <a:r>
              <a:rPr lang="ca-ES"/>
              <a:t>sociales</a:t>
            </a:r>
          </a:p>
        </p:txBody>
      </p:sp>
      <p:sp>
        <p:nvSpPr>
          <p:cNvPr id="21510" name="Line 5"/>
          <p:cNvSpPr>
            <a:spLocks noChangeShapeType="1"/>
          </p:cNvSpPr>
          <p:nvPr/>
        </p:nvSpPr>
        <p:spPr bwMode="auto">
          <a:xfrm>
            <a:off x="6515100" y="3714750"/>
            <a:ext cx="557213" cy="1000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1511" name="Line 6"/>
          <p:cNvSpPr>
            <a:spLocks noChangeShapeType="1"/>
          </p:cNvSpPr>
          <p:nvPr/>
        </p:nvSpPr>
        <p:spPr bwMode="auto">
          <a:xfrm flipH="1">
            <a:off x="2643188" y="3714750"/>
            <a:ext cx="571500" cy="928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1512" name="Rectangle 7"/>
          <p:cNvSpPr>
            <a:spLocks noChangeArrowheads="1"/>
          </p:cNvSpPr>
          <p:nvPr/>
        </p:nvSpPr>
        <p:spPr bwMode="auto">
          <a:xfrm>
            <a:off x="5715000" y="4857750"/>
            <a:ext cx="2643188" cy="10795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ca-ES"/>
              <a:t>Plan individualizado </a:t>
            </a:r>
          </a:p>
          <a:p>
            <a:r>
              <a:rPr lang="ca-ES"/>
              <a:t>de atención</a:t>
            </a:r>
          </a:p>
        </p:txBody>
      </p:sp>
      <p:sp>
        <p:nvSpPr>
          <p:cNvPr id="21513" name="Oval 8"/>
          <p:cNvSpPr>
            <a:spLocks noChangeArrowheads="1"/>
          </p:cNvSpPr>
          <p:nvPr/>
        </p:nvSpPr>
        <p:spPr bwMode="auto">
          <a:xfrm>
            <a:off x="7524750" y="981075"/>
            <a:ext cx="1439863" cy="1368425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ca-ES" sz="2000"/>
              <a:t>Ley de la </a:t>
            </a:r>
          </a:p>
          <a:p>
            <a:r>
              <a:rPr lang="ca-ES" sz="2000"/>
              <a:t>dependencia</a:t>
            </a:r>
          </a:p>
        </p:txBody>
      </p:sp>
      <p:sp>
        <p:nvSpPr>
          <p:cNvPr id="21514" name="Oval 9"/>
          <p:cNvSpPr>
            <a:spLocks noChangeArrowheads="1"/>
          </p:cNvSpPr>
          <p:nvPr/>
        </p:nvSpPr>
        <p:spPr bwMode="auto">
          <a:xfrm>
            <a:off x="250825" y="1052513"/>
            <a:ext cx="1439863" cy="1368425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ca-ES" sz="2000"/>
              <a:t>Ley general </a:t>
            </a:r>
          </a:p>
          <a:p>
            <a:r>
              <a:rPr lang="ca-ES" sz="2000"/>
              <a:t>de sanidad</a:t>
            </a:r>
          </a:p>
        </p:txBody>
      </p:sp>
      <p:sp>
        <p:nvSpPr>
          <p:cNvPr id="21515" name="Line 13"/>
          <p:cNvSpPr>
            <a:spLocks noChangeShapeType="1"/>
          </p:cNvSpPr>
          <p:nvPr/>
        </p:nvSpPr>
        <p:spPr bwMode="auto">
          <a:xfrm>
            <a:off x="1619250" y="1412875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516" name="Line 14"/>
          <p:cNvSpPr>
            <a:spLocks noChangeShapeType="1"/>
          </p:cNvSpPr>
          <p:nvPr/>
        </p:nvSpPr>
        <p:spPr bwMode="auto">
          <a:xfrm flipH="1">
            <a:off x="6300788" y="1412875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517" name="Line 15"/>
          <p:cNvSpPr>
            <a:spLocks noChangeShapeType="1"/>
          </p:cNvSpPr>
          <p:nvPr/>
        </p:nvSpPr>
        <p:spPr bwMode="auto">
          <a:xfrm>
            <a:off x="2987675" y="14128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1518" name="Line 16"/>
          <p:cNvSpPr>
            <a:spLocks noChangeShapeType="1"/>
          </p:cNvSpPr>
          <p:nvPr/>
        </p:nvSpPr>
        <p:spPr bwMode="auto">
          <a:xfrm>
            <a:off x="6300788" y="14128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1519" name="Rectangle 7"/>
          <p:cNvSpPr>
            <a:spLocks noChangeArrowheads="1"/>
          </p:cNvSpPr>
          <p:nvPr/>
        </p:nvSpPr>
        <p:spPr bwMode="auto">
          <a:xfrm>
            <a:off x="1214438" y="4857750"/>
            <a:ext cx="2643187" cy="10795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ca-ES"/>
              <a:t>Atención salud</a:t>
            </a:r>
          </a:p>
          <a:p>
            <a:r>
              <a:rPr lang="ca-ES"/>
              <a:t>ATDOM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6F9692-17A2-4C02-B8A1-CA00D92B905D}" type="slidenum">
              <a:rPr lang="es-ES_tradnl"/>
              <a:pPr/>
              <a:t>40</a:t>
            </a:fld>
            <a:endParaRPr lang="es-ES_tradnl"/>
          </a:p>
        </p:txBody>
      </p:sp>
      <p:sp>
        <p:nvSpPr>
          <p:cNvPr id="1662979" name="Text Box 3"/>
          <p:cNvSpPr txBox="1">
            <a:spLocks noChangeArrowheads="1"/>
          </p:cNvSpPr>
          <p:nvPr/>
        </p:nvSpPr>
        <p:spPr bwMode="auto">
          <a:xfrm>
            <a:off x="760413" y="381000"/>
            <a:ext cx="2735262" cy="46672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ca-ES" b="1">
                <a:latin typeface="Arial" charset="0"/>
              </a:rPr>
              <a:t>“Integrated Care”</a:t>
            </a:r>
            <a:endParaRPr lang="es-ES_tradnl" b="1">
              <a:latin typeface="Arial" charset="0"/>
            </a:endParaRPr>
          </a:p>
        </p:txBody>
      </p:sp>
      <p:sp>
        <p:nvSpPr>
          <p:cNvPr id="1662980" name="Text Box 4"/>
          <p:cNvSpPr txBox="1">
            <a:spLocks noChangeArrowheads="1"/>
          </p:cNvSpPr>
          <p:nvPr/>
        </p:nvSpPr>
        <p:spPr bwMode="auto">
          <a:xfrm>
            <a:off x="836613" y="1600200"/>
            <a:ext cx="3000375" cy="4572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ca-ES">
                <a:latin typeface="Arial" charset="0"/>
              </a:rPr>
              <a:t>Convenios/Acuerdos</a:t>
            </a:r>
            <a:endParaRPr lang="es-ES_tradnl">
              <a:latin typeface="Arial" charset="0"/>
            </a:endParaRPr>
          </a:p>
        </p:txBody>
      </p:sp>
      <p:sp>
        <p:nvSpPr>
          <p:cNvPr id="1662981" name="Text Box 5"/>
          <p:cNvSpPr txBox="1">
            <a:spLocks noChangeArrowheads="1"/>
          </p:cNvSpPr>
          <p:nvPr/>
        </p:nvSpPr>
        <p:spPr bwMode="auto">
          <a:xfrm>
            <a:off x="2700338" y="2590800"/>
            <a:ext cx="2286000" cy="519113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ca-ES" sz="2800">
                <a:latin typeface="Arial" charset="0"/>
              </a:rPr>
              <a:t>Coordinación</a:t>
            </a:r>
            <a:endParaRPr lang="es-ES_tradnl" sz="2800">
              <a:latin typeface="Arial" charset="0"/>
            </a:endParaRPr>
          </a:p>
        </p:txBody>
      </p:sp>
      <p:sp>
        <p:nvSpPr>
          <p:cNvPr id="1662982" name="Text Box 6"/>
          <p:cNvSpPr txBox="1">
            <a:spLocks noChangeArrowheads="1"/>
          </p:cNvSpPr>
          <p:nvPr/>
        </p:nvSpPr>
        <p:spPr bwMode="auto">
          <a:xfrm>
            <a:off x="5503863" y="3989388"/>
            <a:ext cx="1947862" cy="519112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ca-ES" sz="2800">
                <a:latin typeface="Arial" charset="0"/>
              </a:rPr>
              <a:t>Integración</a:t>
            </a:r>
            <a:endParaRPr lang="es-ES_tradnl" sz="2800">
              <a:latin typeface="Arial" charset="0"/>
            </a:endParaRPr>
          </a:p>
        </p:txBody>
      </p:sp>
      <p:sp>
        <p:nvSpPr>
          <p:cNvPr id="1662983" name="Text Box 7"/>
          <p:cNvSpPr txBox="1">
            <a:spLocks noChangeArrowheads="1"/>
          </p:cNvSpPr>
          <p:nvPr/>
        </p:nvSpPr>
        <p:spPr bwMode="auto">
          <a:xfrm>
            <a:off x="1065213" y="5789613"/>
            <a:ext cx="2555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ca-ES" i="1">
                <a:latin typeface="Arial" charset="0"/>
              </a:rPr>
              <a:t>(Segun Leutz W.)</a:t>
            </a:r>
            <a:endParaRPr lang="es-ES_tradnl" i="1">
              <a:latin typeface="Arial" charset="0"/>
            </a:endParaRPr>
          </a:p>
        </p:txBody>
      </p:sp>
      <p:sp>
        <p:nvSpPr>
          <p:cNvPr id="1662984" name="AutoShape 8"/>
          <p:cNvSpPr>
            <a:spLocks noChangeArrowheads="1"/>
          </p:cNvSpPr>
          <p:nvPr/>
        </p:nvSpPr>
        <p:spPr bwMode="auto">
          <a:xfrm rot="-2736950">
            <a:off x="1827213" y="2362200"/>
            <a:ext cx="831850" cy="1555750"/>
          </a:xfrm>
          <a:prstGeom prst="curvedRightArrow">
            <a:avLst>
              <a:gd name="adj1" fmla="val 37405"/>
              <a:gd name="adj2" fmla="val 74809"/>
              <a:gd name="adj3" fmla="val 177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s-ES">
              <a:latin typeface="Arial" charset="0"/>
            </a:endParaRPr>
          </a:p>
        </p:txBody>
      </p:sp>
      <p:sp>
        <p:nvSpPr>
          <p:cNvPr id="1662985" name="AutoShape 9"/>
          <p:cNvSpPr>
            <a:spLocks noChangeArrowheads="1"/>
          </p:cNvSpPr>
          <p:nvPr/>
        </p:nvSpPr>
        <p:spPr bwMode="auto">
          <a:xfrm rot="-2736950">
            <a:off x="4094163" y="3524250"/>
            <a:ext cx="831850" cy="1555750"/>
          </a:xfrm>
          <a:prstGeom prst="curvedRightArrow">
            <a:avLst>
              <a:gd name="adj1" fmla="val 37405"/>
              <a:gd name="adj2" fmla="val 74809"/>
              <a:gd name="adj3" fmla="val 177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s-ES">
              <a:latin typeface="Arial" charset="0"/>
            </a:endParaRPr>
          </a:p>
        </p:txBody>
      </p:sp>
      <p:sp>
        <p:nvSpPr>
          <p:cNvPr id="1662987" name="Text Box 11"/>
          <p:cNvSpPr txBox="1">
            <a:spLocks noChangeArrowheads="1"/>
          </p:cNvSpPr>
          <p:nvPr/>
        </p:nvSpPr>
        <p:spPr bwMode="auto">
          <a:xfrm>
            <a:off x="4959350" y="2390775"/>
            <a:ext cx="4365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ca-ES">
                <a:latin typeface="Arial" charset="0"/>
              </a:rPr>
              <a:t>Persona fràgil+estructura</a:t>
            </a:r>
          </a:p>
          <a:p>
            <a:pPr algn="l"/>
            <a:r>
              <a:rPr lang="ca-ES">
                <a:latin typeface="Arial" charset="0"/>
              </a:rPr>
              <a:t>Valoración global+protocolos...</a:t>
            </a:r>
            <a:endParaRPr lang="es-ES_tradnl">
              <a:latin typeface="Arial" charset="0"/>
            </a:endParaRPr>
          </a:p>
        </p:txBody>
      </p:sp>
      <p:sp>
        <p:nvSpPr>
          <p:cNvPr id="1662988" name="Text Box 12"/>
          <p:cNvSpPr txBox="1">
            <a:spLocks noChangeArrowheads="1"/>
          </p:cNvSpPr>
          <p:nvPr/>
        </p:nvSpPr>
        <p:spPr bwMode="auto">
          <a:xfrm>
            <a:off x="4356100" y="4868863"/>
            <a:ext cx="48085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ca-ES">
                <a:latin typeface="Arial" charset="0"/>
              </a:rPr>
              <a:t>Responsabilidades+recursos</a:t>
            </a:r>
          </a:p>
          <a:p>
            <a:pPr algn="l"/>
            <a:r>
              <a:rPr lang="ca-ES">
                <a:latin typeface="Arial" charset="0"/>
              </a:rPr>
              <a:t>+financiación (organización única)</a:t>
            </a:r>
            <a:endParaRPr lang="es-ES_tradnl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smtClean="0"/>
          </a:p>
        </p:txBody>
      </p:sp>
      <p:sp>
        <p:nvSpPr>
          <p:cNvPr id="23555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0EE9350-AF44-457D-9FCD-B3D78957D3AF}" type="slidenum">
              <a:rPr lang="es-ES_tradnl" smtClean="0"/>
              <a:pPr/>
              <a:t>41</a:t>
            </a:fld>
            <a:endParaRPr lang="es-ES_tradnl" smtClean="0"/>
          </a:p>
        </p:txBody>
      </p:sp>
      <p:graphicFrame>
        <p:nvGraphicFramePr>
          <p:cNvPr id="4" name="3 Diagrama"/>
          <p:cNvGraphicFramePr/>
          <p:nvPr/>
        </p:nvGraphicFramePr>
        <p:xfrm>
          <a:off x="1214414" y="1428736"/>
          <a:ext cx="6572296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0"/>
            <a:ext cx="7772400" cy="1143000"/>
          </a:xfrm>
        </p:spPr>
        <p:txBody>
          <a:bodyPr/>
          <a:lstStyle/>
          <a:p>
            <a:r>
              <a:rPr lang="ca-ES" sz="2800" smtClean="0"/>
              <a:t>El cambio en los cuidados de larga duración</a:t>
            </a:r>
          </a:p>
        </p:txBody>
      </p:sp>
      <p:sp>
        <p:nvSpPr>
          <p:cNvPr id="24579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pPr algn="ctr"/>
            <a:fld id="{32568FEB-A62D-4380-B5D4-1B1D2B811D27}" type="slidenum">
              <a:rPr lang="es-ES_tradnl" smtClean="0"/>
              <a:pPr algn="ctr"/>
              <a:t>42</a:t>
            </a:fld>
            <a:endParaRPr lang="es-ES_tradnl" smtClean="0"/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692275" y="2133600"/>
            <a:ext cx="2951163" cy="158432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ca-ES"/>
              <a:t>Equipo de salud</a:t>
            </a:r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4932363" y="2133600"/>
            <a:ext cx="3024187" cy="1512888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ca-ES"/>
              <a:t>Equipo de servicios  </a:t>
            </a:r>
          </a:p>
          <a:p>
            <a:r>
              <a:rPr lang="ca-ES"/>
              <a:t>sociales</a:t>
            </a:r>
          </a:p>
        </p:txBody>
      </p:sp>
      <p:sp>
        <p:nvSpPr>
          <p:cNvPr id="24582" name="Line 5"/>
          <p:cNvSpPr>
            <a:spLocks noChangeShapeType="1"/>
          </p:cNvSpPr>
          <p:nvPr/>
        </p:nvSpPr>
        <p:spPr bwMode="auto">
          <a:xfrm flipH="1">
            <a:off x="4716463" y="3716338"/>
            <a:ext cx="18002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4583" name="Line 6"/>
          <p:cNvSpPr>
            <a:spLocks noChangeShapeType="1"/>
          </p:cNvSpPr>
          <p:nvPr/>
        </p:nvSpPr>
        <p:spPr bwMode="auto">
          <a:xfrm>
            <a:off x="3059113" y="3716338"/>
            <a:ext cx="1512887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4584" name="Rectangle 7"/>
          <p:cNvSpPr>
            <a:spLocks noChangeArrowheads="1"/>
          </p:cNvSpPr>
          <p:nvPr/>
        </p:nvSpPr>
        <p:spPr bwMode="auto">
          <a:xfrm>
            <a:off x="2643188" y="5013325"/>
            <a:ext cx="4233862" cy="10795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ca-ES"/>
              <a:t>Plan individualizado de atención  </a:t>
            </a:r>
          </a:p>
          <a:p>
            <a:r>
              <a:rPr lang="ca-ES"/>
              <a:t>Multidisciplinario o Sociosanitario</a:t>
            </a:r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7524750" y="981075"/>
            <a:ext cx="1439863" cy="1368425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ca-ES" sz="2000"/>
              <a:t>Ley de la </a:t>
            </a:r>
          </a:p>
          <a:p>
            <a:r>
              <a:rPr lang="ca-ES" sz="2000"/>
              <a:t>dependencia</a:t>
            </a:r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250825" y="1052513"/>
            <a:ext cx="1439863" cy="1368425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ca-ES" sz="2000"/>
              <a:t>Ley general </a:t>
            </a:r>
          </a:p>
          <a:p>
            <a:r>
              <a:rPr lang="ca-ES" sz="2000"/>
              <a:t>de sanidad</a:t>
            </a:r>
          </a:p>
        </p:txBody>
      </p:sp>
      <p:sp>
        <p:nvSpPr>
          <p:cNvPr id="24587" name="AutoShape 10"/>
          <p:cNvSpPr>
            <a:spLocks noChangeArrowheads="1"/>
          </p:cNvSpPr>
          <p:nvPr/>
        </p:nvSpPr>
        <p:spPr bwMode="auto">
          <a:xfrm>
            <a:off x="4500563" y="4724400"/>
            <a:ext cx="358775" cy="217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203575" y="2781300"/>
            <a:ext cx="3024188" cy="1512888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24589" name="Text Box 12"/>
          <p:cNvSpPr txBox="1">
            <a:spLocks noChangeArrowheads="1"/>
          </p:cNvSpPr>
          <p:nvPr/>
        </p:nvSpPr>
        <p:spPr bwMode="auto">
          <a:xfrm>
            <a:off x="3203575" y="3429000"/>
            <a:ext cx="30940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ca-ES"/>
              <a:t>Equipo multidisciplinar</a:t>
            </a:r>
          </a:p>
        </p:txBody>
      </p:sp>
      <p:sp>
        <p:nvSpPr>
          <p:cNvPr id="24590" name="Line 13"/>
          <p:cNvSpPr>
            <a:spLocks noChangeShapeType="1"/>
          </p:cNvSpPr>
          <p:nvPr/>
        </p:nvSpPr>
        <p:spPr bwMode="auto">
          <a:xfrm>
            <a:off x="1619250" y="1412875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4591" name="Line 14"/>
          <p:cNvSpPr>
            <a:spLocks noChangeShapeType="1"/>
          </p:cNvSpPr>
          <p:nvPr/>
        </p:nvSpPr>
        <p:spPr bwMode="auto">
          <a:xfrm flipH="1">
            <a:off x="6300788" y="1412875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4592" name="Line 15"/>
          <p:cNvSpPr>
            <a:spLocks noChangeShapeType="1"/>
          </p:cNvSpPr>
          <p:nvPr/>
        </p:nvSpPr>
        <p:spPr bwMode="auto">
          <a:xfrm>
            <a:off x="2987675" y="14128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4593" name="Line 16"/>
          <p:cNvSpPr>
            <a:spLocks noChangeShapeType="1"/>
          </p:cNvSpPr>
          <p:nvPr/>
        </p:nvSpPr>
        <p:spPr bwMode="auto">
          <a:xfrm>
            <a:off x="6300788" y="14128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BA932A6-017C-4B50-9D94-D8C5E8B69CED}" type="slidenum">
              <a:rPr lang="es-ES_tradnl" smtClean="0"/>
              <a:pPr/>
              <a:t>43</a:t>
            </a:fld>
            <a:endParaRPr lang="es-ES_tradnl" smtClean="0"/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838200" y="381000"/>
            <a:ext cx="1666875" cy="4667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s-ES" b="1">
                <a:latin typeface="Arial" charset="0"/>
              </a:rPr>
              <a:t>Capitativo</a:t>
            </a:r>
            <a:endParaRPr lang="ca-ES" b="1">
              <a:latin typeface="Arial" charset="0"/>
            </a:endParaRP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898525" y="1230313"/>
            <a:ext cx="362426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buClr>
                <a:srgbClr val="FF9900"/>
              </a:buClr>
              <a:buFont typeface="Wingdings" pitchFamily="2" charset="2"/>
              <a:buChar char="§"/>
              <a:tabLst>
                <a:tab pos="2959100" algn="l"/>
              </a:tabLst>
            </a:pPr>
            <a:r>
              <a:rPr lang="es-ES" sz="2000">
                <a:latin typeface="Arial" charset="0"/>
              </a:rPr>
              <a:t> Altebrat </a:t>
            </a:r>
            <a:r>
              <a:rPr lang="es-ES" sz="1200">
                <a:latin typeface="Arial" charset="0"/>
              </a:rPr>
              <a:t>(Ribera d’Ebre,part Terra Alta i Priorat)</a:t>
            </a:r>
          </a:p>
          <a:p>
            <a:pPr algn="l">
              <a:buClr>
                <a:srgbClr val="FF9900"/>
              </a:buClr>
              <a:buFont typeface="Wingdings" pitchFamily="2" charset="2"/>
              <a:buChar char="§"/>
              <a:tabLst>
                <a:tab pos="2959100" algn="l"/>
              </a:tabLst>
            </a:pPr>
            <a:r>
              <a:rPr lang="es-ES" sz="2000">
                <a:latin typeface="Arial" charset="0"/>
              </a:rPr>
              <a:t> Baix Empordà</a:t>
            </a:r>
          </a:p>
          <a:p>
            <a:pPr algn="l">
              <a:buClr>
                <a:srgbClr val="FF9900"/>
              </a:buClr>
              <a:buFont typeface="Wingdings" pitchFamily="2" charset="2"/>
              <a:buChar char="§"/>
              <a:tabLst>
                <a:tab pos="2959100" algn="l"/>
              </a:tabLst>
            </a:pPr>
            <a:r>
              <a:rPr lang="es-ES" sz="2000">
                <a:latin typeface="Arial" charset="0"/>
              </a:rPr>
              <a:t> Alt Maresme i Selva marítima</a:t>
            </a:r>
          </a:p>
          <a:p>
            <a:pPr algn="l">
              <a:buClr>
                <a:srgbClr val="FF9900"/>
              </a:buClr>
              <a:buFont typeface="Wingdings" pitchFamily="2" charset="2"/>
              <a:buChar char="§"/>
              <a:tabLst>
                <a:tab pos="2959100" algn="l"/>
              </a:tabLst>
            </a:pPr>
            <a:r>
              <a:rPr lang="es-ES" sz="2000">
                <a:latin typeface="Arial" charset="0"/>
              </a:rPr>
              <a:t> Osona</a:t>
            </a:r>
          </a:p>
          <a:p>
            <a:pPr algn="l">
              <a:buClr>
                <a:srgbClr val="FF9900"/>
              </a:buClr>
              <a:buFont typeface="Wingdings" pitchFamily="2" charset="2"/>
              <a:buChar char="§"/>
              <a:tabLst>
                <a:tab pos="2959100" algn="l"/>
              </a:tabLst>
            </a:pPr>
            <a:r>
              <a:rPr lang="es-ES" sz="2000">
                <a:latin typeface="Arial" charset="0"/>
              </a:rPr>
              <a:t> Cerdanya</a:t>
            </a:r>
            <a:endParaRPr lang="ca-ES" sz="2000">
              <a:latin typeface="Arial" charset="0"/>
            </a:endParaRPr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974725" y="3013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es-ES"/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914400" y="3962400"/>
            <a:ext cx="237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s-ES" b="1">
                <a:latin typeface="Arial" charset="0"/>
              </a:rPr>
              <a:t>Características</a:t>
            </a:r>
            <a:endParaRPr lang="ca-ES" b="1">
              <a:latin typeface="Arial" charset="0"/>
            </a:endParaRPr>
          </a:p>
        </p:txBody>
      </p:sp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838200" y="4505325"/>
            <a:ext cx="7646988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40000"/>
              </a:lnSpc>
              <a:buClr>
                <a:srgbClr val="FF9900"/>
              </a:buClr>
              <a:buFont typeface="Wingdings" pitchFamily="2" charset="2"/>
              <a:buChar char="§"/>
            </a:pPr>
            <a:r>
              <a:rPr lang="es-ES">
                <a:latin typeface="Arial" charset="0"/>
              </a:rPr>
              <a:t> Sistema Integral de Servicios de salud en un territorio</a:t>
            </a:r>
          </a:p>
          <a:p>
            <a:pPr algn="l">
              <a:lnSpc>
                <a:spcPct val="140000"/>
              </a:lnSpc>
              <a:buClr>
                <a:srgbClr val="FF9900"/>
              </a:buClr>
              <a:buFont typeface="Wingdings" pitchFamily="2" charset="2"/>
              <a:buChar char="§"/>
            </a:pPr>
            <a:r>
              <a:rPr lang="es-ES">
                <a:latin typeface="Arial" charset="0"/>
              </a:rPr>
              <a:t> Sistema de pago según población</a:t>
            </a:r>
          </a:p>
          <a:p>
            <a:pPr algn="l">
              <a:lnSpc>
                <a:spcPct val="140000"/>
              </a:lnSpc>
              <a:buClr>
                <a:srgbClr val="FF9900"/>
              </a:buClr>
              <a:buFont typeface="Wingdings" pitchFamily="2" charset="2"/>
              <a:buChar char="§"/>
            </a:pPr>
            <a:r>
              <a:rPr lang="es-ES">
                <a:latin typeface="Arial" charset="0"/>
              </a:rPr>
              <a:t> Evaluación conjunta con indicadores</a:t>
            </a:r>
            <a:endParaRPr lang="ca-ES">
              <a:latin typeface="Arial" charset="0"/>
            </a:endParaRPr>
          </a:p>
        </p:txBody>
      </p:sp>
      <p:pic>
        <p:nvPicPr>
          <p:cNvPr id="26632" name="Picture 7"/>
          <p:cNvPicPr>
            <a:picLocks noChangeAspect="1" noChangeArrowheads="1"/>
          </p:cNvPicPr>
          <p:nvPr/>
        </p:nvPicPr>
        <p:blipFill>
          <a:blip r:embed="rId3" cstate="screen">
            <a:lum bright="36000"/>
          </a:blip>
          <a:srcRect/>
          <a:stretch>
            <a:fillRect/>
          </a:stretch>
        </p:blipFill>
        <p:spPr bwMode="auto">
          <a:xfrm>
            <a:off x="5105400" y="457200"/>
            <a:ext cx="3810000" cy="3367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>
          <a:xfrm>
            <a:off x="714375" y="0"/>
            <a:ext cx="7772400" cy="1143000"/>
          </a:xfrm>
        </p:spPr>
        <p:txBody>
          <a:bodyPr/>
          <a:lstStyle/>
          <a:p>
            <a:r>
              <a:rPr lang="ca-ES" sz="2800" smtClean="0"/>
              <a:t>El cambio en los cuidados de larga duración </a:t>
            </a:r>
          </a:p>
        </p:txBody>
      </p:sp>
      <p:sp>
        <p:nvSpPr>
          <p:cNvPr id="25603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pPr algn="ctr"/>
            <a:fld id="{3163AD46-529D-4134-B766-E127AF8D086F}" type="slidenum">
              <a:rPr lang="es-ES_tradnl" smtClean="0"/>
              <a:pPr algn="ctr"/>
              <a:t>44</a:t>
            </a:fld>
            <a:endParaRPr lang="es-ES_tradnl" smtClean="0"/>
          </a:p>
        </p:txBody>
      </p:sp>
      <p:sp>
        <p:nvSpPr>
          <p:cNvPr id="25604" name="3 CuadroTexto"/>
          <p:cNvSpPr txBox="1">
            <a:spLocks noChangeArrowheads="1"/>
          </p:cNvSpPr>
          <p:nvPr/>
        </p:nvSpPr>
        <p:spPr bwMode="auto">
          <a:xfrm>
            <a:off x="928688" y="1357313"/>
            <a:ext cx="74628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ca-ES"/>
              <a:t>Experiencia de un modelo de atención integral comunitario</a:t>
            </a:r>
          </a:p>
          <a:p>
            <a:pPr algn="l">
              <a:buFont typeface="Arial" charset="0"/>
              <a:buChar char="•"/>
            </a:pPr>
            <a:endParaRPr lang="ca-ES"/>
          </a:p>
        </p:txBody>
      </p:sp>
      <p:cxnSp>
        <p:nvCxnSpPr>
          <p:cNvPr id="25605" name="5 Conector recto"/>
          <p:cNvCxnSpPr>
            <a:cxnSpLocks noChangeShapeType="1"/>
          </p:cNvCxnSpPr>
          <p:nvPr/>
        </p:nvCxnSpPr>
        <p:spPr bwMode="auto">
          <a:xfrm rot="5400000">
            <a:off x="1750219" y="2178844"/>
            <a:ext cx="2071687" cy="1857375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5606" name="7 Conector recto de flecha"/>
          <p:cNvCxnSpPr>
            <a:cxnSpLocks noChangeShapeType="1"/>
          </p:cNvCxnSpPr>
          <p:nvPr/>
        </p:nvCxnSpPr>
        <p:spPr bwMode="auto">
          <a:xfrm rot="10800000" flipV="1">
            <a:off x="2214563" y="1928813"/>
            <a:ext cx="1714500" cy="785812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5607" name="8 Conector recto de flecha"/>
          <p:cNvCxnSpPr>
            <a:cxnSpLocks noChangeShapeType="1"/>
          </p:cNvCxnSpPr>
          <p:nvPr/>
        </p:nvCxnSpPr>
        <p:spPr bwMode="auto">
          <a:xfrm>
            <a:off x="4643438" y="1928813"/>
            <a:ext cx="1500187" cy="785812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25608" name="14 Rectángulo"/>
          <p:cNvSpPr>
            <a:spLocks noChangeArrowheads="1"/>
          </p:cNvSpPr>
          <p:nvPr/>
        </p:nvSpPr>
        <p:spPr bwMode="auto">
          <a:xfrm>
            <a:off x="642938" y="2714625"/>
            <a:ext cx="2571750" cy="785813"/>
          </a:xfrm>
          <a:prstGeom prst="rect">
            <a:avLst/>
          </a:prstGeom>
          <a:solidFill>
            <a:srgbClr val="92D05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r>
              <a:rPr lang="ca-ES"/>
              <a:t>Primaria</a:t>
            </a:r>
          </a:p>
        </p:txBody>
      </p:sp>
      <p:sp>
        <p:nvSpPr>
          <p:cNvPr id="25609" name="15 Rectángulo"/>
          <p:cNvSpPr>
            <a:spLocks noChangeArrowheads="1"/>
          </p:cNvSpPr>
          <p:nvPr/>
        </p:nvSpPr>
        <p:spPr bwMode="auto">
          <a:xfrm>
            <a:off x="4857750" y="2714625"/>
            <a:ext cx="2571750" cy="785813"/>
          </a:xfrm>
          <a:prstGeom prst="rect">
            <a:avLst/>
          </a:prstGeom>
          <a:solidFill>
            <a:srgbClr val="FFC00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r>
              <a:rPr lang="ca-ES"/>
              <a:t>Especializada</a:t>
            </a:r>
          </a:p>
          <a:p>
            <a:r>
              <a:rPr lang="ca-ES"/>
              <a:t>Geriatría</a:t>
            </a:r>
          </a:p>
        </p:txBody>
      </p:sp>
      <p:sp>
        <p:nvSpPr>
          <p:cNvPr id="18" name="17 Elipse"/>
          <p:cNvSpPr/>
          <p:nvPr/>
        </p:nvSpPr>
        <p:spPr bwMode="auto">
          <a:xfrm>
            <a:off x="2428875" y="3571875"/>
            <a:ext cx="3214688" cy="12858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ca-ES" sz="2000" dirty="0"/>
              <a:t>Equipo </a:t>
            </a:r>
            <a:r>
              <a:rPr lang="ca-ES" sz="2000" dirty="0" err="1"/>
              <a:t>sociosanitario</a:t>
            </a:r>
            <a:r>
              <a:rPr lang="ca-ES" sz="2000" dirty="0"/>
              <a:t> de </a:t>
            </a:r>
            <a:r>
              <a:rPr lang="ca-ES" sz="2000" dirty="0" err="1"/>
              <a:t>atención</a:t>
            </a:r>
            <a:r>
              <a:rPr lang="ca-ES" sz="2000" dirty="0"/>
              <a:t> integrada</a:t>
            </a:r>
          </a:p>
        </p:txBody>
      </p:sp>
      <p:sp>
        <p:nvSpPr>
          <p:cNvPr id="25611" name="18 CuadroTexto"/>
          <p:cNvSpPr txBox="1">
            <a:spLocks noChangeArrowheads="1"/>
          </p:cNvSpPr>
          <p:nvPr/>
        </p:nvSpPr>
        <p:spPr bwMode="auto">
          <a:xfrm>
            <a:off x="1928813" y="4714875"/>
            <a:ext cx="4502150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/>
              <a:t>Facilitadores:</a:t>
            </a:r>
          </a:p>
          <a:p>
            <a:pPr>
              <a:buFont typeface="Arial" charset="0"/>
              <a:buChar char="•"/>
            </a:pPr>
            <a:r>
              <a:rPr lang="ca-ES" sz="2000"/>
              <a:t>Madurez de la Cultura sociosanitaria</a:t>
            </a:r>
          </a:p>
          <a:p>
            <a:pPr>
              <a:buFont typeface="Arial" charset="0"/>
              <a:buChar char="•"/>
            </a:pPr>
            <a:r>
              <a:rPr lang="ca-ES" sz="2000"/>
              <a:t> Red de servicios</a:t>
            </a:r>
          </a:p>
          <a:p>
            <a:pPr>
              <a:buFont typeface="Arial" charset="0"/>
              <a:buChar char="•"/>
            </a:pPr>
            <a:r>
              <a:rPr lang="ca-ES" sz="2000"/>
              <a:t>Garantía de servicios sanitarios y sociales</a:t>
            </a:r>
          </a:p>
          <a:p>
            <a:pPr>
              <a:buFont typeface="Arial" charset="0"/>
              <a:buChar char="•"/>
            </a:pPr>
            <a:r>
              <a:rPr lang="ca-ES" sz="2000"/>
              <a:t>Experiencia Capitativo</a:t>
            </a:r>
          </a:p>
          <a:p>
            <a:pPr>
              <a:buFont typeface="Arial" charset="0"/>
              <a:buChar char="•"/>
            </a:pPr>
            <a:r>
              <a:rPr lang="ca-ES" sz="2000"/>
              <a:t>Consorcios</a:t>
            </a:r>
          </a:p>
          <a:p>
            <a:endParaRPr lang="ca-ES"/>
          </a:p>
          <a:p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ca-ES" dirty="0" smtClean="0"/>
              <a:t>Atenció integrada. Exemples</a:t>
            </a:r>
            <a:endParaRPr lang="ca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74AB34-69D9-42A9-BB2A-96E210FC0F55}" type="slidenum">
              <a:rPr lang="es-ES_tradnl" smtClean="0"/>
              <a:pPr>
                <a:defRPr/>
              </a:pPr>
              <a:t>45</a:t>
            </a:fld>
            <a:endParaRPr lang="es-ES_tradnl"/>
          </a:p>
        </p:txBody>
      </p:sp>
      <p:sp>
        <p:nvSpPr>
          <p:cNvPr id="4" name="3 CuadroTexto"/>
          <p:cNvSpPr txBox="1"/>
          <p:nvPr/>
        </p:nvSpPr>
        <p:spPr>
          <a:xfrm>
            <a:off x="214282" y="1714488"/>
            <a:ext cx="9179116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ca-ES" dirty="0" smtClean="0"/>
              <a:t>Europa: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Dinamarca: Atenció Integrada a persones grans a 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   </a:t>
            </a:r>
            <a:r>
              <a:rPr lang="ca-ES" dirty="0" err="1" smtClean="0"/>
              <a:t>Skavinge</a:t>
            </a:r>
            <a:endParaRPr lang="ca-ES" dirty="0" smtClean="0"/>
          </a:p>
          <a:p>
            <a:pPr algn="l"/>
            <a:r>
              <a:rPr lang="ca-ES" dirty="0"/>
              <a:t>	</a:t>
            </a:r>
            <a:r>
              <a:rPr lang="ca-ES" dirty="0" smtClean="0"/>
              <a:t>- </a:t>
            </a:r>
            <a:r>
              <a:rPr lang="ca-ES" dirty="0" err="1" smtClean="0"/>
              <a:t>Finlandia</a:t>
            </a:r>
            <a:r>
              <a:rPr lang="ca-ES" dirty="0" smtClean="0"/>
              <a:t>: Atenció domèstica integrada a </a:t>
            </a:r>
            <a:r>
              <a:rPr lang="ca-ES" dirty="0" err="1" smtClean="0"/>
              <a:t>Helsinki</a:t>
            </a:r>
            <a:endParaRPr lang="ca-ES" dirty="0" smtClean="0"/>
          </a:p>
          <a:p>
            <a:pPr algn="l"/>
            <a:r>
              <a:rPr lang="ca-ES" dirty="0"/>
              <a:t>	</a:t>
            </a:r>
            <a:r>
              <a:rPr lang="ca-ES" dirty="0" smtClean="0"/>
              <a:t>- Holanda: Finestreta única d’accés a serveis socials i 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   sanitaris.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The  ICON (</a:t>
            </a:r>
            <a:r>
              <a:rPr lang="ca-ES" dirty="0" err="1" smtClean="0"/>
              <a:t>Integrated</a:t>
            </a:r>
            <a:r>
              <a:rPr lang="ca-ES" dirty="0" smtClean="0"/>
              <a:t> </a:t>
            </a:r>
            <a:r>
              <a:rPr lang="ca-ES" dirty="0" err="1"/>
              <a:t>C</a:t>
            </a:r>
            <a:r>
              <a:rPr lang="ca-ES" dirty="0" err="1" smtClean="0"/>
              <a:t>are</a:t>
            </a:r>
            <a:r>
              <a:rPr lang="ca-ES" dirty="0" smtClean="0"/>
              <a:t>, </a:t>
            </a:r>
            <a:r>
              <a:rPr lang="ca-ES" dirty="0" err="1" smtClean="0"/>
              <a:t>One</a:t>
            </a:r>
            <a:r>
              <a:rPr lang="ca-ES" dirty="0" smtClean="0"/>
              <a:t> Network) </a:t>
            </a:r>
            <a:r>
              <a:rPr lang="ca-ES" dirty="0" err="1" smtClean="0"/>
              <a:t>project</a:t>
            </a:r>
            <a:endParaRPr lang="ca-ES" dirty="0" smtClean="0"/>
          </a:p>
          <a:p>
            <a:pPr algn="l"/>
            <a:r>
              <a:rPr lang="ca-ES" dirty="0" smtClean="0"/>
              <a:t>	- Gran Bretanya: </a:t>
            </a:r>
            <a:r>
              <a:rPr lang="ca-ES" dirty="0" err="1" smtClean="0"/>
              <a:t>Southamton</a:t>
            </a:r>
            <a:r>
              <a:rPr lang="ca-ES" dirty="0" smtClean="0"/>
              <a:t> </a:t>
            </a:r>
            <a:r>
              <a:rPr lang="ca-ES" dirty="0" err="1" smtClean="0"/>
              <a:t>Behaviour</a:t>
            </a:r>
            <a:r>
              <a:rPr lang="ca-ES" dirty="0" smtClean="0"/>
              <a:t> </a:t>
            </a:r>
            <a:r>
              <a:rPr lang="ca-ES" dirty="0" err="1" smtClean="0"/>
              <a:t>Resource</a:t>
            </a:r>
            <a:r>
              <a:rPr lang="ca-ES" dirty="0" smtClean="0"/>
              <a:t> Service (BRS)</a:t>
            </a:r>
          </a:p>
          <a:p>
            <a:pPr algn="l"/>
            <a:r>
              <a:rPr lang="ca-ES" dirty="0" smtClean="0"/>
              <a:t>USA: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</a:t>
            </a:r>
            <a:r>
              <a:rPr lang="ca-ES" dirty="0" err="1" smtClean="0"/>
              <a:t>Program</a:t>
            </a:r>
            <a:r>
              <a:rPr lang="ca-ES" dirty="0" smtClean="0"/>
              <a:t> of </a:t>
            </a:r>
            <a:r>
              <a:rPr lang="ca-ES" dirty="0" err="1" smtClean="0"/>
              <a:t>All-Inclusive</a:t>
            </a:r>
            <a:r>
              <a:rPr lang="ca-ES" dirty="0" smtClean="0"/>
              <a:t> </a:t>
            </a:r>
            <a:r>
              <a:rPr lang="ca-ES" dirty="0" err="1" smtClean="0"/>
              <a:t>Care</a:t>
            </a:r>
            <a:r>
              <a:rPr lang="ca-ES" dirty="0" smtClean="0"/>
              <a:t> for </a:t>
            </a:r>
            <a:r>
              <a:rPr lang="ca-ES" dirty="0" err="1" smtClean="0"/>
              <a:t>the</a:t>
            </a:r>
            <a:r>
              <a:rPr lang="ca-ES" dirty="0" smtClean="0"/>
              <a:t> </a:t>
            </a:r>
            <a:r>
              <a:rPr lang="ca-ES" dirty="0" err="1" smtClean="0"/>
              <a:t>Elderly</a:t>
            </a:r>
            <a:r>
              <a:rPr lang="ca-ES" dirty="0" smtClean="0"/>
              <a:t> (PACE)</a:t>
            </a:r>
          </a:p>
          <a:p>
            <a:pPr algn="l"/>
            <a:r>
              <a:rPr lang="ca-ES" dirty="0" smtClean="0"/>
              <a:t>Canada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</a:t>
            </a:r>
            <a:r>
              <a:rPr lang="ca-ES" dirty="0" err="1" smtClean="0"/>
              <a:t>Système</a:t>
            </a:r>
            <a:r>
              <a:rPr lang="ca-ES" dirty="0" smtClean="0"/>
              <a:t> de Services </a:t>
            </a:r>
            <a:r>
              <a:rPr lang="ca-ES" dirty="0" err="1" smtClean="0"/>
              <a:t>Intégrés</a:t>
            </a:r>
            <a:r>
              <a:rPr lang="ca-ES" dirty="0" smtClean="0"/>
              <a:t> </a:t>
            </a:r>
            <a:r>
              <a:rPr lang="ca-ES" dirty="0" err="1" smtClean="0"/>
              <a:t>pour</a:t>
            </a:r>
            <a:r>
              <a:rPr lang="ca-ES" dirty="0" smtClean="0"/>
              <a:t> </a:t>
            </a:r>
            <a:r>
              <a:rPr lang="ca-ES" dirty="0" err="1" smtClean="0"/>
              <a:t>Personnes</a:t>
            </a:r>
            <a:r>
              <a:rPr lang="ca-ES" dirty="0" smtClean="0"/>
              <a:t> </a:t>
            </a:r>
            <a:r>
              <a:rPr lang="ca-ES" dirty="0" err="1" smtClean="0"/>
              <a:t>Âgées</a:t>
            </a:r>
            <a:r>
              <a:rPr lang="ca-ES" dirty="0" smtClean="0"/>
              <a:t> en </a:t>
            </a:r>
            <a:r>
              <a:rPr lang="ca-ES" dirty="0" err="1" smtClean="0"/>
              <a:t>perte</a:t>
            </a:r>
            <a:r>
              <a:rPr lang="ca-ES" dirty="0" smtClean="0"/>
              <a:t> 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  </a:t>
            </a:r>
            <a:r>
              <a:rPr lang="ca-ES" dirty="0" err="1" smtClean="0"/>
              <a:t>d’Autonomie</a:t>
            </a:r>
            <a:r>
              <a:rPr lang="ca-ES" dirty="0" smtClean="0"/>
              <a:t> (SIPA)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9CD99E4-E676-464B-AE35-8423B39E95CF}" type="slidenum">
              <a:rPr lang="es-ES_tradnl" smtClean="0"/>
              <a:pPr/>
              <a:t>46</a:t>
            </a:fld>
            <a:endParaRPr lang="es-ES_tradnl" smtClean="0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 cstate="print"/>
          <a:srcRect l="24554" r="23660" b="85715"/>
          <a:stretch>
            <a:fillRect/>
          </a:stretch>
        </p:blipFill>
        <p:spPr bwMode="auto">
          <a:xfrm>
            <a:off x="0" y="0"/>
            <a:ext cx="91154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81088" y="1500188"/>
            <a:ext cx="67056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ADE9B85-5E05-463D-B786-E2EF2782EAAF}" type="slidenum">
              <a:rPr lang="es-ES_tradnl" smtClean="0"/>
              <a:pPr/>
              <a:t>47</a:t>
            </a:fld>
            <a:endParaRPr lang="es-ES_tradnl" smtClean="0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 cstate="print"/>
          <a:srcRect l="31250" t="6429" r="50000" b="66428"/>
          <a:stretch>
            <a:fillRect/>
          </a:stretch>
        </p:blipFill>
        <p:spPr bwMode="auto">
          <a:xfrm>
            <a:off x="1143000" y="696913"/>
            <a:ext cx="6643688" cy="601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4213" y="71414"/>
            <a:ext cx="7772400" cy="1143000"/>
          </a:xfrm>
        </p:spPr>
        <p:txBody>
          <a:bodyPr/>
          <a:lstStyle/>
          <a:p>
            <a:r>
              <a:rPr lang="ca-ES" dirty="0" smtClean="0"/>
              <a:t>Característiques comunes</a:t>
            </a:r>
            <a:endParaRPr lang="ca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74AB34-69D9-42A9-BB2A-96E210FC0F55}" type="slidenum">
              <a:rPr lang="es-ES_tradnl" smtClean="0"/>
              <a:pPr>
                <a:defRPr/>
              </a:pPr>
              <a:t>48</a:t>
            </a:fld>
            <a:endParaRPr lang="es-ES_tradnl"/>
          </a:p>
        </p:txBody>
      </p:sp>
      <p:sp>
        <p:nvSpPr>
          <p:cNvPr id="8" name="7 CuadroTexto"/>
          <p:cNvSpPr txBox="1"/>
          <p:nvPr/>
        </p:nvSpPr>
        <p:spPr>
          <a:xfrm>
            <a:off x="1285852" y="1857364"/>
            <a:ext cx="621510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Tx/>
              <a:buChar char="-"/>
            </a:pPr>
            <a:r>
              <a:rPr lang="ca-ES" sz="3200" dirty="0" smtClean="0"/>
              <a:t>Atenció integrada sanitària i social</a:t>
            </a:r>
          </a:p>
          <a:p>
            <a:pPr algn="l">
              <a:buFontTx/>
              <a:buChar char="-"/>
            </a:pPr>
            <a:r>
              <a:rPr lang="ca-ES" sz="3200" dirty="0" smtClean="0"/>
              <a:t>Finestreta única</a:t>
            </a:r>
          </a:p>
          <a:p>
            <a:pPr algn="l">
              <a:buFontTx/>
              <a:buChar char="-"/>
            </a:pPr>
            <a:r>
              <a:rPr lang="ca-ES" sz="3200" dirty="0" smtClean="0"/>
              <a:t> Generalment comunitaris </a:t>
            </a:r>
          </a:p>
          <a:p>
            <a:pPr algn="l">
              <a:buFontTx/>
              <a:buChar char="-"/>
            </a:pPr>
            <a:r>
              <a:rPr lang="ca-ES" sz="3200" dirty="0" smtClean="0"/>
              <a:t> Inclouen múltiples serveis</a:t>
            </a:r>
          </a:p>
          <a:p>
            <a:pPr algn="l">
              <a:buFontTx/>
              <a:buChar char="-"/>
            </a:pPr>
            <a:r>
              <a:rPr lang="ca-ES" sz="3200" dirty="0" smtClean="0"/>
              <a:t> Gestió de cas. </a:t>
            </a:r>
            <a:endParaRPr lang="ca-ES" sz="3200" dirty="0"/>
          </a:p>
          <a:p>
            <a:pPr algn="l">
              <a:buFontTx/>
              <a:buChar char="-"/>
            </a:pPr>
            <a:r>
              <a:rPr lang="ca-ES" sz="3200" dirty="0" smtClean="0"/>
              <a:t> Persona referent</a:t>
            </a:r>
          </a:p>
          <a:p>
            <a:pPr algn="l">
              <a:buFontTx/>
              <a:buChar char="-"/>
            </a:pPr>
            <a:r>
              <a:rPr lang="ca-ES" sz="3200" dirty="0"/>
              <a:t> </a:t>
            </a:r>
            <a:r>
              <a:rPr lang="ca-ES" sz="3200" dirty="0" err="1" smtClean="0"/>
              <a:t>Multidisciplinar</a:t>
            </a:r>
            <a:endParaRPr lang="ca-ES" sz="3200" dirty="0" smtClean="0"/>
          </a:p>
          <a:p>
            <a:pPr algn="l">
              <a:buFontTx/>
              <a:buChar char="-"/>
            </a:pPr>
            <a:r>
              <a:rPr lang="ca-ES" sz="3200" dirty="0"/>
              <a:t> </a:t>
            </a:r>
            <a:r>
              <a:rPr lang="ca-ES" sz="3200" dirty="0" smtClean="0"/>
              <a:t>Criteris d’accés: dependència +...</a:t>
            </a:r>
          </a:p>
          <a:p>
            <a:pPr algn="l">
              <a:buFontTx/>
              <a:buChar char="-"/>
            </a:pPr>
            <a:r>
              <a:rPr lang="ca-ES" sz="3200" dirty="0" smtClean="0"/>
              <a:t> Finançament </a:t>
            </a:r>
            <a:r>
              <a:rPr lang="ca-ES" sz="3200" dirty="0" err="1" smtClean="0"/>
              <a:t>capitatiu</a:t>
            </a:r>
            <a:endParaRPr lang="ca-ES" sz="3200" dirty="0" smtClean="0"/>
          </a:p>
          <a:p>
            <a:pPr algn="l">
              <a:buFontTx/>
              <a:buChar char="-"/>
            </a:pP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142852"/>
            <a:ext cx="7772400" cy="1143000"/>
          </a:xfrm>
        </p:spPr>
        <p:txBody>
          <a:bodyPr/>
          <a:lstStyle/>
          <a:p>
            <a:r>
              <a:rPr lang="ca-ES" dirty="0" smtClean="0"/>
              <a:t>Objectius. Avaluació </a:t>
            </a:r>
            <a:endParaRPr lang="ca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74AB34-69D9-42A9-BB2A-96E210FC0F55}" type="slidenum">
              <a:rPr lang="es-ES_tradnl" smtClean="0"/>
              <a:pPr>
                <a:defRPr/>
              </a:pPr>
              <a:t>49</a:t>
            </a:fld>
            <a:endParaRPr lang="es-ES_tradnl"/>
          </a:p>
        </p:txBody>
      </p:sp>
      <p:sp>
        <p:nvSpPr>
          <p:cNvPr id="4" name="3 CuadroTexto"/>
          <p:cNvSpPr txBox="1"/>
          <p:nvPr/>
        </p:nvSpPr>
        <p:spPr>
          <a:xfrm>
            <a:off x="642910" y="1357298"/>
            <a:ext cx="792556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ca-ES" dirty="0" smtClean="0"/>
              <a:t>Objectius</a:t>
            </a:r>
          </a:p>
          <a:p>
            <a:pPr algn="l"/>
            <a:r>
              <a:rPr lang="ca-ES" dirty="0" smtClean="0"/>
              <a:t>	- Millorar l’atenció 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Superar la fragmentació i la discontinuïtat assistencial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Disminució de l'accés a urgències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Disminució de la pressió hospitalària</a:t>
            </a:r>
          </a:p>
          <a:p>
            <a:pPr algn="l"/>
            <a:endParaRPr lang="ca-ES" dirty="0" smtClean="0"/>
          </a:p>
          <a:p>
            <a:pPr algn="l"/>
            <a:endParaRPr lang="ca-ES" dirty="0"/>
          </a:p>
          <a:p>
            <a:pPr algn="l"/>
            <a:r>
              <a:rPr lang="ca-ES" dirty="0" smtClean="0"/>
              <a:t>Avaluació / Resultats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Millora de la percepció sobre l’atenció rebuda 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  (malats i família)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Disminució de la pressió a l’hospital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Retràs en la institucionalització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Major ús de serveis comunitaris</a:t>
            </a:r>
          </a:p>
          <a:p>
            <a:pPr algn="l"/>
            <a:r>
              <a:rPr lang="ca-ES" dirty="0"/>
              <a:t>	</a:t>
            </a:r>
            <a:r>
              <a:rPr lang="ca-ES" dirty="0" smtClean="0"/>
              <a:t>- Sense diferències en el cost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smtClean="0"/>
          </a:p>
        </p:txBody>
      </p:sp>
      <p:sp>
        <p:nvSpPr>
          <p:cNvPr id="3277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mtClean="0"/>
              <a:t>Introducción</a:t>
            </a:r>
          </a:p>
          <a:p>
            <a:endParaRPr lang="ca-ES" smtClean="0"/>
          </a:p>
          <a:p>
            <a:r>
              <a:rPr lang="ca-ES" smtClean="0"/>
              <a:t>Retos y Tendencias en atención sociosanitaria</a:t>
            </a:r>
          </a:p>
          <a:p>
            <a:pPr lvl="1"/>
            <a:r>
              <a:rPr lang="ca-ES" smtClean="0"/>
              <a:t>El desarrollo del SAD</a:t>
            </a:r>
          </a:p>
          <a:p>
            <a:pPr lvl="1"/>
            <a:r>
              <a:rPr lang="ca-ES" smtClean="0"/>
              <a:t>Cuidados integrados</a:t>
            </a:r>
          </a:p>
          <a:p>
            <a:pPr lvl="1"/>
            <a:r>
              <a:rPr lang="ca-ES" b="1" smtClean="0">
                <a:solidFill>
                  <a:srgbClr val="FF0000"/>
                </a:solidFill>
              </a:rPr>
              <a:t>Nuevos modelos de atención residencial</a:t>
            </a:r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63E5886-B882-4269-9379-ACCAC18C66BB}" type="slidenum">
              <a:rPr lang="es-ES_tradnl" smtClean="0"/>
              <a:pPr/>
              <a:t>50</a:t>
            </a:fld>
            <a:endParaRPr lang="es-ES_trad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CF1FE4A-1F5C-42F9-85AE-2F60EC0268B8}" type="slidenum">
              <a:rPr lang="es-ES_tradnl" smtClean="0"/>
              <a:pPr/>
              <a:t>51</a:t>
            </a:fld>
            <a:endParaRPr lang="es-ES_tradnl" smtClean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785813" y="1214438"/>
          <a:ext cx="7929562" cy="5372738"/>
        </p:xfrm>
        <a:graphic>
          <a:graphicData uri="http://schemas.openxmlformats.org/drawingml/2006/table">
            <a:tbl>
              <a:tblPr/>
              <a:tblGrid>
                <a:gridCol w="1893887"/>
                <a:gridCol w="979488"/>
                <a:gridCol w="1030287"/>
                <a:gridCol w="977900"/>
                <a:gridCol w="1093788"/>
                <a:gridCol w="668337"/>
                <a:gridCol w="1285875"/>
              </a:tblGrid>
              <a:tr h="598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&lt; 25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25 - 49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50 - 99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&gt; 100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Sin Inf.*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Total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Centros privados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1.016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1.036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894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683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210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3.839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Plazas privadas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16.821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36.813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63.126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105.317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220.077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Centros públicos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391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298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300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235</a:t>
                      </a:r>
                      <a:endParaRPr kumimoji="0" lang="es-E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51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1.275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Plazas públicas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5.469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11.045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21.053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43.557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82.399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Todos lo centros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1.407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1.334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1.194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918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261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5.114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Todas las plazas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22.290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47.858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84.179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148.874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5.634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308835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8850">
                <a:tc gridSpan="7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* Sin inf. Centros: se desconoce el número de plazas. Plazas: se desconoce si el centro es público o privado. Fuente: Distribución de centros y plazas residenciales, 2007. Otros indicadores. Estadísticas. Portal Mayores [Internet]. [Acceso 26 Oct 2009  ] Disponible en: </a:t>
                      </a:r>
                      <a:r>
                        <a:rPr kumimoji="0" lang="es-ES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http://www.imsersomayores.csic.es/estadisticas/indicadores/otros-indicadores/residencias/2008/index.html</a:t>
                      </a:r>
                      <a:r>
                        <a:rPr kumimoji="0" lang="es-E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es-E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863" name="Rectangle 2"/>
          <p:cNvSpPr>
            <a:spLocks noChangeArrowheads="1"/>
          </p:cNvSpPr>
          <p:nvPr/>
        </p:nvSpPr>
        <p:spPr bwMode="auto">
          <a:xfrm>
            <a:off x="1857375" y="285750"/>
            <a:ext cx="5018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es-ES" sz="2800" b="1">
                <a:solidFill>
                  <a:srgbClr val="4F81BD"/>
                </a:solidFill>
                <a:ea typeface="Calibri" pitchFamily="34" charset="0"/>
                <a:cs typeface="Times New Roman" pitchFamily="18" charset="0"/>
              </a:rPr>
              <a:t>Centros y plazas según tamaño.</a:t>
            </a:r>
            <a:endParaRPr lang="es-ES" sz="72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2 Título"/>
          <p:cNvSpPr>
            <a:spLocks noGrp="1"/>
          </p:cNvSpPr>
          <p:nvPr>
            <p:ph type="title"/>
          </p:nvPr>
        </p:nvSpPr>
        <p:spPr>
          <a:xfrm>
            <a:off x="571500" y="285750"/>
            <a:ext cx="8001000" cy="785813"/>
          </a:xfrm>
        </p:spPr>
        <p:txBody>
          <a:bodyPr/>
          <a:lstStyle/>
          <a:p>
            <a:pPr defTabSz="265113" eaLnBrk="1" hangingPunct="1"/>
            <a:r>
              <a:rPr lang="es-ES_tradnl" sz="2800" dirty="0" err="1" smtClean="0">
                <a:latin typeface="Gill Sans MT" pitchFamily="34" charset="0"/>
              </a:rPr>
              <a:t>L’evolució</a:t>
            </a:r>
            <a:r>
              <a:rPr lang="es-ES_tradnl" sz="2800" dirty="0" smtClean="0">
                <a:latin typeface="Gill Sans MT" pitchFamily="34" charset="0"/>
              </a:rPr>
              <a:t> </a:t>
            </a:r>
            <a:r>
              <a:rPr lang="es-ES_tradnl" sz="2800" dirty="0" err="1" smtClean="0">
                <a:latin typeface="Gill Sans MT" pitchFamily="34" charset="0"/>
              </a:rPr>
              <a:t>dels</a:t>
            </a:r>
            <a:r>
              <a:rPr lang="es-ES_tradnl" sz="2800" dirty="0" smtClean="0">
                <a:latin typeface="Gill Sans MT" pitchFamily="34" charset="0"/>
              </a:rPr>
              <a:t> </a:t>
            </a:r>
            <a:r>
              <a:rPr lang="es-ES_tradnl" sz="2800" dirty="0" err="1" smtClean="0">
                <a:latin typeface="Gill Sans MT" pitchFamily="34" charset="0"/>
              </a:rPr>
              <a:t>Nursing</a:t>
            </a:r>
            <a:r>
              <a:rPr lang="es-ES_tradnl" sz="2800" dirty="0" smtClean="0">
                <a:latin typeface="Gill Sans MT" pitchFamily="34" charset="0"/>
              </a:rPr>
              <a:t> </a:t>
            </a:r>
            <a:r>
              <a:rPr lang="es-ES_tradnl" sz="2800" dirty="0" err="1" smtClean="0">
                <a:latin typeface="Gill Sans MT" pitchFamily="34" charset="0"/>
              </a:rPr>
              <a:t>Homes</a:t>
            </a:r>
            <a:r>
              <a:rPr lang="es-ES_tradnl" sz="2800" dirty="0" smtClean="0">
                <a:latin typeface="Gill Sans MT" pitchFamily="34" charset="0"/>
              </a:rPr>
              <a:t>. </a:t>
            </a:r>
            <a:r>
              <a:rPr lang="es-ES_tradnl" sz="2800" dirty="0" err="1" smtClean="0">
                <a:latin typeface="Gill Sans MT" pitchFamily="34" charset="0"/>
              </a:rPr>
              <a:t>Nous</a:t>
            </a:r>
            <a:r>
              <a:rPr lang="es-ES_tradnl" sz="2800" dirty="0" smtClean="0">
                <a:latin typeface="Gill Sans MT" pitchFamily="34" charset="0"/>
              </a:rPr>
              <a:t> </a:t>
            </a:r>
            <a:r>
              <a:rPr lang="es-ES_tradnl" sz="2800" dirty="0" err="1" smtClean="0">
                <a:latin typeface="Gill Sans MT" pitchFamily="34" charset="0"/>
              </a:rPr>
              <a:t>models</a:t>
            </a:r>
            <a:r>
              <a:rPr lang="es-ES_tradnl" sz="2800" dirty="0" smtClean="0">
                <a:latin typeface="Gill Sans MT" pitchFamily="34" charset="0"/>
              </a:rPr>
              <a:t> </a:t>
            </a:r>
            <a:r>
              <a:rPr lang="es-ES_tradnl" sz="2800" dirty="0" err="1" smtClean="0">
                <a:latin typeface="Gill Sans MT" pitchFamily="34" charset="0"/>
              </a:rPr>
              <a:t>d’atenció</a:t>
            </a:r>
            <a:r>
              <a:rPr lang="es-ES_tradnl" sz="2800" dirty="0" smtClean="0">
                <a:latin typeface="Gill Sans MT" pitchFamily="34" charset="0"/>
              </a:rPr>
              <a:t> residencial</a:t>
            </a:r>
          </a:p>
        </p:txBody>
      </p:sp>
      <p:sp>
        <p:nvSpPr>
          <p:cNvPr id="58371" name="1 Marcador de contenido"/>
          <p:cNvSpPr>
            <a:spLocks noGrp="1"/>
          </p:cNvSpPr>
          <p:nvPr>
            <p:ph sz="quarter" idx="1"/>
          </p:nvPr>
        </p:nvSpPr>
        <p:spPr>
          <a:xfrm>
            <a:off x="714375" y="1428750"/>
            <a:ext cx="7772400" cy="5214938"/>
          </a:xfrm>
        </p:spPr>
        <p:txBody>
          <a:bodyPr/>
          <a:lstStyle/>
          <a:p>
            <a:pPr marL="514350" indent="-514350" eaLnBrk="1" hangingPunct="1">
              <a:buFont typeface="Wingdings 2" pitchFamily="18" charset="2"/>
              <a:buNone/>
            </a:pPr>
            <a:r>
              <a:rPr lang="ca-ES" sz="2000" dirty="0" smtClean="0">
                <a:latin typeface="Gill Sans MT" pitchFamily="34" charset="0"/>
              </a:rPr>
              <a:t>	</a:t>
            </a:r>
          </a:p>
          <a:p>
            <a:pPr marL="514350" indent="-514350" eaLnBrk="1" hangingPunct="1">
              <a:buFont typeface="Wingdings" pitchFamily="2" charset="2"/>
              <a:buChar char="ü"/>
            </a:pPr>
            <a:r>
              <a:rPr lang="ca-ES" sz="2000" dirty="0" smtClean="0">
                <a:latin typeface="Gill Sans MT" pitchFamily="34" charset="0"/>
              </a:rPr>
              <a:t> Atenció centrada en la persona.</a:t>
            </a:r>
          </a:p>
          <a:p>
            <a:pPr marL="514350" indent="-514350" eaLnBrk="1" hangingPunct="1">
              <a:buFont typeface="Wingdings" pitchFamily="2" charset="2"/>
              <a:buChar char="ü"/>
            </a:pPr>
            <a:r>
              <a:rPr lang="ca-ES" sz="2000" dirty="0" smtClean="0">
                <a:latin typeface="Gill Sans MT" pitchFamily="34" charset="0"/>
              </a:rPr>
              <a:t> Promoció de la autonomia i de la independència de la persona.</a:t>
            </a:r>
          </a:p>
          <a:p>
            <a:pPr marL="514350" indent="-514350" eaLnBrk="1" hangingPunct="1">
              <a:buFont typeface="Wingdings" pitchFamily="2" charset="2"/>
              <a:buChar char="ü"/>
            </a:pPr>
            <a:r>
              <a:rPr lang="ca-ES" sz="2000" dirty="0" smtClean="0">
                <a:latin typeface="Gill Sans MT" pitchFamily="34" charset="0"/>
              </a:rPr>
              <a:t>Garantir el dret de decisió de decisió de les persones grans 	  sobre la seva quotidianitat y a rebre una atenció segons les seves  	  	 preferències.</a:t>
            </a:r>
          </a:p>
          <a:p>
            <a:pPr marL="514350" indent="-514350" eaLnBrk="1" hangingPunct="1">
              <a:buFont typeface="Wingdings" pitchFamily="2" charset="2"/>
              <a:buChar char="ü"/>
            </a:pPr>
            <a:r>
              <a:rPr lang="ca-ES" sz="2000" dirty="0" smtClean="0">
                <a:latin typeface="Gill Sans MT" pitchFamily="34" charset="0"/>
              </a:rPr>
              <a:t>Centrar l’activitat en la qualitat de vida dels residents. </a:t>
            </a:r>
          </a:p>
          <a:p>
            <a:pPr marL="514350" indent="-514350" eaLnBrk="1" hangingPunct="1">
              <a:buFont typeface="Wingdings" pitchFamily="2" charset="2"/>
              <a:buChar char="ü"/>
            </a:pPr>
            <a:r>
              <a:rPr lang="ca-ES" sz="2000" dirty="0" smtClean="0">
                <a:latin typeface="Gill Sans MT" pitchFamily="34" charset="0"/>
              </a:rPr>
              <a:t>Preocupació per factors com la intimitat, la accessibilitat, l’ ambient o les competències dels professionals.</a:t>
            </a:r>
          </a:p>
          <a:p>
            <a:pPr marL="514350" indent="-514350" eaLnBrk="1" hangingPunct="1">
              <a:buFont typeface="Wingdings" pitchFamily="2" charset="2"/>
              <a:buChar char="ü"/>
            </a:pPr>
            <a:r>
              <a:rPr lang="ca-ES" sz="2000" dirty="0" smtClean="0">
                <a:latin typeface="Gill Sans MT" pitchFamily="34" charset="0"/>
              </a:rPr>
              <a:t>Diversificació dels recursos i especialment dels pisos amb serveis.</a:t>
            </a:r>
          </a:p>
          <a:p>
            <a:pPr marL="514350" indent="-514350" eaLnBrk="1" hangingPunct="1">
              <a:buFont typeface="Wingdings" pitchFamily="2" charset="2"/>
              <a:buChar char="ü"/>
            </a:pPr>
            <a:r>
              <a:rPr lang="ca-ES" sz="2000" dirty="0" smtClean="0">
                <a:latin typeface="Gill Sans MT" pitchFamily="34" charset="0"/>
              </a:rPr>
              <a:t>Disminució dels serveis hospitalaris de llarga estada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2 Título"/>
          <p:cNvSpPr>
            <a:spLocks noGrp="1"/>
          </p:cNvSpPr>
          <p:nvPr>
            <p:ph type="title"/>
          </p:nvPr>
        </p:nvSpPr>
        <p:spPr>
          <a:xfrm>
            <a:off x="571500" y="428625"/>
            <a:ext cx="7772400" cy="785813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dirty="0" smtClean="0">
                <a:solidFill>
                  <a:schemeClr val="tx1"/>
                </a:solidFill>
                <a:latin typeface="Gill Sans MT" pitchFamily="34" charset="0"/>
              </a:rPr>
              <a:t>Terminología referente a alojamientos residenciales </a:t>
            </a:r>
            <a:r>
              <a:rPr lang="es-ES_tradnl" sz="2800" dirty="0" smtClean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</a:rPr>
              <a:t/>
            </a:r>
            <a:br>
              <a:rPr lang="es-ES_tradnl" sz="2800" dirty="0" smtClean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</a:rPr>
            </a:br>
            <a:endParaRPr lang="es-ES_tradnl" sz="2800" dirty="0" smtClean="0">
              <a:latin typeface="Gill Sans MT" pitchFamily="34" charset="0"/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>
          <a:xfrm>
            <a:off x="785813" y="1143000"/>
            <a:ext cx="7772400" cy="5214938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es-ES_tradnl" sz="2400" dirty="0" smtClean="0">
              <a:solidFill>
                <a:schemeClr val="bg1">
                  <a:lumMod val="50000"/>
                </a:schemeClr>
              </a:solidFill>
              <a:latin typeface="Gill Sans MT" pitchFamily="34" charset="0"/>
            </a:endParaRPr>
          </a:p>
          <a:p>
            <a:pPr marL="514350" indent="-51435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es-ES_tradnl" sz="2400" dirty="0" smtClean="0">
              <a:solidFill>
                <a:schemeClr val="bg1">
                  <a:lumMod val="50000"/>
                </a:schemeClr>
              </a:solidFill>
              <a:latin typeface="Gill Sans MT" pitchFamily="34" charset="0"/>
            </a:endParaRPr>
          </a:p>
          <a:p>
            <a:pPr marL="514350" indent="-51435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es-ES_tradnl" sz="1050" dirty="0" smtClean="0">
              <a:solidFill>
                <a:schemeClr val="bg1">
                  <a:lumMod val="50000"/>
                </a:schemeClr>
              </a:solidFill>
              <a:latin typeface="Gill Sans MT" pitchFamily="34" charset="0"/>
            </a:endParaRPr>
          </a:p>
        </p:txBody>
      </p:sp>
      <p:graphicFrame>
        <p:nvGraphicFramePr>
          <p:cNvPr id="4" name="3 Diagrama"/>
          <p:cNvGraphicFramePr/>
          <p:nvPr/>
        </p:nvGraphicFramePr>
        <p:xfrm>
          <a:off x="285720" y="1714488"/>
          <a:ext cx="8501122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8917" name="4 Rectángulo"/>
          <p:cNvSpPr>
            <a:spLocks noChangeArrowheads="1"/>
          </p:cNvSpPr>
          <p:nvPr/>
        </p:nvSpPr>
        <p:spPr bwMode="auto">
          <a:xfrm>
            <a:off x="2286000" y="2000250"/>
            <a:ext cx="6357938" cy="1714500"/>
          </a:xfrm>
          <a:prstGeom prst="rect">
            <a:avLst/>
          </a:prstGeom>
          <a:solidFill>
            <a:srgbClr val="993300">
              <a:alpha val="2000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>
          <a:xfrm>
            <a:off x="800100" y="1143000"/>
            <a:ext cx="7772400" cy="5572148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es-ES_tradnl" sz="2400" dirty="0" smtClean="0">
              <a:solidFill>
                <a:schemeClr val="bg1">
                  <a:lumMod val="50000"/>
                </a:schemeClr>
              </a:solidFill>
              <a:latin typeface="Gill Sans MT" pitchFamily="34" charset="0"/>
            </a:endParaRPr>
          </a:p>
          <a:p>
            <a:pPr marL="514350" indent="-51435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es-ES_tradnl" sz="2400" dirty="0" smtClean="0">
              <a:solidFill>
                <a:schemeClr val="bg1">
                  <a:lumMod val="50000"/>
                </a:schemeClr>
              </a:solidFill>
              <a:latin typeface="Gill Sans MT" pitchFamily="34" charset="0"/>
            </a:endParaRPr>
          </a:p>
          <a:p>
            <a:pPr marL="514350" indent="-51435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es-ES_tradnl" sz="1050" dirty="0" smtClean="0">
              <a:solidFill>
                <a:schemeClr val="bg1">
                  <a:lumMod val="50000"/>
                </a:schemeClr>
              </a:solidFill>
              <a:latin typeface="Gill Sans MT" pitchFamily="34" charset="0"/>
            </a:endParaRPr>
          </a:p>
        </p:txBody>
      </p:sp>
      <p:graphicFrame>
        <p:nvGraphicFramePr>
          <p:cNvPr id="4" name="3 Diagrama"/>
          <p:cNvGraphicFramePr/>
          <p:nvPr/>
        </p:nvGraphicFramePr>
        <p:xfrm>
          <a:off x="357158" y="1500174"/>
          <a:ext cx="850112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9940" name="4 Rectángulo"/>
          <p:cNvSpPr>
            <a:spLocks noChangeArrowheads="1"/>
          </p:cNvSpPr>
          <p:nvPr/>
        </p:nvSpPr>
        <p:spPr bwMode="auto">
          <a:xfrm>
            <a:off x="928688" y="357188"/>
            <a:ext cx="66436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>
                <a:latin typeface="Gill Sans MT" pitchFamily="34" charset="0"/>
              </a:rPr>
              <a:t>Terminología referente a alojamientos residenciales 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smtClean="0"/>
          </a:p>
        </p:txBody>
      </p:sp>
      <p:sp>
        <p:nvSpPr>
          <p:cNvPr id="40963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A454052-0DD4-4989-86D7-57FE48CA1097}" type="slidenum">
              <a:rPr lang="es-ES_tradnl" smtClean="0"/>
              <a:pPr/>
              <a:t>55</a:t>
            </a:fld>
            <a:endParaRPr lang="es-ES_tradnl" smtClean="0"/>
          </a:p>
        </p:txBody>
      </p:sp>
      <p:pic>
        <p:nvPicPr>
          <p:cNvPr id="40964" name="Picture 2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5400" y="0"/>
            <a:ext cx="9169400" cy="65833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457200" y="314325"/>
            <a:ext cx="8223250" cy="105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ca-ES" sz="2500">
                <a:solidFill>
                  <a:srgbClr val="000000"/>
                </a:solidFill>
              </a:rPr>
              <a:t>ROS-ANDERS GARD, HANINGE, SUECIA</a:t>
            </a: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7788" y="1306513"/>
            <a:ext cx="6519862" cy="5387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735710F-0F48-42B3-A7F1-AF90CABA406E}" type="slidenum">
              <a:rPr lang="es-ES_tradnl" smtClean="0"/>
              <a:pPr/>
              <a:t>57</a:t>
            </a:fld>
            <a:endParaRPr lang="es-ES_tradnl" smtClean="0"/>
          </a:p>
        </p:txBody>
      </p:sp>
      <p:pic>
        <p:nvPicPr>
          <p:cNvPr id="59395" name="Picture 2" descr="casaconv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5410200" cy="4057650"/>
          </a:xfrm>
          <a:prstGeom prst="rect">
            <a:avLst/>
          </a:prstGeom>
          <a:noFill/>
          <a:ln w="9525">
            <a:solidFill>
              <a:srgbClr val="CCCCFF"/>
            </a:solidFill>
            <a:miter lim="800000"/>
            <a:headEnd/>
            <a:tailEnd/>
          </a:ln>
        </p:spPr>
      </p:pic>
      <p:sp>
        <p:nvSpPr>
          <p:cNvPr id="59396" name="Text Box 3"/>
          <p:cNvSpPr txBox="1">
            <a:spLocks noChangeArrowheads="1"/>
          </p:cNvSpPr>
          <p:nvPr/>
        </p:nvSpPr>
        <p:spPr bwMode="auto">
          <a:xfrm>
            <a:off x="5580063" y="5084763"/>
            <a:ext cx="3238500" cy="831850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s-ES" b="1" i="1">
                <a:latin typeface="Arial" charset="0"/>
              </a:rPr>
              <a:t>www.envelliment.org</a:t>
            </a:r>
          </a:p>
          <a:p>
            <a:pPr algn="l"/>
            <a:r>
              <a:rPr lang="es-ES" b="1" i="1">
                <a:latin typeface="Arial" charset="0"/>
              </a:rPr>
              <a:t>antoni.salva@uab.es</a:t>
            </a:r>
            <a:endParaRPr lang="ca-ES" b="1" i="1">
              <a:latin typeface="Arial" charset="0"/>
            </a:endParaRPr>
          </a:p>
        </p:txBody>
      </p:sp>
      <p:sp>
        <p:nvSpPr>
          <p:cNvPr id="59397" name="Text Box 4"/>
          <p:cNvSpPr txBox="1">
            <a:spLocks noChangeArrowheads="1"/>
          </p:cNvSpPr>
          <p:nvPr/>
        </p:nvSpPr>
        <p:spPr bwMode="auto">
          <a:xfrm>
            <a:off x="6015038" y="2492375"/>
            <a:ext cx="2284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sz="2800" dirty="0" smtClean="0"/>
              <a:t>Moltes gràcies</a:t>
            </a:r>
            <a:endParaRPr lang="ca-ES" sz="2800" dirty="0"/>
          </a:p>
        </p:txBody>
      </p:sp>
      <p:pic>
        <p:nvPicPr>
          <p:cNvPr id="59398" name="Picture 5" descr="institut-del-envelliment-HIG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4868863"/>
            <a:ext cx="4967288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33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33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7791</TotalTime>
  <Words>2157</Words>
  <Application>Microsoft Office PowerPoint</Application>
  <PresentationFormat>Presentación en pantalla (4:3)</PresentationFormat>
  <Paragraphs>698</Paragraphs>
  <Slides>57</Slides>
  <Notes>13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57</vt:i4>
      </vt:variant>
    </vt:vector>
  </HeadingPairs>
  <TitlesOfParts>
    <vt:vector size="60" baseType="lpstr">
      <vt:lpstr>Diseño predeterminado</vt:lpstr>
      <vt:lpstr>Hoja de cálculo de Microsoft Office Excel 97-2003</vt:lpstr>
      <vt:lpstr>Diapositiva</vt:lpstr>
      <vt:lpstr>Diapositiva 1</vt:lpstr>
      <vt:lpstr>Sumari</vt:lpstr>
      <vt:lpstr>Diapositiva 3</vt:lpstr>
      <vt:lpstr>Diapositiva 4</vt:lpstr>
      <vt:lpstr>Evolución de la composición etaria de la población española. 1900-2001</vt:lpstr>
      <vt:lpstr>Diapositiva 6</vt:lpstr>
      <vt:lpstr> España: evolución de la esperanza de vida al nacer. 1900-2005 </vt:lpstr>
      <vt:lpstr>Evolución de la Esperanza de Vida (EV) y la Esperanza de Vida Libre de Discapacidad (EVLD) al nacimiento en España durante el periodo 1995-2007. </vt:lpstr>
      <vt:lpstr>OCDE</vt:lpstr>
      <vt:lpstr>Diapositiva 10</vt:lpstr>
      <vt:lpstr>Diapositiva 11</vt:lpstr>
      <vt:lpstr>Diapositiva 12</vt:lpstr>
      <vt:lpstr>La xarxa de serveis socio-sanitaris</vt:lpstr>
      <vt:lpstr>Diapositiva 14</vt:lpstr>
      <vt:lpstr>Sumari</vt:lpstr>
      <vt:lpstr>Diapositiva 16</vt:lpstr>
      <vt:lpstr>Característiques dels sol·licitants</vt:lpstr>
      <vt:lpstr>Distribució per graus i nivells</vt:lpstr>
      <vt:lpstr>Diapositiva 19</vt:lpstr>
      <vt:lpstr>Posicionamiento del despliegue territorial en España. Mayo 2008</vt:lpstr>
      <vt:lpstr>Posicionamiento del despliegue territorial en España. Marzo 2009</vt:lpstr>
      <vt:lpstr>Diapositiva 22</vt:lpstr>
      <vt:lpstr>Personas beneficiarias y prestaciones</vt:lpstr>
      <vt:lpstr>Personas beneficiarias y prestaciones</vt:lpstr>
      <vt:lpstr>Principios </vt:lpstr>
      <vt:lpstr>Prevención de las situaciones de dependencia</vt:lpstr>
      <vt:lpstr>Sumari</vt:lpstr>
      <vt:lpstr>Cal plantejar un canvi en les CLLD a Catalunya ?</vt:lpstr>
      <vt:lpstr>Classificació RUG. 1999-2007.  </vt:lpstr>
      <vt:lpstr>Avenços en l’atenció de llarga durada a Catalunya</vt:lpstr>
      <vt:lpstr>Diapositiva 31</vt:lpstr>
      <vt:lpstr>Una diferent cartera de serveis </vt:lpstr>
      <vt:lpstr>Diapositiva 33</vt:lpstr>
      <vt:lpstr>El canvi en les cures de llarga durada a Catalunya. 4.</vt:lpstr>
      <vt:lpstr>Sumari</vt:lpstr>
      <vt:lpstr>Diapositiva 36</vt:lpstr>
      <vt:lpstr>Enfermedad y discapacidad</vt:lpstr>
      <vt:lpstr>El universo de la Enfermedad de Alzheimer</vt:lpstr>
      <vt:lpstr>El cambio en los cuidados de larga duración</vt:lpstr>
      <vt:lpstr>Diapositiva 40</vt:lpstr>
      <vt:lpstr>Diapositiva 41</vt:lpstr>
      <vt:lpstr>El cambio en los cuidados de larga duración</vt:lpstr>
      <vt:lpstr>Diapositiva 43</vt:lpstr>
      <vt:lpstr>El cambio en los cuidados de larga duración </vt:lpstr>
      <vt:lpstr>Atenció integrada. Exemples</vt:lpstr>
      <vt:lpstr>Diapositiva 46</vt:lpstr>
      <vt:lpstr>Diapositiva 47</vt:lpstr>
      <vt:lpstr>Característiques comunes</vt:lpstr>
      <vt:lpstr>Objectius. Avaluació </vt:lpstr>
      <vt:lpstr>Diapositiva 50</vt:lpstr>
      <vt:lpstr>Diapositiva 51</vt:lpstr>
      <vt:lpstr>L’evolució dels Nursing Homes. Nous models d’atenció residencial</vt:lpstr>
      <vt:lpstr>Terminología referente a alojamientos residenciales  </vt:lpstr>
      <vt:lpstr>Diapositiva 54</vt:lpstr>
      <vt:lpstr>Diapositiva 55</vt:lpstr>
      <vt:lpstr>Diapositiva 56</vt:lpstr>
      <vt:lpstr>Diapositiva 57</vt:lpstr>
    </vt:vector>
  </TitlesOfParts>
  <Company>CASA CONVALESCENCIA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rlucas</dc:creator>
  <cp:lastModifiedBy>caragues</cp:lastModifiedBy>
  <cp:revision>405</cp:revision>
  <dcterms:created xsi:type="dcterms:W3CDTF">2007-01-23T16:46:26Z</dcterms:created>
  <dcterms:modified xsi:type="dcterms:W3CDTF">2010-06-07T11:37:12Z</dcterms:modified>
</cp:coreProperties>
</file>