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5"/>
  </p:notesMasterIdLst>
  <p:sldIdLst>
    <p:sldId id="256" r:id="rId2"/>
    <p:sldId id="273" r:id="rId3"/>
    <p:sldId id="277" r:id="rId4"/>
    <p:sldId id="259" r:id="rId5"/>
    <p:sldId id="272" r:id="rId6"/>
    <p:sldId id="260" r:id="rId7"/>
    <p:sldId id="261" r:id="rId8"/>
    <p:sldId id="271" r:id="rId9"/>
    <p:sldId id="274" r:id="rId10"/>
    <p:sldId id="275" r:id="rId11"/>
    <p:sldId id="263" r:id="rId12"/>
    <p:sldId id="268" r:id="rId13"/>
    <p:sldId id="276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  <a:srgbClr val="0089BC"/>
    <a:srgbClr val="9BA1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5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Nombre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centres</a:t>
            </a:r>
            <a:r>
              <a:rPr lang="en-US" dirty="0"/>
              <a:t> </a:t>
            </a:r>
            <a:r>
              <a:rPr lang="en-US" dirty="0" err="1"/>
              <a:t>amb</a:t>
            </a:r>
            <a:r>
              <a:rPr lang="en-US" dirty="0"/>
              <a:t> </a:t>
            </a:r>
            <a:r>
              <a:rPr lang="en-US" dirty="0" err="1"/>
              <a:t>informació</a:t>
            </a:r>
            <a:r>
              <a:rPr lang="en-US" dirty="0"/>
              <a:t> </a:t>
            </a:r>
            <a:r>
              <a:rPr lang="en-US" dirty="0" err="1"/>
              <a:t>tractada</a:t>
            </a:r>
            <a:r>
              <a:rPr lang="en-US" dirty="0"/>
              <a:t> per </a:t>
            </a:r>
            <a:r>
              <a:rPr lang="en-US" dirty="0" err="1"/>
              <a:t>cada</a:t>
            </a:r>
            <a:r>
              <a:rPr lang="en-US" dirty="0"/>
              <a:t> Centre de Cost Final </a:t>
            </a:r>
            <a:r>
              <a:rPr lang="en-US" dirty="0" err="1"/>
              <a:t>d'Aguts</a:t>
            </a:r>
            <a:r>
              <a:rPr lang="en-US" dirty="0"/>
              <a:t> (CCFA)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'[Estudi costos línies d''activitat BD integrada vfinal 20160627.xlsx]T0 respostes'!$A$4:$A$15</c:f>
              <c:strCache>
                <c:ptCount val="12"/>
                <c:pt idx="0">
                  <c:v>Hospitalització convencional</c:v>
                </c:pt>
                <c:pt idx="1">
                  <c:v>Cirurgia Major Ambulatòria</c:v>
                </c:pt>
                <c:pt idx="2">
                  <c:v>Hospitalització a domicili</c:v>
                </c:pt>
                <c:pt idx="3">
                  <c:v>Consultes externes</c:v>
                </c:pt>
                <c:pt idx="4">
                  <c:v>Urgències</c:v>
                </c:pt>
                <c:pt idx="5">
                  <c:v>Hospital de dia</c:v>
                </c:pt>
                <c:pt idx="6">
                  <c:v>Cirurgia menor ambulatòria</c:v>
                </c:pt>
                <c:pt idx="7">
                  <c:v>Radioteràpia</c:v>
                </c:pt>
                <c:pt idx="8">
                  <c:v>Diàlisi ambulatòria</c:v>
                </c:pt>
                <c:pt idx="9">
                  <c:v>Rehabilitació ambulatòria</c:v>
                </c:pt>
                <c:pt idx="10">
                  <c:v>Hospitalització convencional + CMA</c:v>
                </c:pt>
                <c:pt idx="11">
                  <c:v>Consultes externes + cma</c:v>
                </c:pt>
              </c:strCache>
            </c:strRef>
          </c:cat>
          <c:val>
            <c:numRef>
              <c:f>'[Estudi costos línies d''activitat BD integrada vfinal 20160627.xlsx]T0 respostes'!$B$4:$B$15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5</c:v>
                </c:pt>
                <c:pt idx="3">
                  <c:v>7</c:v>
                </c:pt>
                <c:pt idx="4">
                  <c:v>13</c:v>
                </c:pt>
                <c:pt idx="5">
                  <c:v>10</c:v>
                </c:pt>
                <c:pt idx="6">
                  <c:v>3</c:v>
                </c:pt>
                <c:pt idx="7">
                  <c:v>4</c:v>
                </c:pt>
                <c:pt idx="8">
                  <c:v>6</c:v>
                </c:pt>
                <c:pt idx="9">
                  <c:v>12</c:v>
                </c:pt>
                <c:pt idx="10">
                  <c:v>14</c:v>
                </c:pt>
                <c:pt idx="1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524712"/>
        <c:axId val="256525104"/>
      </c:barChart>
      <c:catAx>
        <c:axId val="2565247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256525104"/>
        <c:crosses val="autoZero"/>
        <c:auto val="1"/>
        <c:lblAlgn val="ctr"/>
        <c:lblOffset val="100"/>
        <c:noMultiLvlLbl val="0"/>
      </c:catAx>
      <c:valAx>
        <c:axId val="256525104"/>
        <c:scaling>
          <c:orientation val="minMax"/>
          <c:max val="14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5652471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Estructura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costos</a:t>
            </a:r>
            <a:r>
              <a:rPr lang="en-US" dirty="0"/>
              <a:t> per hospitals (% sobre el total de </a:t>
            </a:r>
            <a:r>
              <a:rPr lang="en-US" dirty="0" err="1"/>
              <a:t>despeses</a:t>
            </a:r>
            <a:r>
              <a:rPr lang="en-US" dirty="0"/>
              <a:t> </a:t>
            </a:r>
            <a:r>
              <a:rPr lang="en-US" dirty="0" err="1"/>
              <a:t>d'explotació</a:t>
            </a:r>
            <a:r>
              <a:rPr lang="en-US" dirty="0"/>
              <a:t>)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'[Estudi costos línies d''activitat BD integrada vfinal 20160627.xlsx]Estruc Costos'!$A$8</c:f>
              <c:strCache>
                <c:ptCount val="1"/>
                <c:pt idx="0">
                  <c:v>Personal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Costos'!$B$8:$O$8</c:f>
              <c:numCache>
                <c:formatCode>0%</c:formatCode>
                <c:ptCount val="14"/>
                <c:pt idx="0">
                  <c:v>0.58808408806378909</c:v>
                </c:pt>
                <c:pt idx="1">
                  <c:v>0.50028178899559661</c:v>
                </c:pt>
                <c:pt idx="2">
                  <c:v>0.66792375790908098</c:v>
                </c:pt>
                <c:pt idx="3">
                  <c:v>0.63961261348695075</c:v>
                </c:pt>
                <c:pt idx="4">
                  <c:v>0.53935923514216844</c:v>
                </c:pt>
                <c:pt idx="5">
                  <c:v>0.56378802556846663</c:v>
                </c:pt>
                <c:pt idx="6">
                  <c:v>0.42814026082061346</c:v>
                </c:pt>
                <c:pt idx="7">
                  <c:v>0.49477271470929601</c:v>
                </c:pt>
                <c:pt idx="8">
                  <c:v>0.59729962237818501</c:v>
                </c:pt>
                <c:pt idx="9">
                  <c:v>0.58495417143989292</c:v>
                </c:pt>
                <c:pt idx="10">
                  <c:v>0.64368233276193942</c:v>
                </c:pt>
                <c:pt idx="11">
                  <c:v>0.57076863235629982</c:v>
                </c:pt>
                <c:pt idx="12">
                  <c:v>0.56271823347877081</c:v>
                </c:pt>
                <c:pt idx="13">
                  <c:v>0.55502856788700194</c:v>
                </c:pt>
              </c:numCache>
            </c:numRef>
          </c:val>
        </c:ser>
        <c:ser>
          <c:idx val="1"/>
          <c:order val="1"/>
          <c:tx>
            <c:strRef>
              <c:f>'[Estudi costos línies d''activitat BD integrada vfinal 20160627.xlsx]Estruc Costos'!$A$9</c:f>
              <c:strCache>
                <c:ptCount val="1"/>
                <c:pt idx="0">
                  <c:v>Farmàcia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Costos'!$B$9:$O$9</c:f>
              <c:numCache>
                <c:formatCode>0%</c:formatCode>
                <c:ptCount val="14"/>
                <c:pt idx="0">
                  <c:v>5.2521223298798936E-2</c:v>
                </c:pt>
                <c:pt idx="1">
                  <c:v>8.5900364833224177E-2</c:v>
                </c:pt>
                <c:pt idx="2">
                  <c:v>7.3800395019957249E-2</c:v>
                </c:pt>
                <c:pt idx="3">
                  <c:v>0.11502575772895757</c:v>
                </c:pt>
                <c:pt idx="4">
                  <c:v>0.10904506338062292</c:v>
                </c:pt>
                <c:pt idx="5">
                  <c:v>0.12916170594775842</c:v>
                </c:pt>
                <c:pt idx="6">
                  <c:v>0.15617592193729946</c:v>
                </c:pt>
                <c:pt idx="7">
                  <c:v>0.16479174677360292</c:v>
                </c:pt>
                <c:pt idx="8">
                  <c:v>4.7453136537627928E-2</c:v>
                </c:pt>
                <c:pt idx="9">
                  <c:v>0.14547145319984503</c:v>
                </c:pt>
                <c:pt idx="10">
                  <c:v>9.8832438490448676E-2</c:v>
                </c:pt>
                <c:pt idx="11">
                  <c:v>0.11474851253753254</c:v>
                </c:pt>
                <c:pt idx="12">
                  <c:v>9.9212447055967462E-2</c:v>
                </c:pt>
                <c:pt idx="13">
                  <c:v>0.21809111959851246</c:v>
                </c:pt>
              </c:numCache>
            </c:numRef>
          </c:val>
        </c:ser>
        <c:ser>
          <c:idx val="2"/>
          <c:order val="2"/>
          <c:tx>
            <c:strRef>
              <c:f>'[Estudi costos línies d''activitat BD integrada vfinal 20160627.xlsx]Estruc Costos'!$A$10</c:f>
              <c:strCache>
                <c:ptCount val="1"/>
                <c:pt idx="0">
                  <c:v>Material sanitari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Costos'!$B$10:$O$10</c:f>
              <c:numCache>
                <c:formatCode>0%</c:formatCode>
                <c:ptCount val="14"/>
                <c:pt idx="0">
                  <c:v>6.5856106191258368E-2</c:v>
                </c:pt>
                <c:pt idx="1">
                  <c:v>7.6880086159238317E-2</c:v>
                </c:pt>
                <c:pt idx="2">
                  <c:v>4.5543966498082539E-2</c:v>
                </c:pt>
                <c:pt idx="3">
                  <c:v>6.5303516521685312E-2</c:v>
                </c:pt>
                <c:pt idx="4">
                  <c:v>8.5347786053077787E-2</c:v>
                </c:pt>
                <c:pt idx="5">
                  <c:v>9.0421972471063913E-2</c:v>
                </c:pt>
                <c:pt idx="6">
                  <c:v>7.6258244486455046E-2</c:v>
                </c:pt>
                <c:pt idx="7">
                  <c:v>0.10317453004000626</c:v>
                </c:pt>
                <c:pt idx="8">
                  <c:v>7.4463088491808091E-2</c:v>
                </c:pt>
                <c:pt idx="9">
                  <c:v>9.02925549005172E-2</c:v>
                </c:pt>
                <c:pt idx="10">
                  <c:v>6.1627887718606514E-2</c:v>
                </c:pt>
                <c:pt idx="11">
                  <c:v>9.758369305841022E-2</c:v>
                </c:pt>
                <c:pt idx="12">
                  <c:v>7.4077221437077928E-2</c:v>
                </c:pt>
                <c:pt idx="13">
                  <c:v>0.10321393430482008</c:v>
                </c:pt>
              </c:numCache>
            </c:numRef>
          </c:val>
        </c:ser>
        <c:ser>
          <c:idx val="3"/>
          <c:order val="3"/>
          <c:tx>
            <c:strRef>
              <c:f>'[Estudi costos línies d''activitat BD integrada vfinal 20160627.xlsx]Estruc Costos'!$A$11</c:f>
              <c:strCache>
                <c:ptCount val="1"/>
                <c:pt idx="0">
                  <c:v>Altres aprovisionaments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Costos'!$B$11:$O$11</c:f>
              <c:numCache>
                <c:formatCode>0%</c:formatCode>
                <c:ptCount val="14"/>
                <c:pt idx="0">
                  <c:v>1.7789210902396605E-2</c:v>
                </c:pt>
                <c:pt idx="1">
                  <c:v>6.699558910817075E-3</c:v>
                </c:pt>
                <c:pt idx="2">
                  <c:v>9.0497257657386858E-3</c:v>
                </c:pt>
                <c:pt idx="3">
                  <c:v>5.8899901129626656E-3</c:v>
                </c:pt>
                <c:pt idx="4">
                  <c:v>9.2869569123048713E-3</c:v>
                </c:pt>
                <c:pt idx="5">
                  <c:v>9.7202497578742515E-3</c:v>
                </c:pt>
                <c:pt idx="6">
                  <c:v>5.1624170457114094E-3</c:v>
                </c:pt>
                <c:pt idx="7">
                  <c:v>0</c:v>
                </c:pt>
                <c:pt idx="8">
                  <c:v>1.0871706515555855E-2</c:v>
                </c:pt>
                <c:pt idx="9">
                  <c:v>2.4331689781574559E-2</c:v>
                </c:pt>
                <c:pt idx="10">
                  <c:v>2.7244939465858358E-2</c:v>
                </c:pt>
                <c:pt idx="11">
                  <c:v>1.8420582905220695E-2</c:v>
                </c:pt>
                <c:pt idx="12">
                  <c:v>3.9146384740196194E-3</c:v>
                </c:pt>
                <c:pt idx="13">
                  <c:v>9.9635752484797495E-3</c:v>
                </c:pt>
              </c:numCache>
            </c:numRef>
          </c:val>
        </c:ser>
        <c:ser>
          <c:idx val="4"/>
          <c:order val="4"/>
          <c:tx>
            <c:strRef>
              <c:f>'[Estudi costos línies d''activitat BD integrada vfinal 20160627.xlsx]Estruc Costos'!$A$12</c:f>
              <c:strCache>
                <c:ptCount val="1"/>
                <c:pt idx="0">
                  <c:v>Serveis realitzats per altres empreses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Costos'!$B$12:$O$12</c:f>
              <c:numCache>
                <c:formatCode>0%</c:formatCode>
                <c:ptCount val="14"/>
                <c:pt idx="0">
                  <c:v>0.1199409808600619</c:v>
                </c:pt>
                <c:pt idx="1">
                  <c:v>0.16964240079614906</c:v>
                </c:pt>
                <c:pt idx="2">
                  <c:v>0.10813096755687628</c:v>
                </c:pt>
                <c:pt idx="3">
                  <c:v>0.12052692026053501</c:v>
                </c:pt>
                <c:pt idx="4">
                  <c:v>8.3842267898263614E-2</c:v>
                </c:pt>
                <c:pt idx="5">
                  <c:v>0.13915698438779717</c:v>
                </c:pt>
                <c:pt idx="6">
                  <c:v>0.17012859305533132</c:v>
                </c:pt>
                <c:pt idx="7">
                  <c:v>0.14126546136549581</c:v>
                </c:pt>
                <c:pt idx="8">
                  <c:v>0.12075716535329219</c:v>
                </c:pt>
                <c:pt idx="9">
                  <c:v>5.8233736512800283E-2</c:v>
                </c:pt>
                <c:pt idx="10">
                  <c:v>0.12913421472059089</c:v>
                </c:pt>
                <c:pt idx="11">
                  <c:v>5.44604223581205E-2</c:v>
                </c:pt>
                <c:pt idx="12">
                  <c:v>8.5050207219830989E-2</c:v>
                </c:pt>
                <c:pt idx="13">
                  <c:v>2.9776037083090637E-2</c:v>
                </c:pt>
              </c:numCache>
            </c:numRef>
          </c:val>
        </c:ser>
        <c:ser>
          <c:idx val="5"/>
          <c:order val="5"/>
          <c:tx>
            <c:strRef>
              <c:f>'[Estudi costos línies d''activitat BD integrada vfinal 20160627.xlsx]Estruc Costos'!$A$13</c:f>
              <c:strCache>
                <c:ptCount val="1"/>
                <c:pt idx="0">
                  <c:v>Dotació a l'amortització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Costos'!$B$13:$O$13</c:f>
              <c:numCache>
                <c:formatCode>0%</c:formatCode>
                <c:ptCount val="14"/>
                <c:pt idx="0">
                  <c:v>0.13010207536166779</c:v>
                </c:pt>
                <c:pt idx="1">
                  <c:v>5.7802380277661436E-2</c:v>
                </c:pt>
                <c:pt idx="2">
                  <c:v>3.7260391704122167E-2</c:v>
                </c:pt>
                <c:pt idx="3">
                  <c:v>3.3682088027284098E-2</c:v>
                </c:pt>
                <c:pt idx="4">
                  <c:v>4.7270661526444817E-2</c:v>
                </c:pt>
                <c:pt idx="5">
                  <c:v>4.0062748381123808E-2</c:v>
                </c:pt>
                <c:pt idx="6">
                  <c:v>8.1950484650036327E-3</c:v>
                </c:pt>
                <c:pt idx="7">
                  <c:v>3.152810275970995E-2</c:v>
                </c:pt>
                <c:pt idx="8">
                  <c:v>6.4490308985519426E-2</c:v>
                </c:pt>
                <c:pt idx="9">
                  <c:v>1.8103382832797478E-2</c:v>
                </c:pt>
                <c:pt idx="10">
                  <c:v>3.8091826362943067E-2</c:v>
                </c:pt>
                <c:pt idx="11">
                  <c:v>5.1047472840330385E-2</c:v>
                </c:pt>
                <c:pt idx="12">
                  <c:v>8.751362897983346E-2</c:v>
                </c:pt>
                <c:pt idx="13">
                  <c:v>4.6354046028778045E-2</c:v>
                </c:pt>
              </c:numCache>
            </c:numRef>
          </c:val>
        </c:ser>
        <c:ser>
          <c:idx val="6"/>
          <c:order val="6"/>
          <c:tx>
            <c:strRef>
              <c:f>'[Estudi costos línies d''activitat BD integrada vfinal 20160627.xlsx]Estruc Costos'!$A$14</c:f>
              <c:strCache>
                <c:ptCount val="1"/>
                <c:pt idx="0">
                  <c:v>Resta de costos</c:v>
                </c:pt>
              </c:strCache>
            </c:strRef>
          </c:tx>
          <c:invertIfNegative val="0"/>
          <c:cat>
            <c:strRef>
              <c:f>'[Estudi costos línies d''activitat BD integrada vfinal 20160627.xlsx]Estruc Costos'!$B$7:$O$7</c:f>
              <c:strCache>
                <c:ptCount val="1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H11</c:v>
                </c:pt>
                <c:pt idx="10">
                  <c:v>H12</c:v>
                </c:pt>
                <c:pt idx="11">
                  <c:v>H16</c:v>
                </c:pt>
                <c:pt idx="12">
                  <c:v>H17</c:v>
                </c:pt>
                <c:pt idx="13">
                  <c:v>H18</c:v>
                </c:pt>
              </c:strCache>
            </c:strRef>
          </c:cat>
          <c:val>
            <c:numRef>
              <c:f>'[Estudi costos línies d''activitat BD integrada vfinal 20160627.xlsx]Estruc Costos'!$B$14:$O$14</c:f>
              <c:numCache>
                <c:formatCode>0%</c:formatCode>
                <c:ptCount val="14"/>
                <c:pt idx="0">
                  <c:v>2.5706315322027204E-2</c:v>
                </c:pt>
                <c:pt idx="1">
                  <c:v>0.10279342002731315</c:v>
                </c:pt>
                <c:pt idx="2">
                  <c:v>5.8290795546142186E-2</c:v>
                </c:pt>
                <c:pt idx="3">
                  <c:v>1.995911386162454E-2</c:v>
                </c:pt>
                <c:pt idx="4">
                  <c:v>0.12584802908711754</c:v>
                </c:pt>
                <c:pt idx="5">
                  <c:v>2.768831348591572E-2</c:v>
                </c:pt>
                <c:pt idx="6">
                  <c:v>0.15593951418958554</c:v>
                </c:pt>
                <c:pt idx="7">
                  <c:v>6.4467444351889003E-2</c:v>
                </c:pt>
                <c:pt idx="8">
                  <c:v>8.466497173801181E-2</c:v>
                </c:pt>
                <c:pt idx="9">
                  <c:v>7.8613011332572494E-2</c:v>
                </c:pt>
                <c:pt idx="10">
                  <c:v>1.3863604796129632E-3</c:v>
                </c:pt>
                <c:pt idx="11">
                  <c:v>9.2970683944085961E-2</c:v>
                </c:pt>
                <c:pt idx="12">
                  <c:v>8.7513623354499748E-2</c:v>
                </c:pt>
                <c:pt idx="13">
                  <c:v>3.7572719849317135E-2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525888"/>
        <c:axId val="256526280"/>
      </c:barChart>
      <c:catAx>
        <c:axId val="256525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6526280"/>
        <c:crosses val="autoZero"/>
        <c:auto val="1"/>
        <c:lblAlgn val="ctr"/>
        <c:lblOffset val="100"/>
        <c:noMultiLvlLbl val="0"/>
      </c:catAx>
      <c:valAx>
        <c:axId val="2565262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65258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Hospitalització convencional + CMA. Cost per unitat d'activitat.</a:t>
            </a:r>
          </a:p>
          <a:p>
            <a:pPr>
              <a:defRPr/>
            </a:pPr>
            <a:r>
              <a:rPr lang="en-US"/>
              <a:t>Hospitals nivell CdB3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'[Estudi costos línies d''activitat BD integrada vfinal 20160627.xlsx]T61H+CMA'!$A$86</c:f>
              <c:strCache>
                <c:ptCount val="1"/>
                <c:pt idx="0">
                  <c:v>Costos de personal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20160627.xlsx]T61H+CMA'!$F$86:$M$86</c:f>
              <c:numCache>
                <c:formatCode>#,##0</c:formatCode>
                <c:ptCount val="8"/>
                <c:pt idx="0">
                  <c:v>758.15148631023089</c:v>
                </c:pt>
                <c:pt idx="1">
                  <c:v>1238.0826723897715</c:v>
                </c:pt>
                <c:pt idx="2">
                  <c:v>975.36464824247537</c:v>
                </c:pt>
                <c:pt idx="3">
                  <c:v>1138.9238327017868</c:v>
                </c:pt>
                <c:pt idx="4">
                  <c:v>589.89775483870972</c:v>
                </c:pt>
                <c:pt idx="5">
                  <c:v>1023.7760337726525</c:v>
                </c:pt>
                <c:pt idx="6">
                  <c:v>720.49841258351887</c:v>
                </c:pt>
                <c:pt idx="7">
                  <c:v>1832.7695578231292</c:v>
                </c:pt>
              </c:numCache>
            </c:numRef>
          </c:val>
        </c:ser>
        <c:ser>
          <c:idx val="1"/>
          <c:order val="1"/>
          <c:tx>
            <c:strRef>
              <c:f>'[Estudi costos línies d''activitat BD integrada vfinal 20160627.xlsx]T61H+CMA'!$A$87</c:f>
              <c:strCache>
                <c:ptCount val="1"/>
                <c:pt idx="0">
                  <c:v>Consums de Farmàcia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20160627.xlsx]T61H+CMA'!$F$87:$M$87</c:f>
              <c:numCache>
                <c:formatCode>#,##0</c:formatCode>
                <c:ptCount val="8"/>
                <c:pt idx="0">
                  <c:v>30.046598753459914</c:v>
                </c:pt>
                <c:pt idx="1">
                  <c:v>85.926155697399125</c:v>
                </c:pt>
                <c:pt idx="2">
                  <c:v>47.933718674212997</c:v>
                </c:pt>
                <c:pt idx="3">
                  <c:v>47.719087841191069</c:v>
                </c:pt>
                <c:pt idx="4">
                  <c:v>74.768000000000001</c:v>
                </c:pt>
                <c:pt idx="5">
                  <c:v>86.558077979132349</c:v>
                </c:pt>
                <c:pt idx="6">
                  <c:v>71.60584354120266</c:v>
                </c:pt>
                <c:pt idx="7">
                  <c:v>115.11515395631938</c:v>
                </c:pt>
              </c:numCache>
            </c:numRef>
          </c:val>
        </c:ser>
        <c:ser>
          <c:idx val="2"/>
          <c:order val="2"/>
          <c:tx>
            <c:strRef>
              <c:f>'[Estudi costos línies d''activitat BD integrada vfinal 20160627.xlsx]T61H+CMA'!$A$88</c:f>
              <c:strCache>
                <c:ptCount val="1"/>
                <c:pt idx="0">
                  <c:v>Consums de Material sanitari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20160627.xlsx]T61H+CMA'!$F$88:$M$88</c:f>
              <c:numCache>
                <c:formatCode>#,##0</c:formatCode>
                <c:ptCount val="8"/>
                <c:pt idx="0">
                  <c:v>119.42186429960439</c:v>
                </c:pt>
                <c:pt idx="1">
                  <c:v>290.34586824295383</c:v>
                </c:pt>
                <c:pt idx="2">
                  <c:v>26.889609827513702</c:v>
                </c:pt>
                <c:pt idx="3">
                  <c:v>37.862944913151374</c:v>
                </c:pt>
                <c:pt idx="4">
                  <c:v>189.7986064516129</c:v>
                </c:pt>
                <c:pt idx="5">
                  <c:v>280.14665385319421</c:v>
                </c:pt>
                <c:pt idx="6">
                  <c:v>180.61879120267258</c:v>
                </c:pt>
                <c:pt idx="7">
                  <c:v>531.05142320085929</c:v>
                </c:pt>
              </c:numCache>
            </c:numRef>
          </c:val>
        </c:ser>
        <c:ser>
          <c:idx val="3"/>
          <c:order val="3"/>
          <c:tx>
            <c:strRef>
              <c:f>'[Estudi costos línies d''activitat BD integrada vfinal 20160627.xlsx]T61H+CMA'!$A$89</c:f>
              <c:strCache>
                <c:ptCount val="1"/>
                <c:pt idx="0">
                  <c:v>Consums d'Altres aprovisionaments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20160627.xlsx]T61H+CMA'!$F$89:$M$89</c:f>
              <c:numCache>
                <c:formatCode>#,##0</c:formatCode>
                <c:ptCount val="8"/>
                <c:pt idx="0">
                  <c:v>9.401001498432473</c:v>
                </c:pt>
                <c:pt idx="1">
                  <c:v>20.604985864816243</c:v>
                </c:pt>
                <c:pt idx="2">
                  <c:v>6.7374601368587266</c:v>
                </c:pt>
                <c:pt idx="3">
                  <c:v>6.8395032258064514</c:v>
                </c:pt>
                <c:pt idx="4">
                  <c:v>2.3073548387096774</c:v>
                </c:pt>
                <c:pt idx="5">
                  <c:v>21.347571846970531</c:v>
                </c:pt>
                <c:pt idx="6">
                  <c:v>5.3930751670378623</c:v>
                </c:pt>
                <c:pt idx="7">
                  <c:v>0</c:v>
                </c:pt>
              </c:numCache>
            </c:numRef>
          </c:val>
        </c:ser>
        <c:ser>
          <c:idx val="4"/>
          <c:order val="4"/>
          <c:tx>
            <c:strRef>
              <c:f>'[Estudi costos línies d''activitat BD integrada vfinal 20160627.xlsx]T61H+CMA'!$A$90</c:f>
              <c:strCache>
                <c:ptCount val="1"/>
                <c:pt idx="0">
                  <c:v>Serveis realitzats per altres empreses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20160627.xlsx]T61H+CMA'!$F$90:$M$90</c:f>
              <c:numCache>
                <c:formatCode>#,##0</c:formatCode>
                <c:ptCount val="8"/>
                <c:pt idx="0">
                  <c:v>30.014829544362325</c:v>
                </c:pt>
                <c:pt idx="1">
                  <c:v>306.06949456009596</c:v>
                </c:pt>
                <c:pt idx="2">
                  <c:v>31.453546893667863</c:v>
                </c:pt>
                <c:pt idx="3">
                  <c:v>85.573095781637718</c:v>
                </c:pt>
                <c:pt idx="4">
                  <c:v>56.408309677419354</c:v>
                </c:pt>
                <c:pt idx="5">
                  <c:v>1.8546576972359512</c:v>
                </c:pt>
                <c:pt idx="6">
                  <c:v>82.459790089086866</c:v>
                </c:pt>
                <c:pt idx="7">
                  <c:v>47.284103114930183</c:v>
                </c:pt>
              </c:numCache>
            </c:numRef>
          </c:val>
        </c:ser>
        <c:ser>
          <c:idx val="5"/>
          <c:order val="5"/>
          <c:tx>
            <c:strRef>
              <c:f>'[Estudi costos línies d''activitat BD integrada vfinal 20160627.xlsx]T61H+CMA'!$A$91</c:f>
              <c:strCache>
                <c:ptCount val="1"/>
                <c:pt idx="0">
                  <c:v>Dotació a l'amortització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20160627.xlsx]T61H+CMA'!$F$91:$M$91</c:f>
              <c:numCache>
                <c:formatCode>#,##0</c:formatCode>
                <c:ptCount val="8"/>
                <c:pt idx="0">
                  <c:v>64.673843977013561</c:v>
                </c:pt>
                <c:pt idx="1">
                  <c:v>207.96094163502164</c:v>
                </c:pt>
                <c:pt idx="2">
                  <c:v>50.09197545523827</c:v>
                </c:pt>
                <c:pt idx="3">
                  <c:v>11.578611910669975</c:v>
                </c:pt>
                <c:pt idx="4">
                  <c:v>6.5372387096774194</c:v>
                </c:pt>
                <c:pt idx="5">
                  <c:v>32.314270547318323</c:v>
                </c:pt>
                <c:pt idx="6">
                  <c:v>1.4152706013363028</c:v>
                </c:pt>
                <c:pt idx="7">
                  <c:v>34.108395989974937</c:v>
                </c:pt>
              </c:numCache>
            </c:numRef>
          </c:val>
        </c:ser>
        <c:ser>
          <c:idx val="6"/>
          <c:order val="6"/>
          <c:tx>
            <c:strRef>
              <c:f>'[Estudi costos línies d''activitat BD integrada vfinal 20160627.xlsx]T61H+CMA'!$A$92</c:f>
              <c:strCache>
                <c:ptCount val="1"/>
                <c:pt idx="0">
                  <c:v>Resta de costos objectivament imputables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20160627.xlsx]T61H+CMA'!$F$92:$M$92</c:f>
              <c:numCache>
                <c:formatCode>#,##0</c:formatCode>
                <c:ptCount val="8"/>
                <c:pt idx="0">
                  <c:v>1.9447402899481723</c:v>
                </c:pt>
                <c:pt idx="1">
                  <c:v>0</c:v>
                </c:pt>
                <c:pt idx="2">
                  <c:v>0</c:v>
                </c:pt>
                <c:pt idx="3">
                  <c:v>5.6931081885856081</c:v>
                </c:pt>
                <c:pt idx="4">
                  <c:v>7.0708645161290322</c:v>
                </c:pt>
                <c:pt idx="5">
                  <c:v>14.695001372872047</c:v>
                </c:pt>
                <c:pt idx="6">
                  <c:v>3.9856185968819613</c:v>
                </c:pt>
                <c:pt idx="7">
                  <c:v>45.214957035445757</c:v>
                </c:pt>
              </c:numCache>
            </c:numRef>
          </c:val>
        </c:ser>
        <c:ser>
          <c:idx val="7"/>
          <c:order val="7"/>
          <c:tx>
            <c:strRef>
              <c:f>'[Estudi costos línies d''activitat BD integrada vfinal 20160627.xlsx]T61H+CMA'!$A$93</c:f>
              <c:strCache>
                <c:ptCount val="1"/>
                <c:pt idx="0">
                  <c:v>Imputació costos intermedis no assistencials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20160627.xlsx]T61H+CMA'!$F$93:$M$93</c:f>
              <c:numCache>
                <c:formatCode>#,##0</c:formatCode>
                <c:ptCount val="8"/>
                <c:pt idx="0">
                  <c:v>355.94831443338734</c:v>
                </c:pt>
                <c:pt idx="1">
                  <c:v>0</c:v>
                </c:pt>
                <c:pt idx="2">
                  <c:v>159.87201216802137</c:v>
                </c:pt>
                <c:pt idx="3">
                  <c:v>195.82558858298512</c:v>
                </c:pt>
                <c:pt idx="4">
                  <c:v>149.63870967741934</c:v>
                </c:pt>
                <c:pt idx="5">
                  <c:v>382.91601409481973</c:v>
                </c:pt>
                <c:pt idx="6">
                  <c:v>206.9397422048998</c:v>
                </c:pt>
                <c:pt idx="7">
                  <c:v>0</c:v>
                </c:pt>
              </c:numCache>
            </c:numRef>
          </c:val>
        </c:ser>
        <c:ser>
          <c:idx val="8"/>
          <c:order val="8"/>
          <c:tx>
            <c:strRef>
              <c:f>'[Estudi costos línies d''activitat BD integrada vfinal 20160627.xlsx]T61H+CMA'!$A$94</c:f>
              <c:strCache>
                <c:ptCount val="1"/>
                <c:pt idx="0">
                  <c:v>Imputació costos intermedis assistencials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20160627.xlsx]T61H+CMA'!$F$94:$M$94</c:f>
              <c:numCache>
                <c:formatCode>#,##0</c:formatCode>
                <c:ptCount val="8"/>
                <c:pt idx="0">
                  <c:v>427.61945537298465</c:v>
                </c:pt>
                <c:pt idx="1">
                  <c:v>75.159427739227283</c:v>
                </c:pt>
                <c:pt idx="2">
                  <c:v>1210.2556321976695</c:v>
                </c:pt>
                <c:pt idx="3">
                  <c:v>679.42351171215876</c:v>
                </c:pt>
                <c:pt idx="4">
                  <c:v>1108.3323870967743</c:v>
                </c:pt>
                <c:pt idx="5">
                  <c:v>111.22750446660939</c:v>
                </c:pt>
                <c:pt idx="6">
                  <c:v>1241.8601166959381</c:v>
                </c:pt>
                <c:pt idx="7">
                  <c:v>198.73064558991538</c:v>
                </c:pt>
              </c:numCache>
            </c:numRef>
          </c:val>
        </c:ser>
        <c:ser>
          <c:idx val="9"/>
          <c:order val="9"/>
          <c:tx>
            <c:strRef>
              <c:f>'[Estudi costos línies d''activitat BD integrada vfinal 20160627.xlsx]T61H+CMA'!$A$95</c:f>
              <c:strCache>
                <c:ptCount val="1"/>
                <c:pt idx="0">
                  <c:v>Costos estructurals</c:v>
                </c:pt>
              </c:strCache>
            </c:strRef>
          </c:tx>
          <c:invertIfNegative val="0"/>
          <c:cat>
            <c:strRef>
              <c:f>'[Estudi costos línies d''activitat BD integrada vfinal 20160627.xlsx]T61H+CMA'!$F$85:$M$85</c:f>
              <c:strCache>
                <c:ptCount val="8"/>
                <c:pt idx="0">
                  <c:v>H1rev</c:v>
                </c:pt>
                <c:pt idx="1">
                  <c:v>H17rev</c:v>
                </c:pt>
                <c:pt idx="2">
                  <c:v>H6rev</c:v>
                </c:pt>
                <c:pt idx="3">
                  <c:v>H4rev</c:v>
                </c:pt>
                <c:pt idx="4">
                  <c:v>H11rev</c:v>
                </c:pt>
                <c:pt idx="5">
                  <c:v>H16rev</c:v>
                </c:pt>
                <c:pt idx="6">
                  <c:v>H7rev</c:v>
                </c:pt>
                <c:pt idx="7">
                  <c:v>H8rev</c:v>
                </c:pt>
              </c:strCache>
            </c:strRef>
          </c:cat>
          <c:val>
            <c:numRef>
              <c:f>'[Estudi costos línies d''activitat BD integrada vfinal 20160627.xlsx]T61H+CMA'!$F$95:$M$95</c:f>
              <c:numCache>
                <c:formatCode>#,##0</c:formatCode>
                <c:ptCount val="8"/>
                <c:pt idx="0">
                  <c:v>77.248732929399324</c:v>
                </c:pt>
                <c:pt idx="1">
                  <c:v>350.99143020111779</c:v>
                </c:pt>
                <c:pt idx="2">
                  <c:v>374.48291245179104</c:v>
                </c:pt>
                <c:pt idx="3">
                  <c:v>144.85589438453067</c:v>
                </c:pt>
                <c:pt idx="4">
                  <c:v>240.5393104013466</c:v>
                </c:pt>
                <c:pt idx="5">
                  <c:v>192.79315412189916</c:v>
                </c:pt>
                <c:pt idx="6">
                  <c:v>317.52639164056745</c:v>
                </c:pt>
                <c:pt idx="7">
                  <c:v>136.06941033933424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468576"/>
        <c:axId val="422468968"/>
      </c:barChart>
      <c:catAx>
        <c:axId val="422468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2468968"/>
        <c:crosses val="autoZero"/>
        <c:auto val="1"/>
        <c:lblAlgn val="ctr"/>
        <c:lblOffset val="100"/>
        <c:noMultiLvlLbl val="0"/>
      </c:catAx>
      <c:valAx>
        <c:axId val="4224689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42246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883402328719154"/>
          <c:y val="0.15266780934331411"/>
          <c:w val="0.33231356317544669"/>
          <c:h val="0.80708404216427809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Mitjana</a:t>
            </a:r>
            <a:r>
              <a:rPr lang="en-US" dirty="0" smtClean="0"/>
              <a:t> </a:t>
            </a:r>
            <a:r>
              <a:rPr lang="en-US" dirty="0"/>
              <a:t>i </a:t>
            </a:r>
            <a:r>
              <a:rPr lang="en-US" dirty="0" err="1"/>
              <a:t>distribució</a:t>
            </a:r>
            <a:r>
              <a:rPr lang="en-US" dirty="0"/>
              <a:t> </a:t>
            </a:r>
            <a:r>
              <a:rPr lang="en-US" dirty="0" err="1"/>
              <a:t>interquartílica</a:t>
            </a:r>
            <a:r>
              <a:rPr lang="en-US" dirty="0"/>
              <a:t> de </a:t>
            </a:r>
            <a:r>
              <a:rPr lang="en-US" dirty="0" err="1"/>
              <a:t>costos</a:t>
            </a:r>
            <a:r>
              <a:rPr lang="en-US" dirty="0"/>
              <a:t> per </a:t>
            </a:r>
            <a:r>
              <a:rPr lang="en-US" dirty="0" err="1"/>
              <a:t>línies</a:t>
            </a:r>
            <a:r>
              <a:rPr lang="en-US" dirty="0"/>
              <a:t> </a:t>
            </a:r>
            <a:r>
              <a:rPr lang="en-US" dirty="0" err="1"/>
              <a:t>d'activitat</a:t>
            </a:r>
            <a:r>
              <a:rPr lang="en-US" dirty="0"/>
              <a:t> (1)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'[Estudi costos línies d''activitat BD integrada vfinal 20160627.xlsx]TRC'!$B$41</c:f>
              <c:strCache>
                <c:ptCount val="1"/>
                <c:pt idx="0">
                  <c:v>Mitjana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12"/>
          </c:marker>
          <c:dLbls>
            <c:dLbl>
              <c:idx val="0"/>
              <c:layout>
                <c:manualLayout>
                  <c:x val="-5.60684837472239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01709401709401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435897435897436E-2"/>
                  <c:y val="-4.17524832708988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i="0" baseline="0">
                    <a:solidFill>
                      <a:schemeClr val="tx2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20160627.xlsx]TRC'!$A$42:$A$45</c:f>
              <c:strCache>
                <c:ptCount val="4"/>
                <c:pt idx="0">
                  <c:v>Hospitalització covencional + CMA</c:v>
                </c:pt>
                <c:pt idx="1">
                  <c:v>Hospitalització convencional</c:v>
                </c:pt>
                <c:pt idx="2">
                  <c:v>CMA</c:v>
                </c:pt>
                <c:pt idx="3">
                  <c:v>Hospitalització a domicili</c:v>
                </c:pt>
              </c:strCache>
            </c:strRef>
          </c:cat>
          <c:val>
            <c:numRef>
              <c:f>'[Estudi costos línies d''activitat BD integrada vfinal 20160627.xlsx]TRC'!$B$42:$B$45</c:f>
              <c:numCache>
                <c:formatCode>#,##0</c:formatCode>
                <c:ptCount val="4"/>
                <c:pt idx="0">
                  <c:v>2501.9847679532209</c:v>
                </c:pt>
                <c:pt idx="1">
                  <c:v>3261.4336159317145</c:v>
                </c:pt>
                <c:pt idx="2">
                  <c:v>1124.7012374502931</c:v>
                </c:pt>
                <c:pt idx="3">
                  <c:v>907.95748342478362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2469752"/>
        <c:axId val="422470144"/>
      </c:lineChart>
      <c:stockChart>
        <c:ser>
          <c:idx val="1"/>
          <c:order val="1"/>
          <c:tx>
            <c:strRef>
              <c:f>'[Estudi costos línies d''activitat BD integrada vfinal 20160627.xlsx]TRC'!$C$41</c:f>
              <c:strCache>
                <c:ptCount val="1"/>
                <c:pt idx="0">
                  <c:v>Q3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20160627.xlsx]TRC'!$A$42:$A$45</c:f>
              <c:strCache>
                <c:ptCount val="4"/>
                <c:pt idx="0">
                  <c:v>Hospitalització covencional + CMA</c:v>
                </c:pt>
                <c:pt idx="1">
                  <c:v>Hospitalització convencional</c:v>
                </c:pt>
                <c:pt idx="2">
                  <c:v>CMA</c:v>
                </c:pt>
                <c:pt idx="3">
                  <c:v>Hospitalització a domicili</c:v>
                </c:pt>
              </c:strCache>
            </c:strRef>
          </c:cat>
          <c:val>
            <c:numRef>
              <c:f>'[Estudi costos línies d''activitat BD integrada vfinal 20160627.xlsx]TRC'!$C$42:$C$45</c:f>
              <c:numCache>
                <c:formatCode>#,##0</c:formatCode>
                <c:ptCount val="4"/>
                <c:pt idx="0">
                  <c:v>2858.0137971931158</c:v>
                </c:pt>
                <c:pt idx="1">
                  <c:v>3417.4674061388632</c:v>
                </c:pt>
                <c:pt idx="2">
                  <c:v>1346.5605056476379</c:v>
                </c:pt>
                <c:pt idx="3">
                  <c:v>1086.6512150124404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'[Estudi costos línies d''activitat BD integrada vfinal 20160627.xlsx]TRC'!$D$41</c:f>
              <c:strCache>
                <c:ptCount val="1"/>
                <c:pt idx="0">
                  <c:v>Q1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20160627.xlsx]TRC'!$A$42:$A$45</c:f>
              <c:strCache>
                <c:ptCount val="4"/>
                <c:pt idx="0">
                  <c:v>Hospitalització covencional + CMA</c:v>
                </c:pt>
                <c:pt idx="1">
                  <c:v>Hospitalització convencional</c:v>
                </c:pt>
                <c:pt idx="2">
                  <c:v>CMA</c:v>
                </c:pt>
                <c:pt idx="3">
                  <c:v>Hospitalització a domicili</c:v>
                </c:pt>
              </c:strCache>
            </c:strRef>
          </c:cat>
          <c:val>
            <c:numRef>
              <c:f>'[Estudi costos línies d''activitat BD integrada vfinal 20160627.xlsx]TRC'!$D$42:$D$45</c:f>
              <c:numCache>
                <c:formatCode>#,##0</c:formatCode>
                <c:ptCount val="4"/>
                <c:pt idx="0">
                  <c:v>1890.9045319317679</c:v>
                </c:pt>
                <c:pt idx="1">
                  <c:v>2632.5879443704134</c:v>
                </c:pt>
                <c:pt idx="2">
                  <c:v>733.77768706937059</c:v>
                </c:pt>
                <c:pt idx="3">
                  <c:v>703.21846133022666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'[Estudi costos línies d''activitat BD integrada vfinal 20160627.xlsx]TRC'!$E$41</c:f>
              <c:strCache>
                <c:ptCount val="1"/>
                <c:pt idx="0">
                  <c:v>Mediana</c:v>
                </c:pt>
              </c:strCache>
            </c:strRef>
          </c:tx>
          <c:spPr>
            <a:ln w="28575">
              <a:noFill/>
            </a:ln>
          </c:spPr>
          <c:marker>
            <c:symbol val="dash"/>
            <c:size val="14"/>
            <c:spPr>
              <a:solidFill>
                <a:schemeClr val="tx1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20160627.xlsx]TRC'!$A$42:$A$45</c:f>
              <c:strCache>
                <c:ptCount val="4"/>
                <c:pt idx="0">
                  <c:v>Hospitalització covencional + CMA</c:v>
                </c:pt>
                <c:pt idx="1">
                  <c:v>Hospitalització convencional</c:v>
                </c:pt>
                <c:pt idx="2">
                  <c:v>CMA</c:v>
                </c:pt>
                <c:pt idx="3">
                  <c:v>Hospitalització a domicili</c:v>
                </c:pt>
              </c:strCache>
            </c:strRef>
          </c:cat>
          <c:val>
            <c:numRef>
              <c:f>'[Estudi costos línies d''activitat BD integrada vfinal 20160627.xlsx]TRC'!$E$42:$E$45</c:f>
              <c:numCache>
                <c:formatCode>#,##0</c:formatCode>
                <c:ptCount val="4"/>
                <c:pt idx="0">
                  <c:v>2389.7968577251509</c:v>
                </c:pt>
                <c:pt idx="1">
                  <c:v>3054.4488007884979</c:v>
                </c:pt>
                <c:pt idx="2">
                  <c:v>1181.0262311783506</c:v>
                </c:pt>
                <c:pt idx="3">
                  <c:v>783.91331201186711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hiLowLines>
          <c:spPr>
            <a:ln w="31750">
              <a:solidFill>
                <a:schemeClr val="accent6">
                  <a:lumMod val="60000"/>
                  <a:lumOff val="40000"/>
                </a:schemeClr>
              </a:solidFill>
              <a:headEnd type="oval"/>
              <a:tailEnd type="oval"/>
            </a:ln>
          </c:spPr>
        </c:hiLowLines>
        <c:axId val="422470928"/>
        <c:axId val="422470536"/>
      </c:stockChart>
      <c:catAx>
        <c:axId val="422469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422470144"/>
        <c:crosses val="autoZero"/>
        <c:auto val="1"/>
        <c:lblAlgn val="ctr"/>
        <c:lblOffset val="100"/>
        <c:noMultiLvlLbl val="0"/>
      </c:catAx>
      <c:valAx>
        <c:axId val="42247014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422469752"/>
        <c:crosses val="autoZero"/>
        <c:crossBetween val="between"/>
      </c:valAx>
      <c:valAx>
        <c:axId val="422470536"/>
        <c:scaling>
          <c:orientation val="minMax"/>
          <c:max val="3000"/>
        </c:scaling>
        <c:delete val="1"/>
        <c:axPos val="r"/>
        <c:numFmt formatCode="#,##0" sourceLinked="1"/>
        <c:majorTickMark val="out"/>
        <c:minorTickMark val="none"/>
        <c:tickLblPos val="nextTo"/>
        <c:crossAx val="422470928"/>
        <c:crosses val="max"/>
        <c:crossBetween val="between"/>
      </c:valAx>
      <c:catAx>
        <c:axId val="422470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2470536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ca-ES"/>
            </a:pPr>
            <a:r>
              <a:rPr lang="ca-ES" dirty="0" err="1" smtClean="0"/>
              <a:t>Mitjana</a:t>
            </a:r>
            <a:r>
              <a:rPr lang="ca-ES" dirty="0" smtClean="0"/>
              <a:t> </a:t>
            </a:r>
            <a:r>
              <a:rPr lang="ca-ES" dirty="0"/>
              <a:t>i </a:t>
            </a:r>
            <a:r>
              <a:rPr lang="ca-ES" dirty="0" err="1"/>
              <a:t>distribució</a:t>
            </a:r>
            <a:r>
              <a:rPr lang="ca-ES" dirty="0"/>
              <a:t> </a:t>
            </a:r>
            <a:r>
              <a:rPr lang="ca-ES" dirty="0" err="1"/>
              <a:t>interquartílica</a:t>
            </a:r>
            <a:r>
              <a:rPr lang="ca-ES" dirty="0"/>
              <a:t> de </a:t>
            </a:r>
            <a:r>
              <a:rPr lang="ca-ES" noProof="0" dirty="0" smtClean="0"/>
              <a:t>costos</a:t>
            </a:r>
            <a:r>
              <a:rPr lang="ca-ES" dirty="0" smtClean="0"/>
              <a:t> </a:t>
            </a:r>
            <a:r>
              <a:rPr lang="ca-ES" dirty="0"/>
              <a:t>per </a:t>
            </a:r>
            <a:r>
              <a:rPr lang="ca-ES" dirty="0" err="1"/>
              <a:t>línies</a:t>
            </a:r>
            <a:r>
              <a:rPr lang="ca-ES" dirty="0"/>
              <a:t> </a:t>
            </a:r>
            <a:r>
              <a:rPr lang="ca-ES" dirty="0" err="1"/>
              <a:t>d'activitat</a:t>
            </a:r>
            <a:r>
              <a:rPr lang="ca-ES" dirty="0"/>
              <a:t> (2)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'[Estudi costos línies d''activitat BD integrada vfinal 20160627.xlsx]TRC'!$B$41</c:f>
              <c:strCache>
                <c:ptCount val="1"/>
                <c:pt idx="0">
                  <c:v>Mitjana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12"/>
          </c:marker>
          <c:dLbls>
            <c:dLbl>
              <c:idx val="0"/>
              <c:layout>
                <c:manualLayout>
                  <c:x val="-4.7863247863247867E-2"/>
                  <c:y val="-4.175083953705880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1965811965811966E-2"/>
                  <c:y val="-2.08754197685294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606837606837612E-2"/>
                  <c:y val="-2.08754197685294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3333333333333337E-2"/>
                  <c:y val="-2.08754197685294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3333333333333337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0598290598290602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800" b="1" i="0" baseline="0">
                    <a:solidFill>
                      <a:schemeClr val="tx2"/>
                    </a:solidFill>
                  </a:defRPr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'[Estudi costos línies d''activitat BD integrada vfinal 20160627.xlsx]TRC'!$A$46:$A$51</c:f>
              <c:strCache>
                <c:ptCount val="6"/>
                <c:pt idx="0">
                  <c:v>Urgències</c:v>
                </c:pt>
                <c:pt idx="1">
                  <c:v>Consulta externa + cma</c:v>
                </c:pt>
                <c:pt idx="2">
                  <c:v>Cirurgia menor ambulatòria</c:v>
                </c:pt>
                <c:pt idx="3">
                  <c:v>Hospital de dia</c:v>
                </c:pt>
                <c:pt idx="4">
                  <c:v>Diàlisi ambulatòria</c:v>
                </c:pt>
                <c:pt idx="5">
                  <c:v>Rehabilitació ambulatòria</c:v>
                </c:pt>
              </c:strCache>
            </c:strRef>
          </c:cat>
          <c:val>
            <c:numRef>
              <c:f>'[Estudi costos línies d''activitat BD integrada vfinal 20160627.xlsx]TRC'!$B$46:$B$51</c:f>
              <c:numCache>
                <c:formatCode>#,##0</c:formatCode>
                <c:ptCount val="6"/>
                <c:pt idx="0">
                  <c:v>142.10141953808488</c:v>
                </c:pt>
                <c:pt idx="1">
                  <c:v>60.681255035256356</c:v>
                </c:pt>
                <c:pt idx="2">
                  <c:v>141.8713564744362</c:v>
                </c:pt>
                <c:pt idx="3">
                  <c:v>112.99232972428656</c:v>
                </c:pt>
                <c:pt idx="4">
                  <c:v>161.83007060231628</c:v>
                </c:pt>
                <c:pt idx="5">
                  <c:v>17.976866872489847</c:v>
                </c:pt>
              </c:numCache>
            </c:numRef>
          </c:val>
          <c:smooth val="0"/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2894336"/>
        <c:axId val="422894728"/>
      </c:lineChart>
      <c:stockChart>
        <c:ser>
          <c:idx val="1"/>
          <c:order val="1"/>
          <c:tx>
            <c:strRef>
              <c:f>'[Estudi costos línies d''activitat BD integrada vfinal 20160627.xlsx]TRC'!$C$41</c:f>
              <c:strCache>
                <c:ptCount val="1"/>
                <c:pt idx="0">
                  <c:v>Q3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dLbl>
              <c:idx val="1"/>
              <c:layout>
                <c:manualLayout>
                  <c:x val="1.3675213675213675E-3"/>
                  <c:y val="-6.262625930558839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20160627.xlsx]TRC'!$A$46:$A$51</c:f>
              <c:strCache>
                <c:ptCount val="6"/>
                <c:pt idx="0">
                  <c:v>Urgències</c:v>
                </c:pt>
                <c:pt idx="1">
                  <c:v>Consulta externa + cma</c:v>
                </c:pt>
                <c:pt idx="2">
                  <c:v>Cirurgia menor ambulatòria</c:v>
                </c:pt>
                <c:pt idx="3">
                  <c:v>Hospital de dia</c:v>
                </c:pt>
                <c:pt idx="4">
                  <c:v>Diàlisi ambulatòria</c:v>
                </c:pt>
                <c:pt idx="5">
                  <c:v>Rehabilitació ambulatòria</c:v>
                </c:pt>
              </c:strCache>
            </c:strRef>
          </c:cat>
          <c:val>
            <c:numRef>
              <c:f>'[Estudi costos línies d''activitat BD integrada vfinal 20160627.xlsx]TRC'!$C$46:$C$51</c:f>
              <c:numCache>
                <c:formatCode>#,##0</c:formatCode>
                <c:ptCount val="6"/>
                <c:pt idx="0">
                  <c:v>137.8783478375602</c:v>
                </c:pt>
                <c:pt idx="1">
                  <c:v>64.900629079474243</c:v>
                </c:pt>
                <c:pt idx="2">
                  <c:v>159.86991854056004</c:v>
                </c:pt>
                <c:pt idx="3">
                  <c:v>127.34718909344994</c:v>
                </c:pt>
                <c:pt idx="4">
                  <c:v>161.94874628245273</c:v>
                </c:pt>
                <c:pt idx="5">
                  <c:v>22.632473262144075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'[Estudi costos línies d''activitat BD integrada vfinal 20160627.xlsx]TRC'!$D$41</c:f>
              <c:strCache>
                <c:ptCount val="1"/>
                <c:pt idx="0">
                  <c:v>Q1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20160627.xlsx]TRC'!$A$46:$A$51</c:f>
              <c:strCache>
                <c:ptCount val="6"/>
                <c:pt idx="0">
                  <c:v>Urgències</c:v>
                </c:pt>
                <c:pt idx="1">
                  <c:v>Consulta externa + cma</c:v>
                </c:pt>
                <c:pt idx="2">
                  <c:v>Cirurgia menor ambulatòria</c:v>
                </c:pt>
                <c:pt idx="3">
                  <c:v>Hospital de dia</c:v>
                </c:pt>
                <c:pt idx="4">
                  <c:v>Diàlisi ambulatòria</c:v>
                </c:pt>
                <c:pt idx="5">
                  <c:v>Rehabilitació ambulatòria</c:v>
                </c:pt>
              </c:strCache>
            </c:strRef>
          </c:cat>
          <c:val>
            <c:numRef>
              <c:f>'[Estudi costos línies d''activitat BD integrada vfinal 20160627.xlsx]TRC'!$D$46:$D$51</c:f>
              <c:numCache>
                <c:formatCode>#,##0</c:formatCode>
                <c:ptCount val="6"/>
                <c:pt idx="0">
                  <c:v>108.9666751241064</c:v>
                </c:pt>
                <c:pt idx="1">
                  <c:v>52.242428995861367</c:v>
                </c:pt>
                <c:pt idx="2">
                  <c:v>132.12032982881152</c:v>
                </c:pt>
                <c:pt idx="3">
                  <c:v>99.473490369103985</c:v>
                </c:pt>
                <c:pt idx="4">
                  <c:v>144.85318525746828</c:v>
                </c:pt>
                <c:pt idx="5">
                  <c:v>12.089169408142912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'[Estudi costos línies d''activitat BD integrada vfinal 20160627.xlsx]TRC'!$E$41</c:f>
              <c:strCache>
                <c:ptCount val="1"/>
                <c:pt idx="0">
                  <c:v>Mediana</c:v>
                </c:pt>
              </c:strCache>
            </c:strRef>
          </c:tx>
          <c:spPr>
            <a:ln w="28575">
              <a:noFill/>
            </a:ln>
          </c:spPr>
          <c:marker>
            <c:symbol val="dash"/>
            <c:size val="14"/>
            <c:spPr>
              <a:solidFill>
                <a:schemeClr val="tx1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/>
                </a:pPr>
                <a:endParaRPr lang="es-E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'[Estudi costos línies d''activitat BD integrada vfinal 20160627.xlsx]TRC'!$A$46:$A$51</c:f>
              <c:strCache>
                <c:ptCount val="6"/>
                <c:pt idx="0">
                  <c:v>Urgències</c:v>
                </c:pt>
                <c:pt idx="1">
                  <c:v>Consulta externa + cma</c:v>
                </c:pt>
                <c:pt idx="2">
                  <c:v>Cirurgia menor ambulatòria</c:v>
                </c:pt>
                <c:pt idx="3">
                  <c:v>Hospital de dia</c:v>
                </c:pt>
                <c:pt idx="4">
                  <c:v>Diàlisi ambulatòria</c:v>
                </c:pt>
                <c:pt idx="5">
                  <c:v>Rehabilitació ambulatòria</c:v>
                </c:pt>
              </c:strCache>
            </c:strRef>
          </c:cat>
          <c:val>
            <c:numRef>
              <c:f>'[Estudi costos línies d''activitat BD integrada vfinal 20160627.xlsx]TRC'!$E$46:$E$51</c:f>
              <c:numCache>
                <c:formatCode>#,##0</c:formatCode>
                <c:ptCount val="6"/>
                <c:pt idx="0">
                  <c:v>126.08319321463098</c:v>
                </c:pt>
                <c:pt idx="1">
                  <c:v>62.07261295270149</c:v>
                </c:pt>
                <c:pt idx="2">
                  <c:v>158.36642731543452</c:v>
                </c:pt>
                <c:pt idx="3">
                  <c:v>104.98152882145098</c:v>
                </c:pt>
                <c:pt idx="4">
                  <c:v>155.6237519321831</c:v>
                </c:pt>
                <c:pt idx="5">
                  <c:v>16.582781806667143</c:v>
                </c:pt>
              </c:numCache>
            </c:numRef>
          </c:val>
          <c:smooth val="0"/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hiLowLines>
          <c:spPr>
            <a:ln w="31750">
              <a:solidFill>
                <a:schemeClr val="accent6">
                  <a:lumMod val="60000"/>
                  <a:lumOff val="40000"/>
                </a:schemeClr>
              </a:solidFill>
              <a:headEnd type="oval"/>
              <a:tailEnd type="oval"/>
            </a:ln>
          </c:spPr>
        </c:hiLowLines>
        <c:axId val="422895512"/>
        <c:axId val="422895120"/>
      </c:stockChart>
      <c:catAx>
        <c:axId val="422894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422894728"/>
        <c:crosses val="autoZero"/>
        <c:auto val="1"/>
        <c:lblAlgn val="ctr"/>
        <c:lblOffset val="100"/>
        <c:noMultiLvlLbl val="0"/>
      </c:catAx>
      <c:valAx>
        <c:axId val="422894728"/>
        <c:scaling>
          <c:orientation val="minMax"/>
          <c:max val="180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422894336"/>
        <c:crosses val="autoZero"/>
        <c:crossBetween val="between"/>
      </c:valAx>
      <c:valAx>
        <c:axId val="422895120"/>
        <c:scaling>
          <c:orientation val="minMax"/>
          <c:max val="180"/>
        </c:scaling>
        <c:delete val="1"/>
        <c:axPos val="r"/>
        <c:numFmt formatCode="#,##0" sourceLinked="1"/>
        <c:majorTickMark val="out"/>
        <c:minorTickMark val="none"/>
        <c:tickLblPos val="nextTo"/>
        <c:crossAx val="422895512"/>
        <c:crosses val="max"/>
        <c:crossBetween val="between"/>
      </c:valAx>
      <c:catAx>
        <c:axId val="422895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289512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6F38A-334C-4D11-B679-C8EA83CAD52E}" type="datetimeFigureOut">
              <a:rPr lang="es-ES" smtClean="0"/>
              <a:pPr/>
              <a:t>18/10/2016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D985-DCE4-411E-BB32-3BD8903C5D3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574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 Unió tíi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 userDrawn="1"/>
        </p:nvSpPr>
        <p:spPr>
          <a:xfrm>
            <a:off x="763740" y="2530941"/>
            <a:ext cx="7632848" cy="1600166"/>
          </a:xfrm>
          <a:prstGeom prst="roundRect">
            <a:avLst>
              <a:gd name="adj" fmla="val 10157"/>
            </a:avLst>
          </a:prstGeom>
          <a:solidFill>
            <a:srgbClr val="0089BC"/>
          </a:solidFill>
          <a:ln>
            <a:noFill/>
          </a:ln>
          <a:effectLst>
            <a:outerShdw blurRad="190500" dist="63500" dir="27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3" name="12 Conector recto"/>
          <p:cNvCxnSpPr/>
          <p:nvPr userDrawn="1"/>
        </p:nvCxnSpPr>
        <p:spPr>
          <a:xfrm>
            <a:off x="0" y="6267528"/>
            <a:ext cx="9144000" cy="0"/>
          </a:xfrm>
          <a:prstGeom prst="line">
            <a:avLst/>
          </a:prstGeom>
          <a:ln w="12700">
            <a:solidFill>
              <a:srgbClr val="0089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 userDrawn="1"/>
        </p:nvSpPr>
        <p:spPr>
          <a:xfrm>
            <a:off x="3767818" y="6409500"/>
            <a:ext cx="1608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altLang="ca-ES" sz="1800" baseline="0" dirty="0" smtClean="0">
                <a:solidFill>
                  <a:srgbClr val="9BA1A5"/>
                </a:solidFill>
                <a:latin typeface="Rama Gothic E SemiBold" pitchFamily="82" charset="0"/>
                <a:cs typeface="Arial" charset="0"/>
              </a:rPr>
              <a:t> </a:t>
            </a:r>
            <a:r>
              <a:rPr lang="es-ES_tradnl" altLang="ca-ES" sz="1800" baseline="0" dirty="0" smtClean="0">
                <a:solidFill>
                  <a:srgbClr val="0089BC"/>
                </a:solidFill>
                <a:latin typeface="Rama Gothic E SemiBold" pitchFamily="82" charset="0"/>
                <a:cs typeface="Arial" charset="0"/>
              </a:rPr>
              <a:t> www.uch.cat</a:t>
            </a:r>
            <a:endParaRPr lang="es-ES" sz="1800" baseline="0" dirty="0">
              <a:solidFill>
                <a:srgbClr val="0089BC"/>
              </a:solidFill>
              <a:latin typeface="Rama Gothic E SemiBold" pitchFamily="82" charset="0"/>
            </a:endParaRPr>
          </a:p>
        </p:txBody>
      </p:sp>
      <p:pic>
        <p:nvPicPr>
          <p:cNvPr id="6" name="5 Imagen" descr="logo LaUnió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67974" y="430515"/>
            <a:ext cx="3599688" cy="112166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44" y="568760"/>
            <a:ext cx="863955" cy="8451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951" y="4696396"/>
            <a:ext cx="344425" cy="3352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 Unió pg.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279126" y="1506508"/>
            <a:ext cx="4585747" cy="44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"/>
          <p:cNvCxnSpPr/>
          <p:nvPr userDrawn="1"/>
        </p:nvCxnSpPr>
        <p:spPr>
          <a:xfrm>
            <a:off x="2354770" y="799579"/>
            <a:ext cx="6789230" cy="521"/>
          </a:xfrm>
          <a:prstGeom prst="line">
            <a:avLst/>
          </a:prstGeom>
          <a:ln w="12700">
            <a:solidFill>
              <a:srgbClr val="0089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 descr="logo LaUnió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54821" y="443437"/>
            <a:ext cx="1801368" cy="560832"/>
          </a:xfrm>
          <a:prstGeom prst="rect">
            <a:avLst/>
          </a:prstGeom>
        </p:spPr>
      </p:pic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73787A4-6092-4436-9F5F-071103DA4DA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6688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151780-70D1-4381-8BB3-BC7356D7706B}" type="datetimeFigureOut">
              <a:rPr lang="ca-ES" smtClean="0"/>
              <a:t>18/10/2016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65EED3-0444-4785-814B-F56543C8AAD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2610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83663" y="2820112"/>
            <a:ext cx="7597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800" dirty="0" smtClean="0">
                <a:solidFill>
                  <a:schemeClr val="bg1"/>
                </a:solidFill>
              </a:rPr>
              <a:t>Estudi de costos per línies d’activitat d’aguts d’hospitals d’entitats associades a La Unió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982766" y="1444239"/>
            <a:ext cx="28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accent1"/>
                </a:solidFill>
              </a:rPr>
              <a:t>Objectius</a:t>
            </a:r>
            <a:endParaRPr lang="ca-ES" sz="2400" b="1" dirty="0">
              <a:solidFill>
                <a:schemeClr val="accent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53682" y="2401368"/>
            <a:ext cx="71955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dirty="0"/>
              <a:t>Disposar d’informació que ens aproximi a estimar el cost mitjà i la seva variabilitat en relació amb les diferents línies d’activitat i sobre la base dels paràmetres de contractació i contraprestació econòmica del CatSalut, de manera que puguem confrontar la informació de costos amb els valors de preu que el CatSalut aplica, i que en el temps caldrà anar modulant.</a:t>
            </a:r>
          </a:p>
          <a:p>
            <a:endParaRPr lang="ca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dirty="0"/>
              <a:t>Proposar una revisió dels pesos de les unitats de mesura estandarditzades (UME) que integren la informació econòmica i d’activitat de les diferents línies d’activitat, per tal que sigui més ajustada al diferencial de consum de recursos entre les línies</a:t>
            </a:r>
            <a:r>
              <a:rPr lang="ca-ES" dirty="0" smtClean="0"/>
              <a:t>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6813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 idx="4294967295"/>
          </p:nvPr>
        </p:nvSpPr>
        <p:spPr>
          <a:xfrm>
            <a:off x="0" y="1028700"/>
            <a:ext cx="8229600" cy="6911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ca-ES" sz="3200" dirty="0" smtClean="0">
                <a:solidFill>
                  <a:schemeClr val="accent1"/>
                </a:solidFill>
              </a:rPr>
              <a:t>Centres que han aportat informació</a:t>
            </a:r>
            <a:endParaRPr lang="ca-ES" sz="3200" dirty="0">
              <a:solidFill>
                <a:schemeClr val="accent1"/>
              </a:solidFill>
            </a:endParaRPr>
          </a:p>
        </p:txBody>
      </p:sp>
      <p:sp>
        <p:nvSpPr>
          <p:cNvPr id="3" name="Contenidor de contingut 2"/>
          <p:cNvSpPr>
            <a:spLocks noGrp="1"/>
          </p:cNvSpPr>
          <p:nvPr>
            <p:ph idx="4294967295"/>
          </p:nvPr>
        </p:nvSpPr>
        <p:spPr>
          <a:xfrm>
            <a:off x="1059678" y="1719841"/>
            <a:ext cx="7169921" cy="4525963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lvl="0"/>
            <a:r>
              <a:rPr lang="ca-ES" dirty="0"/>
              <a:t>Althaia</a:t>
            </a:r>
          </a:p>
          <a:p>
            <a:pPr lvl="0"/>
            <a:r>
              <a:rPr lang="ca-ES" dirty="0"/>
              <a:t>Consorci Hospitalari de Vic</a:t>
            </a:r>
          </a:p>
          <a:p>
            <a:pPr lvl="0"/>
            <a:r>
              <a:rPr lang="ca-ES" dirty="0"/>
              <a:t>Consorci Sanitari de l’Anoia</a:t>
            </a:r>
          </a:p>
          <a:p>
            <a:pPr lvl="0"/>
            <a:r>
              <a:rPr lang="ca-ES" dirty="0"/>
              <a:t>Consorci Sanitari de Terrassa</a:t>
            </a:r>
          </a:p>
          <a:p>
            <a:pPr lvl="0"/>
            <a:r>
              <a:rPr lang="ca-ES" dirty="0"/>
              <a:t>CSI Hospitalet i Sant Joan Despí</a:t>
            </a:r>
          </a:p>
          <a:p>
            <a:pPr lvl="0"/>
            <a:r>
              <a:rPr lang="ca-ES" dirty="0"/>
              <a:t>CSI Dos de Maig</a:t>
            </a:r>
          </a:p>
          <a:p>
            <a:pPr lvl="0"/>
            <a:r>
              <a:rPr lang="ca-ES" dirty="0" err="1"/>
              <a:t>Espitau</a:t>
            </a:r>
            <a:r>
              <a:rPr lang="ca-ES" dirty="0"/>
              <a:t> Val d’Aran</a:t>
            </a:r>
          </a:p>
          <a:p>
            <a:pPr lvl="0"/>
            <a:r>
              <a:rPr lang="ca-ES" dirty="0"/>
              <a:t>Hospital Clínic de Barcelona</a:t>
            </a:r>
          </a:p>
          <a:p>
            <a:pPr lvl="0"/>
            <a:r>
              <a:rPr lang="ca-ES" dirty="0"/>
              <a:t>Hospital de Campdevànol (només urgències)</a:t>
            </a:r>
          </a:p>
          <a:p>
            <a:pPr lvl="0"/>
            <a:r>
              <a:rPr lang="ca-ES" dirty="0"/>
              <a:t>Hospital de Palamós</a:t>
            </a:r>
          </a:p>
          <a:p>
            <a:pPr lvl="0"/>
            <a:r>
              <a:rPr lang="ca-ES" dirty="0"/>
              <a:t>Hospital de Sant Celoni</a:t>
            </a:r>
          </a:p>
          <a:p>
            <a:pPr lvl="0"/>
            <a:r>
              <a:rPr lang="ca-ES" dirty="0"/>
              <a:t>Hospital de Sant Joan de Déu d’Esplugues</a:t>
            </a:r>
          </a:p>
          <a:p>
            <a:pPr lvl="0"/>
            <a:r>
              <a:rPr lang="ca-ES" dirty="0"/>
              <a:t>Hospital de Sant Rafael</a:t>
            </a:r>
          </a:p>
          <a:p>
            <a:pPr lvl="0"/>
            <a:r>
              <a:rPr lang="ca-ES" dirty="0"/>
              <a:t>Hospital General de Granollers</a:t>
            </a:r>
          </a:p>
          <a:p>
            <a:pPr lvl="0"/>
            <a:r>
              <a:rPr lang="ca-ES" dirty="0"/>
              <a:t>Hospital General Parc Sanitari Sant Joan de Déu de Sant Boi</a:t>
            </a:r>
          </a:p>
          <a:p>
            <a:pPr lvl="0"/>
            <a:r>
              <a:rPr lang="ca-ES" dirty="0"/>
              <a:t>Hospital Plató</a:t>
            </a:r>
          </a:p>
          <a:p>
            <a:pPr lvl="0"/>
            <a:r>
              <a:rPr lang="ca-ES" dirty="0"/>
              <a:t>Hospital Sant Joan de Reus</a:t>
            </a:r>
          </a:p>
          <a:p>
            <a:pPr lvl="0"/>
            <a:r>
              <a:rPr lang="ca-ES" dirty="0"/>
              <a:t>Mútua de Terrassa</a:t>
            </a:r>
          </a:p>
          <a:p>
            <a:pPr lvl="0"/>
            <a:r>
              <a:rPr lang="ca-ES" dirty="0"/>
              <a:t>Pius Hospital de Valls</a:t>
            </a:r>
          </a:p>
        </p:txBody>
      </p:sp>
    </p:spTree>
    <p:extLst>
      <p:ext uri="{BB962C8B-B14F-4D97-AF65-F5344CB8AC3E}">
        <p14:creationId xmlns:p14="http://schemas.microsoft.com/office/powerpoint/2010/main" val="329393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4</a:t>
            </a:fld>
            <a:endParaRPr lang="es-ES"/>
          </a:p>
        </p:txBody>
      </p:sp>
      <p:graphicFrame>
        <p:nvGraphicFramePr>
          <p:cNvPr id="6" name="Gràfic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14651"/>
              </p:ext>
            </p:extLst>
          </p:nvPr>
        </p:nvGraphicFramePr>
        <p:xfrm>
          <a:off x="373808" y="1197707"/>
          <a:ext cx="8231807" cy="5158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5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5</a:t>
            </a:fld>
            <a:endParaRPr lang="es-ES"/>
          </a:p>
        </p:txBody>
      </p:sp>
      <p:graphicFrame>
        <p:nvGraphicFramePr>
          <p:cNvPr id="5" name="Gràfic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08770153"/>
              </p:ext>
            </p:extLst>
          </p:nvPr>
        </p:nvGraphicFramePr>
        <p:xfrm>
          <a:off x="500698" y="1112353"/>
          <a:ext cx="8186102" cy="5367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7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6</a:t>
            </a:fld>
            <a:endParaRPr lang="es-ES"/>
          </a:p>
        </p:txBody>
      </p:sp>
      <p:graphicFrame>
        <p:nvGraphicFramePr>
          <p:cNvPr id="5" name="Gràfic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073576"/>
              </p:ext>
            </p:extLst>
          </p:nvPr>
        </p:nvGraphicFramePr>
        <p:xfrm>
          <a:off x="279805" y="1170774"/>
          <a:ext cx="8607822" cy="5303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784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7</a:t>
            </a:fld>
            <a:endParaRPr lang="es-ES"/>
          </a:p>
        </p:txBody>
      </p:sp>
      <p:graphicFrame>
        <p:nvGraphicFramePr>
          <p:cNvPr id="7" name="Gràfic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90224602"/>
              </p:ext>
            </p:extLst>
          </p:nvPr>
        </p:nvGraphicFramePr>
        <p:xfrm>
          <a:off x="365262" y="984133"/>
          <a:ext cx="8436906" cy="5524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047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8</a:t>
            </a:fld>
            <a:endParaRPr lang="es-ES"/>
          </a:p>
        </p:txBody>
      </p:sp>
      <p:graphicFrame>
        <p:nvGraphicFramePr>
          <p:cNvPr id="5" name="Gràfic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52736272"/>
              </p:ext>
            </p:extLst>
          </p:nvPr>
        </p:nvGraphicFramePr>
        <p:xfrm>
          <a:off x="286959" y="1008404"/>
          <a:ext cx="8399841" cy="5500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49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9</a:t>
            </a:fld>
            <a:endParaRPr lang="es-E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946692"/>
              </p:ext>
            </p:extLst>
          </p:nvPr>
        </p:nvGraphicFramePr>
        <p:xfrm>
          <a:off x="1187867" y="2435553"/>
          <a:ext cx="6939183" cy="1960984"/>
        </p:xfrm>
        <a:graphic>
          <a:graphicData uri="http://schemas.openxmlformats.org/drawingml/2006/table">
            <a:tbl>
              <a:tblPr firstRow="1" firstCol="1" bandRow="1"/>
              <a:tblGrid>
                <a:gridCol w="2872939"/>
                <a:gridCol w="1016186"/>
                <a:gridCol w="1016936"/>
                <a:gridCol w="1016186"/>
                <a:gridCol w="1016936"/>
              </a:tblGrid>
              <a:tr h="4357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Línia d’activitat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Mitjana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Mitjana Nivell 2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Mitjana Nivell 3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Mitjana Nivell 4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Hospitalització convencional + CMA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1,00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Hospitalització a domicili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0,36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0,45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0,33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0,33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Urgències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0,06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0,08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0,05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0,05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Consulta externa + </a:t>
                      </a:r>
                      <a:r>
                        <a:rPr lang="ca-E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cma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0,02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0,03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0,02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0,02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Hospital de dia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0,05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0,05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0,05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0,04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Diàlisi ambulatòria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0,06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0,08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0,06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0,05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Rehabilitació ambulatòria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0,01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0,01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0,01</a:t>
                      </a:r>
                      <a:endParaRPr lang="ca-ES" sz="14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0,01</a:t>
                      </a:r>
                      <a:endParaRPr lang="ca-ES" sz="1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06874" y="1704038"/>
            <a:ext cx="51329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altLang="es-E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Índex relatiu dels costos mitjans respecte l’alta</a:t>
            </a:r>
          </a:p>
        </p:txBody>
      </p:sp>
    </p:spTree>
    <p:extLst>
      <p:ext uri="{BB962C8B-B14F-4D97-AF65-F5344CB8AC3E}">
        <p14:creationId xmlns:p14="http://schemas.microsoft.com/office/powerpoint/2010/main" val="45103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982766" y="1444239"/>
            <a:ext cx="28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accent1"/>
                </a:solidFill>
              </a:rPr>
              <a:t>Conclusions (1)</a:t>
            </a:r>
            <a:endParaRPr lang="ca-ES" sz="2400" b="1" dirty="0">
              <a:solidFill>
                <a:schemeClr val="accent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82765" y="2162085"/>
            <a:ext cx="763994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ca-ES" dirty="0"/>
              <a:t>Tot i les limitacions en el desenvolupament de la comptabilitat analítica en les entitats, existeix informació que permet fer una aproximació dels costos per diferents línies d'activitat dels hospitals d'aguts.</a:t>
            </a:r>
          </a:p>
          <a:p>
            <a:pPr marL="342900" indent="-342900">
              <a:buFont typeface="+mj-lt"/>
              <a:buAutoNum type="arabicPeriod"/>
            </a:pPr>
            <a:endParaRPr lang="ca-ES" dirty="0"/>
          </a:p>
          <a:p>
            <a:pPr marL="342900" lvl="0" indent="-342900">
              <a:buFont typeface="+mj-lt"/>
              <a:buAutoNum type="arabicPeriod"/>
            </a:pPr>
            <a:r>
              <a:rPr lang="ca-ES" dirty="0"/>
              <a:t>Hi ha diferències importants entre els costos mitjans i les tarifes de contractació del CatSalut segons les diferents línies d'activitat assistencial</a:t>
            </a:r>
            <a:r>
              <a:rPr lang="ca-E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ca-ES" dirty="0"/>
          </a:p>
          <a:p>
            <a:pPr marL="342900" lvl="0" indent="-342900">
              <a:buFont typeface="+mj-lt"/>
              <a:buAutoNum type="arabicPeriod"/>
            </a:pPr>
            <a:r>
              <a:rPr lang="ca-ES" dirty="0"/>
              <a:t>Hi ha una correlació positiva entre la complexitat de l'hospital calculat amb I'IRR i els costos, especialment alta en hospitalització, més moderada en l’activitat ambulatòria i molt baixa en hospital de dia.</a:t>
            </a:r>
          </a:p>
          <a:p>
            <a:pPr marL="342900" indent="-342900">
              <a:buFont typeface="+mj-lt"/>
              <a:buAutoNum type="arabicPeriod"/>
            </a:pPr>
            <a:endParaRPr lang="ca-ES" dirty="0"/>
          </a:p>
          <a:p>
            <a:pPr marL="342900" lvl="0" indent="-342900">
              <a:buFont typeface="+mj-lt"/>
              <a:buAutoNum type="arabicPeriod"/>
            </a:pPr>
            <a:r>
              <a:rPr lang="ca-ES" dirty="0"/>
              <a:t>Els resultats dels costos mitjans d’hospital de dia i hospitalització a domicili presenten limitacions importants</a:t>
            </a:r>
            <a:r>
              <a:rPr lang="ca-ES" dirty="0" smtClean="0"/>
              <a:t>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1105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11</a:t>
            </a:fld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7" y="1167919"/>
            <a:ext cx="7920000" cy="518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94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12</a:t>
            </a:fld>
            <a:endParaRPr lang="es-E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7" y="1193557"/>
            <a:ext cx="7920000" cy="518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661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7A4-6092-4436-9F5F-071103DA4DAD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982766" y="1444239"/>
            <a:ext cx="28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accent1"/>
                </a:solidFill>
              </a:rPr>
              <a:t>Conclusions (2)</a:t>
            </a:r>
            <a:endParaRPr lang="ca-ES" sz="2400" b="1" dirty="0">
              <a:solidFill>
                <a:schemeClr val="accent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82766" y="2162085"/>
            <a:ext cx="75715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5"/>
            </a:pPr>
            <a:r>
              <a:rPr lang="ca-ES" dirty="0" smtClean="0"/>
              <a:t>No hi ha diferències rellevants amb els pesos </a:t>
            </a:r>
            <a:r>
              <a:rPr lang="ca-ES" dirty="0"/>
              <a:t>de les UME de la Central de </a:t>
            </a:r>
            <a:r>
              <a:rPr lang="ca-ES" dirty="0" smtClean="0"/>
              <a:t>Balanços, excepte en el cas de les urgències que estarien infravalorades.</a:t>
            </a:r>
          </a:p>
          <a:p>
            <a:pPr marL="342900" lvl="0" indent="-342900">
              <a:buFont typeface="+mj-lt"/>
              <a:buAutoNum type="arabicPeriod" startAt="5"/>
            </a:pPr>
            <a:endParaRPr lang="ca-ES" dirty="0"/>
          </a:p>
          <a:p>
            <a:pPr marL="342900" lvl="0" indent="-342900">
              <a:buFont typeface="+mj-lt"/>
              <a:buAutoNum type="arabicPeriod" startAt="5"/>
            </a:pPr>
            <a:r>
              <a:rPr lang="ca-ES" dirty="0"/>
              <a:t>Les línies de treball per avançar en l’anàlisi de costos </a:t>
            </a:r>
            <a:r>
              <a:rPr lang="ca-ES" dirty="0" smtClean="0"/>
              <a:t>s’han </a:t>
            </a:r>
            <a:r>
              <a:rPr lang="ca-ES" dirty="0"/>
              <a:t>de centrar ja en l’estimació de costos per episodis i pacients, com s'està fent amb els projectes vinculats a RECH </a:t>
            </a:r>
            <a:r>
              <a:rPr lang="ca-ES" dirty="0" smtClean="0"/>
              <a:t>per hospitalització</a:t>
            </a:r>
            <a:r>
              <a:rPr lang="ca-ES" dirty="0"/>
              <a:t>, i com s’ha iniciat amb </a:t>
            </a:r>
            <a:r>
              <a:rPr lang="ca-ES" dirty="0" smtClean="0"/>
              <a:t>urgències. Nous </a:t>
            </a:r>
            <a:r>
              <a:rPr lang="ca-ES" dirty="0"/>
              <a:t>àmbits </a:t>
            </a:r>
            <a:r>
              <a:rPr lang="ca-ES" dirty="0" smtClean="0"/>
              <a:t>d’interès: hospitalització </a:t>
            </a:r>
            <a:r>
              <a:rPr lang="ca-ES" dirty="0"/>
              <a:t>a domicili i hospital de </a:t>
            </a:r>
            <a:r>
              <a:rPr lang="ca-ES" dirty="0" smtClean="0"/>
              <a:t>dia.</a:t>
            </a:r>
            <a:endParaRPr lang="ca-ES" dirty="0"/>
          </a:p>
          <a:p>
            <a:pPr marL="342900" indent="-342900">
              <a:buFont typeface="+mj-lt"/>
              <a:buAutoNum type="arabicPeriod" startAt="5"/>
            </a:pPr>
            <a:endParaRPr lang="ca-ES" dirty="0"/>
          </a:p>
          <a:p>
            <a:pPr marL="342900" lvl="0" indent="-342900">
              <a:buFont typeface="+mj-lt"/>
              <a:buAutoNum type="arabicPeriod" startAt="5"/>
            </a:pPr>
            <a:r>
              <a:rPr lang="ca-ES" dirty="0"/>
              <a:t>La metodologia utilitzada en aquest </a:t>
            </a:r>
            <a:r>
              <a:rPr lang="ca-ES" dirty="0" smtClean="0"/>
              <a:t>estudi </a:t>
            </a:r>
            <a:r>
              <a:rPr lang="ca-ES" dirty="0"/>
              <a:t>pot ser adequada per iniciar l'estudi de costos en altres línies de </a:t>
            </a:r>
            <a:r>
              <a:rPr lang="ca-ES" dirty="0" smtClean="0"/>
              <a:t>serveis (atenció </a:t>
            </a:r>
            <a:r>
              <a:rPr lang="ca-ES" dirty="0"/>
              <a:t>a la salut mental, atenció sociosanitària).</a:t>
            </a:r>
          </a:p>
          <a:p>
            <a:pPr marL="342900" indent="-342900">
              <a:buFont typeface="+mj-lt"/>
              <a:buAutoNum type="arabicPeriod" startAt="5"/>
            </a:pPr>
            <a:endParaRPr lang="ca-ES" dirty="0"/>
          </a:p>
          <a:p>
            <a:pPr marL="342900" lvl="0" indent="-342900">
              <a:buFont typeface="+mj-lt"/>
              <a:buAutoNum type="arabicPeriod" startAt="5"/>
            </a:pPr>
            <a:r>
              <a:rPr lang="ca-ES" dirty="0"/>
              <a:t>Caldria avançar en definir criteris homogenis de classificació de centres de cost i imputació de </a:t>
            </a:r>
            <a:r>
              <a:rPr lang="ca-ES" dirty="0" smtClean="0"/>
              <a:t>costos.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721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ersonalizado">
  <a:themeElements>
    <a:clrScheme name="Colors Corporatius">
      <a:dk1>
        <a:srgbClr val="232728"/>
      </a:dk1>
      <a:lt1>
        <a:sysClr val="window" lastClr="FFFFFF"/>
      </a:lt1>
      <a:dk2>
        <a:srgbClr val="FFFFFF"/>
      </a:dk2>
      <a:lt2>
        <a:srgbClr val="FFFFFF"/>
      </a:lt2>
      <a:accent1>
        <a:srgbClr val="0095C3"/>
      </a:accent1>
      <a:accent2>
        <a:srgbClr val="FFB652"/>
      </a:accent2>
      <a:accent3>
        <a:srgbClr val="929D9E"/>
      </a:accent3>
      <a:accent4>
        <a:srgbClr val="FFFFFF"/>
      </a:accent4>
      <a:accent5>
        <a:srgbClr val="FFFFFF"/>
      </a:accent5>
      <a:accent6>
        <a:srgbClr val="FFFFFF"/>
      </a:accent6>
      <a:hlink>
        <a:srgbClr val="0095C3"/>
      </a:hlink>
      <a:folHlink>
        <a:srgbClr val="FFB6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</TotalTime>
  <Words>604</Words>
  <Application>Microsoft Office PowerPoint</Application>
  <PresentationFormat>Presentación en pantalla (4:3)</PresentationFormat>
  <Paragraphs>109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 Unicode MS</vt:lpstr>
      <vt:lpstr>Arial</vt:lpstr>
      <vt:lpstr>Calibri</vt:lpstr>
      <vt:lpstr>Helvetica</vt:lpstr>
      <vt:lpstr>Rama Gothic E SemiBold</vt:lpstr>
      <vt:lpstr>Times New Roman</vt:lpstr>
      <vt:lpstr>Diseño personalizado</vt:lpstr>
      <vt:lpstr>Presentación de PowerPoint</vt:lpstr>
      <vt:lpstr>Presentación de PowerPoint</vt:lpstr>
      <vt:lpstr>Centres que han aportat informació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Will Kane</dc:creator>
  <cp:lastModifiedBy>Josep Fusté</cp:lastModifiedBy>
  <cp:revision>69</cp:revision>
  <dcterms:created xsi:type="dcterms:W3CDTF">2015-01-26T12:30:35Z</dcterms:created>
  <dcterms:modified xsi:type="dcterms:W3CDTF">2016-10-18T14:31:56Z</dcterms:modified>
</cp:coreProperties>
</file>