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90" r:id="rId2"/>
    <p:sldId id="283" r:id="rId3"/>
    <p:sldId id="272" r:id="rId4"/>
    <p:sldId id="288" r:id="rId5"/>
    <p:sldId id="282" r:id="rId6"/>
    <p:sldId id="286" r:id="rId7"/>
    <p:sldId id="287" r:id="rId8"/>
    <p:sldId id="289" r:id="rId9"/>
    <p:sldId id="277" r:id="rId10"/>
    <p:sldId id="260" r:id="rId11"/>
    <p:sldId id="261" r:id="rId12"/>
    <p:sldId id="257" r:id="rId13"/>
    <p:sldId id="268" r:id="rId14"/>
    <p:sldId id="284" r:id="rId15"/>
    <p:sldId id="258" r:id="rId16"/>
    <p:sldId id="259" r:id="rId17"/>
    <p:sldId id="285" r:id="rId18"/>
    <p:sldId id="279" r:id="rId19"/>
  </p:sldIdLst>
  <p:sldSz cx="9144000" cy="6858000" type="screen4x3"/>
  <p:notesSz cx="6797675" cy="9926638"/>
  <p:defaultTextStyle>
    <a:defPPr>
      <a:defRPr lang="es-ES"/>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FF"/>
    <a:srgbClr val="CCFFFF"/>
    <a:srgbClr val="FFFFFF"/>
    <a:srgbClr val="D9EDEF"/>
    <a:srgbClr val="003366"/>
    <a:srgbClr val="3366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737" autoAdjust="0"/>
  </p:normalViewPr>
  <p:slideViewPr>
    <p:cSldViewPr>
      <p:cViewPr varScale="1">
        <p:scale>
          <a:sx n="70" d="100"/>
          <a:sy n="70" d="100"/>
        </p:scale>
        <p:origin x="-1158"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smtClean="0"/>
            </a:lvl1pPr>
          </a:lstStyle>
          <a:p>
            <a:pPr>
              <a:defRPr/>
            </a:pPr>
            <a:endParaRPr lang="es-ES"/>
          </a:p>
        </p:txBody>
      </p:sp>
      <p:sp>
        <p:nvSpPr>
          <p:cNvPr id="4099"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s-ES"/>
          </a:p>
        </p:txBody>
      </p:sp>
      <p:sp>
        <p:nvSpPr>
          <p:cNvPr id="18436" name="Rectangle 4"/>
          <p:cNvSpPr>
            <a:spLocks noRot="1" noChangeArrowheads="1" noTextEdit="1"/>
          </p:cNvSpPr>
          <p:nvPr>
            <p:ph type="sldImg" idx="2"/>
          </p:nvPr>
        </p:nvSpPr>
        <p:spPr bwMode="auto">
          <a:xfrm>
            <a:off x="915988" y="744538"/>
            <a:ext cx="4965700" cy="3722687"/>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4102" name="Rectangle 6"/>
          <p:cNvSpPr>
            <a:spLocks noGrp="1" noChangeArrowheads="1"/>
          </p:cNvSpPr>
          <p:nvPr>
            <p:ph type="ftr" sz="quarter" idx="4"/>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lvl1pPr>
          </a:lstStyle>
          <a:p>
            <a:pPr>
              <a:defRPr/>
            </a:pPr>
            <a:endParaRPr lang="es-ES"/>
          </a:p>
        </p:txBody>
      </p:sp>
      <p:sp>
        <p:nvSpPr>
          <p:cNvPr id="4103" name="Rectangle 7"/>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BFBF7ECD-BFE6-4D72-B140-90BA91429FA0}" type="slidenum">
              <a:rPr lang="es-ES"/>
              <a:pPr>
                <a:defRPr/>
              </a:pPr>
              <a:t>‹Nº›</a:t>
            </a:fld>
            <a:endParaRPr lang="es-E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BFBC3E7C-DAC3-4DA9-9E6C-1C6182991D02}" type="slidenum">
              <a:rPr lang="es-ES"/>
              <a:pPr/>
              <a:t>5</a:t>
            </a:fld>
            <a:endParaRPr lang="es-ES"/>
          </a:p>
        </p:txBody>
      </p:sp>
      <p:sp>
        <p:nvSpPr>
          <p:cNvPr id="19459" name="Rectangle 2"/>
          <p:cNvSpPr>
            <a:spLocks noRot="1" noChangeArrowheads="1" noTextEdit="1"/>
          </p:cNvSpPr>
          <p:nvPr>
            <p:ph type="sldImg"/>
          </p:nvPr>
        </p:nvSpPr>
        <p:spPr>
          <a:xfrm>
            <a:off x="917575" y="744538"/>
            <a:ext cx="4964113" cy="3722687"/>
          </a:xfrm>
          <a:ln/>
        </p:spPr>
      </p:sp>
      <p:sp>
        <p:nvSpPr>
          <p:cNvPr id="19460" name="Rectangle 3"/>
          <p:cNvSpPr>
            <a:spLocks noGrp="1" noChangeArrowheads="1"/>
          </p:cNvSpPr>
          <p:nvPr>
            <p:ph type="body" idx="1"/>
          </p:nvPr>
        </p:nvSpPr>
        <p:spPr>
          <a:xfrm>
            <a:off x="679450" y="4716463"/>
            <a:ext cx="5438775" cy="4467225"/>
          </a:xfrm>
          <a:noFill/>
          <a:ln/>
        </p:spPr>
        <p:txBody>
          <a:bodyPr/>
          <a:lstStyle/>
          <a:p>
            <a:pPr eaLnBrk="1" hangingPunct="1"/>
            <a:r>
              <a:rPr lang="es-ES" smtClean="0"/>
              <a:t>Cualquier sistema de acreditación que se establezca debería tener en cuenta los siguientes requisitos básicos:</a:t>
            </a:r>
          </a:p>
          <a:p>
            <a:pPr eaLnBrk="1" hangingPunct="1"/>
            <a:endParaRPr lang="es-ES" smtClean="0"/>
          </a:p>
          <a:p>
            <a:pPr eaLnBrk="1" hangingPunct="1">
              <a:buFontTx/>
              <a:buChar char="•"/>
            </a:pPr>
            <a:r>
              <a:rPr lang="es-ES" smtClean="0"/>
              <a:t>Por un lado, </a:t>
            </a:r>
            <a:r>
              <a:rPr lang="es-ES" b="1" smtClean="0"/>
              <a:t>promover la eficacia</a:t>
            </a:r>
            <a:r>
              <a:rPr lang="es-ES" smtClean="0"/>
              <a:t> en el uso de recursos de atención a las personas en situación de dependencia. </a:t>
            </a:r>
          </a:p>
          <a:p>
            <a:pPr eaLnBrk="1" hangingPunct="1"/>
            <a:endParaRPr lang="es-ES" smtClean="0"/>
          </a:p>
          <a:p>
            <a:pPr eaLnBrk="1" hangingPunct="1">
              <a:buFontTx/>
              <a:buChar char="•"/>
            </a:pPr>
            <a:r>
              <a:rPr lang="es-ES" smtClean="0"/>
              <a:t>Por otro lado, garantizar un </a:t>
            </a:r>
            <a:r>
              <a:rPr lang="es-ES" b="1" smtClean="0"/>
              <a:t>nivel homogéneo de calidad de la atención a todos los ciudadanos españoles</a:t>
            </a:r>
            <a:r>
              <a:rPr lang="es-ES" smtClean="0"/>
              <a:t>, con independencia del centro en el que se preste el servicio. No puede ser que existan diferencias en la calidad de los servicios ofrecidos dependiendo de donde se viva. Esto iría en contra del principio de equidad.</a:t>
            </a:r>
          </a:p>
          <a:p>
            <a:pPr eaLnBrk="1" hangingPunct="1"/>
            <a:endParaRPr lang="es-ES" smtClean="0"/>
          </a:p>
          <a:p>
            <a:pPr eaLnBrk="1" hangingPunct="1">
              <a:buFontTx/>
              <a:buChar char="•"/>
            </a:pPr>
            <a:r>
              <a:rPr lang="es-ES" smtClean="0"/>
              <a:t>El sistema de acreditación debe </a:t>
            </a:r>
            <a:r>
              <a:rPr lang="es-ES" b="1" smtClean="0"/>
              <a:t>generar confianza en la ciudadanía</a:t>
            </a:r>
            <a:r>
              <a:rPr lang="es-ES" smtClean="0"/>
              <a:t> y en el </a:t>
            </a:r>
            <a:r>
              <a:rPr lang="es-ES" b="1" smtClean="0"/>
              <a:t>colectivo de profesionales del sector</a:t>
            </a:r>
            <a:r>
              <a:rPr lang="es-ES" smtClean="0"/>
              <a:t>.</a:t>
            </a:r>
          </a:p>
          <a:p>
            <a:pPr eaLnBrk="1" hangingPunct="1"/>
            <a:endParaRPr lang="es-ES" smtClean="0"/>
          </a:p>
          <a:p>
            <a:pPr eaLnBrk="1" hangingPunct="1">
              <a:buFontTx/>
              <a:buChar char="•"/>
            </a:pPr>
            <a:r>
              <a:rPr lang="es-ES" smtClean="0"/>
              <a:t>El sistema de acreditación debe tener como fin último el </a:t>
            </a:r>
            <a:r>
              <a:rPr lang="es-ES" b="1" smtClean="0"/>
              <a:t>impulso de la mejora de la calidad</a:t>
            </a:r>
            <a:r>
              <a:rPr lang="es-ES" smtClean="0"/>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Grp="1" noChangeArrowheads="1"/>
          </p:cNvSpPr>
          <p:nvPr/>
        </p:nvSpPr>
        <p:spPr bwMode="auto">
          <a:xfrm>
            <a:off x="3849688" y="9428163"/>
            <a:ext cx="2946400" cy="496887"/>
          </a:xfrm>
          <a:prstGeom prst="rect">
            <a:avLst/>
          </a:prstGeom>
          <a:noFill/>
          <a:ln w="9525">
            <a:noFill/>
            <a:miter lim="800000"/>
            <a:headEnd/>
            <a:tailEnd/>
          </a:ln>
        </p:spPr>
        <p:txBody>
          <a:bodyPr anchor="b"/>
          <a:lstStyle/>
          <a:p>
            <a:pPr algn="r"/>
            <a:fld id="{B6D266DD-CFBD-488E-8E84-CBDF92D4760F}" type="slidenum">
              <a:rPr lang="es-ES" sz="1200"/>
              <a:pPr algn="r"/>
              <a:t>8</a:t>
            </a:fld>
            <a:endParaRPr lang="es-ES" sz="1200"/>
          </a:p>
        </p:txBody>
      </p:sp>
      <p:sp>
        <p:nvSpPr>
          <p:cNvPr id="39939" name="Rectangle 7"/>
          <p:cNvSpPr txBox="1">
            <a:spLocks noGrp="1" noChangeArrowheads="1"/>
          </p:cNvSpPr>
          <p:nvPr/>
        </p:nvSpPr>
        <p:spPr bwMode="auto">
          <a:xfrm>
            <a:off x="3849688" y="9428163"/>
            <a:ext cx="2946400" cy="496887"/>
          </a:xfrm>
          <a:prstGeom prst="rect">
            <a:avLst/>
          </a:prstGeom>
          <a:noFill/>
          <a:ln w="9525">
            <a:noFill/>
            <a:miter lim="800000"/>
            <a:headEnd/>
            <a:tailEnd/>
          </a:ln>
        </p:spPr>
        <p:txBody>
          <a:bodyPr anchor="b"/>
          <a:lstStyle/>
          <a:p>
            <a:pPr algn="r"/>
            <a:fld id="{A6C65E3C-A320-4593-B9AD-8D4F418D5239}" type="slidenum">
              <a:rPr lang="ca-ES" sz="1200"/>
              <a:pPr algn="r"/>
              <a:t>8</a:t>
            </a:fld>
            <a:endParaRPr lang="ca-ES" sz="1200"/>
          </a:p>
        </p:txBody>
      </p:sp>
      <p:sp>
        <p:nvSpPr>
          <p:cNvPr id="39940" name="Rectangle 2"/>
          <p:cNvSpPr>
            <a:spLocks noGrp="1" noRot="1" noChangeAspect="1" noChangeArrowheads="1" noTextEdit="1"/>
          </p:cNvSpPr>
          <p:nvPr>
            <p:ph type="sldImg"/>
          </p:nvPr>
        </p:nvSpPr>
        <p:spPr>
          <a:xfrm>
            <a:off x="917575" y="744538"/>
            <a:ext cx="4962525" cy="3722687"/>
          </a:xfrm>
          <a:ln/>
        </p:spPr>
      </p:sp>
      <p:sp>
        <p:nvSpPr>
          <p:cNvPr id="39941" name="Rectangle 3"/>
          <p:cNvSpPr>
            <a:spLocks noGrp="1" noChangeArrowheads="1"/>
          </p:cNvSpPr>
          <p:nvPr>
            <p:ph type="body" idx="1"/>
          </p:nvPr>
        </p:nvSpPr>
        <p:spPr>
          <a:xfrm>
            <a:off x="677863" y="4713288"/>
            <a:ext cx="5441950" cy="4468812"/>
          </a:xfrm>
          <a:noFill/>
          <a:ln/>
        </p:spPr>
        <p:txBody>
          <a:bodyPr lIns="89714" tIns="44856" rIns="89714" bIns="44856"/>
          <a:lstStyle/>
          <a:p>
            <a:pPr eaLnBrk="1" hangingPunct="1"/>
            <a:endParaRPr lang="es-E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C99BA4EB-53B5-4EB7-B04C-A48D82B963DF}" type="slidenum">
              <a:rPr lang="es-ES"/>
              <a:pPr/>
              <a:t>10</a:t>
            </a:fld>
            <a:endParaRPr lang="es-ES"/>
          </a:p>
        </p:txBody>
      </p:sp>
      <p:sp>
        <p:nvSpPr>
          <p:cNvPr id="20483" name="Rectangle 7"/>
          <p:cNvSpPr txBox="1">
            <a:spLocks noGrp="1" noChangeArrowheads="1"/>
          </p:cNvSpPr>
          <p:nvPr/>
        </p:nvSpPr>
        <p:spPr bwMode="auto">
          <a:xfrm>
            <a:off x="3849688" y="9428163"/>
            <a:ext cx="2946400" cy="496887"/>
          </a:xfrm>
          <a:prstGeom prst="rect">
            <a:avLst/>
          </a:prstGeom>
          <a:noFill/>
          <a:ln w="9525">
            <a:noFill/>
            <a:miter lim="800000"/>
            <a:headEnd/>
            <a:tailEnd/>
          </a:ln>
        </p:spPr>
        <p:txBody>
          <a:bodyPr anchor="b"/>
          <a:lstStyle/>
          <a:p>
            <a:pPr algn="r"/>
            <a:fld id="{0A7FA9C7-46A2-4F5B-BABE-D6F40809396A}" type="slidenum">
              <a:rPr lang="ca-ES" sz="1200"/>
              <a:pPr algn="r"/>
              <a:t>10</a:t>
            </a:fld>
            <a:endParaRPr lang="ca-ES" sz="1200"/>
          </a:p>
        </p:txBody>
      </p:sp>
      <p:sp>
        <p:nvSpPr>
          <p:cNvPr id="20484" name="Rectangle 2"/>
          <p:cNvSpPr>
            <a:spLocks noGrp="1" noRot="1" noChangeAspect="1" noChangeArrowheads="1" noTextEdit="1"/>
          </p:cNvSpPr>
          <p:nvPr>
            <p:ph type="sldImg"/>
          </p:nvPr>
        </p:nvSpPr>
        <p:spPr>
          <a:xfrm>
            <a:off x="917575" y="744538"/>
            <a:ext cx="4962525" cy="3722687"/>
          </a:xfrm>
          <a:ln/>
        </p:spPr>
      </p:sp>
      <p:sp>
        <p:nvSpPr>
          <p:cNvPr id="20485" name="Rectangle 3"/>
          <p:cNvSpPr>
            <a:spLocks noGrp="1" noChangeArrowheads="1"/>
          </p:cNvSpPr>
          <p:nvPr>
            <p:ph type="body" idx="1"/>
          </p:nvPr>
        </p:nvSpPr>
        <p:spPr>
          <a:xfrm>
            <a:off x="677863" y="4713288"/>
            <a:ext cx="5441950" cy="4468812"/>
          </a:xfrm>
          <a:noFill/>
          <a:ln/>
        </p:spPr>
        <p:txBody>
          <a:bodyPr lIns="89714" tIns="44856" rIns="89714" bIns="44856"/>
          <a:lstStyle/>
          <a:p>
            <a:pPr eaLnBrk="1" hangingPunct="1"/>
            <a:endParaRPr lang="es-E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8C682A93-8A9F-4AB2-8E6C-C11FCBAD9ED5}" type="slidenum">
              <a:rPr lang="es-ES"/>
              <a:pPr/>
              <a:t>11</a:t>
            </a:fld>
            <a:endParaRPr lang="es-ES"/>
          </a:p>
        </p:txBody>
      </p:sp>
      <p:sp>
        <p:nvSpPr>
          <p:cNvPr id="21507" name="Rectangle 7"/>
          <p:cNvSpPr txBox="1">
            <a:spLocks noGrp="1" noChangeArrowheads="1"/>
          </p:cNvSpPr>
          <p:nvPr/>
        </p:nvSpPr>
        <p:spPr bwMode="auto">
          <a:xfrm>
            <a:off x="3849688" y="9428163"/>
            <a:ext cx="2946400" cy="496887"/>
          </a:xfrm>
          <a:prstGeom prst="rect">
            <a:avLst/>
          </a:prstGeom>
          <a:noFill/>
          <a:ln w="9525">
            <a:noFill/>
            <a:miter lim="800000"/>
            <a:headEnd/>
            <a:tailEnd/>
          </a:ln>
        </p:spPr>
        <p:txBody>
          <a:bodyPr anchor="b"/>
          <a:lstStyle/>
          <a:p>
            <a:pPr algn="r"/>
            <a:fld id="{0E3CE88E-EAC8-4869-AA32-69BE9E9C2762}" type="slidenum">
              <a:rPr lang="ca-ES" sz="1200"/>
              <a:pPr algn="r"/>
              <a:t>11</a:t>
            </a:fld>
            <a:endParaRPr lang="ca-ES" sz="1200"/>
          </a:p>
        </p:txBody>
      </p:sp>
      <p:sp>
        <p:nvSpPr>
          <p:cNvPr id="21508" name="Rectangle 2"/>
          <p:cNvSpPr>
            <a:spLocks noGrp="1" noRot="1" noChangeAspect="1" noChangeArrowheads="1" noTextEdit="1"/>
          </p:cNvSpPr>
          <p:nvPr>
            <p:ph type="sldImg"/>
          </p:nvPr>
        </p:nvSpPr>
        <p:spPr>
          <a:xfrm>
            <a:off x="917575" y="744538"/>
            <a:ext cx="4962525" cy="3722687"/>
          </a:xfrm>
          <a:ln/>
        </p:spPr>
      </p:sp>
      <p:sp>
        <p:nvSpPr>
          <p:cNvPr id="21509" name="Rectangle 3"/>
          <p:cNvSpPr>
            <a:spLocks noGrp="1" noChangeArrowheads="1"/>
          </p:cNvSpPr>
          <p:nvPr>
            <p:ph type="body" idx="1"/>
          </p:nvPr>
        </p:nvSpPr>
        <p:spPr>
          <a:xfrm>
            <a:off x="677863" y="4713288"/>
            <a:ext cx="5441950" cy="4468812"/>
          </a:xfrm>
          <a:noFill/>
          <a:ln/>
        </p:spPr>
        <p:txBody>
          <a:bodyPr lIns="89714" tIns="44856" rIns="89714" bIns="44856"/>
          <a:lstStyle/>
          <a:p>
            <a:pPr eaLnBrk="1" hangingPunct="1"/>
            <a:endParaRPr lang="es-E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A7294E4F-9A21-463B-BFEC-5D448D85478F}" type="slidenum">
              <a:rPr lang="es-ES"/>
              <a:pPr/>
              <a:t>12</a:t>
            </a:fld>
            <a:endParaRPr lang="es-ES"/>
          </a:p>
        </p:txBody>
      </p:sp>
      <p:sp>
        <p:nvSpPr>
          <p:cNvPr id="22531" name="Rectangle 7"/>
          <p:cNvSpPr txBox="1">
            <a:spLocks noGrp="1" noChangeArrowheads="1"/>
          </p:cNvSpPr>
          <p:nvPr/>
        </p:nvSpPr>
        <p:spPr bwMode="auto">
          <a:xfrm>
            <a:off x="3849688" y="9428163"/>
            <a:ext cx="2946400" cy="496887"/>
          </a:xfrm>
          <a:prstGeom prst="rect">
            <a:avLst/>
          </a:prstGeom>
          <a:noFill/>
          <a:ln w="9525">
            <a:noFill/>
            <a:miter lim="800000"/>
            <a:headEnd/>
            <a:tailEnd/>
          </a:ln>
        </p:spPr>
        <p:txBody>
          <a:bodyPr anchor="b"/>
          <a:lstStyle/>
          <a:p>
            <a:pPr algn="r"/>
            <a:fld id="{0CA902FE-4927-4110-A0B8-B91D3BDFEDBD}" type="slidenum">
              <a:rPr lang="ca-ES" sz="1200"/>
              <a:pPr algn="r"/>
              <a:t>12</a:t>
            </a:fld>
            <a:endParaRPr lang="ca-ES" sz="1200"/>
          </a:p>
        </p:txBody>
      </p:sp>
      <p:sp>
        <p:nvSpPr>
          <p:cNvPr id="22532" name="Rectangle 2"/>
          <p:cNvSpPr>
            <a:spLocks noGrp="1" noRot="1" noChangeAspect="1" noChangeArrowheads="1" noTextEdit="1"/>
          </p:cNvSpPr>
          <p:nvPr>
            <p:ph type="sldImg"/>
          </p:nvPr>
        </p:nvSpPr>
        <p:spPr>
          <a:xfrm>
            <a:off x="917575" y="744538"/>
            <a:ext cx="4962525" cy="3722687"/>
          </a:xfrm>
          <a:ln/>
        </p:spPr>
      </p:sp>
      <p:sp>
        <p:nvSpPr>
          <p:cNvPr id="22533" name="Rectangle 3"/>
          <p:cNvSpPr>
            <a:spLocks noGrp="1" noChangeArrowheads="1"/>
          </p:cNvSpPr>
          <p:nvPr>
            <p:ph type="body" idx="1"/>
          </p:nvPr>
        </p:nvSpPr>
        <p:spPr>
          <a:xfrm>
            <a:off x="677863" y="4713288"/>
            <a:ext cx="5441950" cy="4468812"/>
          </a:xfrm>
          <a:noFill/>
          <a:ln/>
        </p:spPr>
        <p:txBody>
          <a:bodyPr lIns="89714" tIns="44856" rIns="89714" bIns="44856"/>
          <a:lstStyle/>
          <a:p>
            <a:pPr eaLnBrk="1" hangingPunct="1"/>
            <a:endParaRPr lang="es-E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49FEC9F3-8A18-4B45-A84E-9CB5B8244EA9}" type="slidenum">
              <a:rPr lang="es-ES"/>
              <a:pPr/>
              <a:t>14</a:t>
            </a:fld>
            <a:endParaRPr lang="es-ES"/>
          </a:p>
        </p:txBody>
      </p:sp>
      <p:sp>
        <p:nvSpPr>
          <p:cNvPr id="23555" name="Rectangle 2"/>
          <p:cNvSpPr>
            <a:spLocks noRot="1" noChangeArrowheads="1" noTextEdit="1"/>
          </p:cNvSpPr>
          <p:nvPr>
            <p:ph type="sldImg"/>
          </p:nvPr>
        </p:nvSpPr>
        <p:spPr>
          <a:xfrm>
            <a:off x="917575" y="744538"/>
            <a:ext cx="4962525" cy="3722687"/>
          </a:xfrm>
          <a:ln/>
        </p:spPr>
      </p:sp>
      <p:sp>
        <p:nvSpPr>
          <p:cNvPr id="23556"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17DC431A-3633-4DF0-9277-0EFD6253E530}" type="slidenum">
              <a:rPr lang="es-ES"/>
              <a:pPr/>
              <a:t>15</a:t>
            </a:fld>
            <a:endParaRPr lang="es-ES"/>
          </a:p>
        </p:txBody>
      </p:sp>
      <p:sp>
        <p:nvSpPr>
          <p:cNvPr id="24579" name="Rectangle 7"/>
          <p:cNvSpPr txBox="1">
            <a:spLocks noGrp="1" noChangeArrowheads="1"/>
          </p:cNvSpPr>
          <p:nvPr/>
        </p:nvSpPr>
        <p:spPr bwMode="auto">
          <a:xfrm>
            <a:off x="3849688" y="9428163"/>
            <a:ext cx="2946400" cy="496887"/>
          </a:xfrm>
          <a:prstGeom prst="rect">
            <a:avLst/>
          </a:prstGeom>
          <a:noFill/>
          <a:ln w="9525">
            <a:noFill/>
            <a:miter lim="800000"/>
            <a:headEnd/>
            <a:tailEnd/>
          </a:ln>
        </p:spPr>
        <p:txBody>
          <a:bodyPr anchor="b"/>
          <a:lstStyle/>
          <a:p>
            <a:pPr algn="r"/>
            <a:fld id="{DD4ADF70-23F2-4C27-A5AE-D62AE0B4FBB2}" type="slidenum">
              <a:rPr lang="ca-ES" sz="1200"/>
              <a:pPr algn="r"/>
              <a:t>15</a:t>
            </a:fld>
            <a:endParaRPr lang="ca-ES" sz="1200"/>
          </a:p>
        </p:txBody>
      </p:sp>
      <p:sp>
        <p:nvSpPr>
          <p:cNvPr id="24580" name="Rectangle 2"/>
          <p:cNvSpPr>
            <a:spLocks noGrp="1" noRot="1" noChangeAspect="1" noChangeArrowheads="1" noTextEdit="1"/>
          </p:cNvSpPr>
          <p:nvPr>
            <p:ph type="sldImg"/>
          </p:nvPr>
        </p:nvSpPr>
        <p:spPr>
          <a:xfrm>
            <a:off x="917575" y="744538"/>
            <a:ext cx="4962525" cy="3722687"/>
          </a:xfrm>
          <a:ln/>
        </p:spPr>
      </p:sp>
      <p:sp>
        <p:nvSpPr>
          <p:cNvPr id="24581" name="Rectangle 3"/>
          <p:cNvSpPr>
            <a:spLocks noGrp="1" noChangeArrowheads="1"/>
          </p:cNvSpPr>
          <p:nvPr>
            <p:ph type="body" idx="1"/>
          </p:nvPr>
        </p:nvSpPr>
        <p:spPr>
          <a:xfrm>
            <a:off x="677863" y="4713288"/>
            <a:ext cx="5441950" cy="4468812"/>
          </a:xfrm>
          <a:noFill/>
          <a:ln/>
        </p:spPr>
        <p:txBody>
          <a:bodyPr lIns="89714" tIns="44856" rIns="89714" bIns="44856"/>
          <a:lstStyle/>
          <a:p>
            <a:pPr eaLnBrk="1" hangingPunct="1"/>
            <a:endParaRPr lang="es-E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84F823BA-A4CA-4B1D-8C9B-C2325A4E06E5}" type="slidenum">
              <a:rPr lang="es-ES"/>
              <a:pPr/>
              <a:t>16</a:t>
            </a:fld>
            <a:endParaRPr lang="es-ES"/>
          </a:p>
        </p:txBody>
      </p:sp>
      <p:sp>
        <p:nvSpPr>
          <p:cNvPr id="25603" name="Rectangle 7"/>
          <p:cNvSpPr txBox="1">
            <a:spLocks noGrp="1" noChangeArrowheads="1"/>
          </p:cNvSpPr>
          <p:nvPr/>
        </p:nvSpPr>
        <p:spPr bwMode="auto">
          <a:xfrm>
            <a:off x="3849688" y="9428163"/>
            <a:ext cx="2946400" cy="496887"/>
          </a:xfrm>
          <a:prstGeom prst="rect">
            <a:avLst/>
          </a:prstGeom>
          <a:noFill/>
          <a:ln w="9525">
            <a:noFill/>
            <a:miter lim="800000"/>
            <a:headEnd/>
            <a:tailEnd/>
          </a:ln>
        </p:spPr>
        <p:txBody>
          <a:bodyPr anchor="b"/>
          <a:lstStyle/>
          <a:p>
            <a:pPr algn="r"/>
            <a:fld id="{88A5D358-784B-4267-BE8D-E2ECBA2EB496}" type="slidenum">
              <a:rPr lang="ca-ES" sz="1200"/>
              <a:pPr algn="r"/>
              <a:t>16</a:t>
            </a:fld>
            <a:endParaRPr lang="ca-ES" sz="1200"/>
          </a:p>
        </p:txBody>
      </p:sp>
      <p:sp>
        <p:nvSpPr>
          <p:cNvPr id="25604" name="Rectangle 2"/>
          <p:cNvSpPr>
            <a:spLocks noGrp="1" noRot="1" noChangeAspect="1" noChangeArrowheads="1" noTextEdit="1"/>
          </p:cNvSpPr>
          <p:nvPr>
            <p:ph type="sldImg"/>
          </p:nvPr>
        </p:nvSpPr>
        <p:spPr>
          <a:xfrm>
            <a:off x="917575" y="744538"/>
            <a:ext cx="4962525" cy="3722687"/>
          </a:xfrm>
          <a:ln/>
        </p:spPr>
      </p:sp>
      <p:sp>
        <p:nvSpPr>
          <p:cNvPr id="25605" name="Rectangle 3"/>
          <p:cNvSpPr>
            <a:spLocks noGrp="1" noChangeArrowheads="1"/>
          </p:cNvSpPr>
          <p:nvPr>
            <p:ph type="body" idx="1"/>
          </p:nvPr>
        </p:nvSpPr>
        <p:spPr>
          <a:xfrm>
            <a:off x="677863" y="4713288"/>
            <a:ext cx="5441950" cy="4468812"/>
          </a:xfrm>
          <a:noFill/>
          <a:ln/>
        </p:spPr>
        <p:txBody>
          <a:bodyPr lIns="89714" tIns="44856" rIns="89714" bIns="44856"/>
          <a:lstStyle/>
          <a:p>
            <a:pPr eaLnBrk="1" hangingPunct="1"/>
            <a:endParaRPr lang="es-E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vert="horz" wrap="square" lIns="91440" tIns="45720" rIns="91440" bIns="45720" numCol="1" anchor="t" anchorCtr="0" compatLnSpc="1">
            <a:prstTxWarp prst="textNoShape">
              <a:avLst/>
            </a:prstTxWarp>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457200" y="274638"/>
            <a:ext cx="8229600" cy="5851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6" name="Picture 8"/>
          <p:cNvPicPr>
            <a:picLocks noChangeAspect="1" noChangeArrowheads="1"/>
          </p:cNvPicPr>
          <p:nvPr userDrawn="1"/>
        </p:nvPicPr>
        <p:blipFill>
          <a:blip r:embed="rId14" cstate="print"/>
          <a:srcRect/>
          <a:stretch>
            <a:fillRect/>
          </a:stretch>
        </p:blipFill>
        <p:spPr bwMode="auto">
          <a:xfrm>
            <a:off x="0" y="184150"/>
            <a:ext cx="9145588" cy="667385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8" name="Picture 4" descr="Grupo SAR cat (sin fondo)"/>
          <p:cNvPicPr>
            <a:picLocks noChangeAspect="1" noChangeArrowheads="1"/>
          </p:cNvPicPr>
          <p:nvPr/>
        </p:nvPicPr>
        <p:blipFill>
          <a:blip r:embed="rId2" cstate="print"/>
          <a:srcRect/>
          <a:stretch>
            <a:fillRect/>
          </a:stretch>
        </p:blipFill>
        <p:spPr bwMode="auto">
          <a:xfrm>
            <a:off x="179388" y="6003925"/>
            <a:ext cx="1584325" cy="455613"/>
          </a:xfrm>
          <a:prstGeom prst="rect">
            <a:avLst/>
          </a:prstGeom>
          <a:noFill/>
        </p:spPr>
      </p:pic>
      <p:sp>
        <p:nvSpPr>
          <p:cNvPr id="41989" name="Rectangle 5"/>
          <p:cNvSpPr>
            <a:spLocks noChangeArrowheads="1"/>
          </p:cNvSpPr>
          <p:nvPr/>
        </p:nvSpPr>
        <p:spPr bwMode="auto">
          <a:xfrm>
            <a:off x="179388" y="5445125"/>
            <a:ext cx="4572000" cy="549275"/>
          </a:xfrm>
          <a:prstGeom prst="rect">
            <a:avLst/>
          </a:prstGeom>
          <a:noFill/>
          <a:ln w="9525">
            <a:noFill/>
            <a:miter lim="800000"/>
            <a:headEnd/>
            <a:tailEnd/>
          </a:ln>
          <a:effectLst/>
        </p:spPr>
        <p:txBody>
          <a:bodyPr>
            <a:spAutoFit/>
          </a:bodyPr>
          <a:lstStyle/>
          <a:p>
            <a:pPr algn="l">
              <a:spcBef>
                <a:spcPct val="50000"/>
              </a:spcBef>
            </a:pPr>
            <a:r>
              <a:rPr lang="ca-ES" sz="1200" b="1" dirty="0" smtClean="0"/>
              <a:t>Josep Lluis </a:t>
            </a:r>
            <a:r>
              <a:rPr lang="ca-ES" sz="1200" b="1" dirty="0" err="1"/>
              <a:t>Roselló</a:t>
            </a:r>
            <a:endParaRPr lang="ca-ES" sz="1200" b="1" dirty="0"/>
          </a:p>
          <a:p>
            <a:pPr algn="l">
              <a:spcBef>
                <a:spcPct val="50000"/>
              </a:spcBef>
            </a:pPr>
            <a:r>
              <a:rPr lang="ca-ES" sz="1200" dirty="0"/>
              <a:t>Director Divisió de </a:t>
            </a:r>
            <a:r>
              <a:rPr lang="ca-ES" sz="1200" dirty="0" smtClean="0"/>
              <a:t>Centres Residencials </a:t>
            </a:r>
            <a:r>
              <a:rPr lang="ca-ES" sz="1200" dirty="0"/>
              <a:t>i </a:t>
            </a:r>
            <a:r>
              <a:rPr lang="ca-ES" sz="1200" dirty="0" smtClean="0"/>
              <a:t>Centres </a:t>
            </a:r>
            <a:r>
              <a:rPr lang="ca-ES" sz="1200" dirty="0"/>
              <a:t>de </a:t>
            </a:r>
            <a:r>
              <a:rPr lang="ca-ES" sz="1200" dirty="0" smtClean="0"/>
              <a:t>Dia </a:t>
            </a:r>
            <a:r>
              <a:rPr lang="ca-ES" sz="1200" dirty="0"/>
              <a:t>SAR</a:t>
            </a:r>
          </a:p>
        </p:txBody>
      </p:sp>
      <p:sp>
        <p:nvSpPr>
          <p:cNvPr id="41990" name="Text Box 6"/>
          <p:cNvSpPr txBox="1">
            <a:spLocks noChangeArrowheads="1"/>
          </p:cNvSpPr>
          <p:nvPr/>
        </p:nvSpPr>
        <p:spPr bwMode="auto">
          <a:xfrm>
            <a:off x="539750" y="2257425"/>
            <a:ext cx="8064500" cy="2466975"/>
          </a:xfrm>
          <a:prstGeom prst="rect">
            <a:avLst/>
          </a:prstGeom>
          <a:noFill/>
          <a:ln w="9525">
            <a:noFill/>
            <a:miter lim="800000"/>
            <a:headEnd/>
            <a:tailEnd/>
          </a:ln>
          <a:effectLst/>
        </p:spPr>
        <p:txBody>
          <a:bodyPr>
            <a:spAutoFit/>
          </a:bodyPr>
          <a:lstStyle/>
          <a:p>
            <a:pPr>
              <a:spcBef>
                <a:spcPct val="50000"/>
              </a:spcBef>
            </a:pPr>
            <a:r>
              <a:rPr lang="ca-ES" sz="2400" b="1"/>
              <a:t>Taula de debat </a:t>
            </a:r>
          </a:p>
          <a:p>
            <a:pPr>
              <a:spcBef>
                <a:spcPct val="50000"/>
              </a:spcBef>
            </a:pPr>
            <a:r>
              <a:rPr lang="ca-ES" sz="2400" b="1" i="1"/>
              <a:t>Model d’Acreditació i Qualitat en l’atenció a les persones amb dependència</a:t>
            </a:r>
          </a:p>
          <a:p>
            <a:pPr>
              <a:spcBef>
                <a:spcPct val="50000"/>
              </a:spcBef>
            </a:pPr>
            <a:endParaRPr lang="ca-ES" sz="2400" b="1" i="1"/>
          </a:p>
          <a:p>
            <a:r>
              <a:rPr lang="ca-ES"/>
              <a:t>Jornada </a:t>
            </a:r>
            <a:r>
              <a:rPr lang="ca-ES" i="1"/>
              <a:t>Qualitat dels serveis, un repte per la sostenibilitat</a:t>
            </a:r>
            <a:endParaRPr lang="ca-ES"/>
          </a:p>
          <a:p>
            <a:r>
              <a:rPr lang="ca-ES"/>
              <a:t>La Unió, Barcelona, 19 de maig de 2010</a:t>
            </a:r>
            <a:endParaRPr lang="ca-ES" sz="240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5"/>
          <p:cNvSpPr txBox="1">
            <a:spLocks noChangeArrowheads="1"/>
          </p:cNvSpPr>
          <p:nvPr/>
        </p:nvSpPr>
        <p:spPr bwMode="auto">
          <a:xfrm>
            <a:off x="468313" y="2060575"/>
            <a:ext cx="8207375" cy="3743325"/>
          </a:xfrm>
          <a:prstGeom prst="rect">
            <a:avLst/>
          </a:prstGeom>
          <a:noFill/>
          <a:ln w="9525">
            <a:noFill/>
            <a:miter lim="800000"/>
            <a:headEnd/>
            <a:tailEnd/>
          </a:ln>
        </p:spPr>
        <p:txBody>
          <a:bodyPr>
            <a:spAutoFit/>
          </a:bodyPr>
          <a:lstStyle/>
          <a:p>
            <a:pPr marL="342900" indent="-342900" algn="l">
              <a:spcBef>
                <a:spcPct val="50000"/>
              </a:spcBef>
            </a:pPr>
            <a:r>
              <a:rPr lang="es-ES" sz="2400" b="1">
                <a:solidFill>
                  <a:schemeClr val="accent2"/>
                </a:solidFill>
              </a:rPr>
              <a:t>Índex</a:t>
            </a:r>
          </a:p>
          <a:p>
            <a:pPr marL="342900" indent="-342900" algn="l">
              <a:spcBef>
                <a:spcPct val="50000"/>
              </a:spcBef>
            </a:pPr>
            <a:endParaRPr lang="es-ES" sz="2400" b="1">
              <a:solidFill>
                <a:schemeClr val="accent2"/>
              </a:solidFill>
            </a:endParaRPr>
          </a:p>
          <a:p>
            <a:pPr marL="342900" indent="-342900" algn="l">
              <a:spcBef>
                <a:spcPct val="50000"/>
              </a:spcBef>
            </a:pPr>
            <a:r>
              <a:rPr lang="es-ES" sz="2400"/>
              <a:t>1</a:t>
            </a:r>
            <a:r>
              <a:rPr lang="ca-ES" sz="2400"/>
              <a:t>. Problemes vigents per a garantir la Qualitat</a:t>
            </a:r>
          </a:p>
          <a:p>
            <a:pPr marL="342900" indent="-342900" algn="l">
              <a:spcBef>
                <a:spcPct val="50000"/>
              </a:spcBef>
            </a:pPr>
            <a:endParaRPr lang="ca-ES" sz="2400"/>
          </a:p>
          <a:p>
            <a:pPr marL="342900" indent="-342900" algn="l">
              <a:spcBef>
                <a:spcPct val="50000"/>
              </a:spcBef>
            </a:pPr>
            <a:r>
              <a:rPr lang="ca-ES" sz="2400"/>
              <a:t>2. Sistemes de gestió de la Qualitat</a:t>
            </a:r>
          </a:p>
          <a:p>
            <a:pPr marL="342900" indent="-342900" algn="l">
              <a:spcBef>
                <a:spcPct val="50000"/>
              </a:spcBef>
            </a:pPr>
            <a:endParaRPr lang="ca-ES" sz="2400"/>
          </a:p>
          <a:p>
            <a:pPr marL="342900" indent="-342900" algn="l">
              <a:spcBef>
                <a:spcPct val="50000"/>
              </a:spcBef>
            </a:pPr>
            <a:r>
              <a:rPr lang="ca-ES" sz="2400"/>
              <a:t>3. Com avaluem el que fem?</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14"/>
          <p:cNvSpPr>
            <a:spLocks noChangeArrowheads="1"/>
          </p:cNvSpPr>
          <p:nvPr/>
        </p:nvSpPr>
        <p:spPr bwMode="auto">
          <a:xfrm rot="287513">
            <a:off x="6372225" y="3284538"/>
            <a:ext cx="1871663" cy="2035175"/>
          </a:xfrm>
          <a:custGeom>
            <a:avLst/>
            <a:gdLst>
              <a:gd name="T0" fmla="*/ 1847314 w 21600"/>
              <a:gd name="T1" fmla="*/ 787311 h 21600"/>
              <a:gd name="T2" fmla="*/ 924480 w 21600"/>
              <a:gd name="T3" fmla="*/ 196639 h 21600"/>
              <a:gd name="T4" fmla="*/ 1495078 w 21600"/>
              <a:gd name="T5" fmla="*/ 876256 h 21600"/>
              <a:gd name="T6" fmla="*/ 1435548 w 21600"/>
              <a:gd name="T7" fmla="*/ 2167556 h 21600"/>
              <a:gd name="T8" fmla="*/ 883321 w 21600"/>
              <a:gd name="T9" fmla="*/ 1952449 h 21600"/>
              <a:gd name="T10" fmla="*/ 1081145 w 21600"/>
              <a:gd name="T11" fmla="*/ 1351978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3630" y="16790"/>
                </a:moveTo>
                <a:cubicBezTo>
                  <a:pt x="15948" y="15695"/>
                  <a:pt x="17426" y="13362"/>
                  <a:pt x="17426" y="10800"/>
                </a:cubicBezTo>
                <a:cubicBezTo>
                  <a:pt x="17426" y="7140"/>
                  <a:pt x="14459" y="4174"/>
                  <a:pt x="10800" y="4174"/>
                </a:cubicBezTo>
                <a:cubicBezTo>
                  <a:pt x="10766" y="4173"/>
                  <a:pt x="10733" y="4174"/>
                  <a:pt x="10700" y="4174"/>
                </a:cubicBezTo>
                <a:lnTo>
                  <a:pt x="10638" y="1"/>
                </a:lnTo>
                <a:cubicBezTo>
                  <a:pt x="10692" y="0"/>
                  <a:pt x="10746" y="-1"/>
                  <a:pt x="10800" y="0"/>
                </a:cubicBezTo>
                <a:cubicBezTo>
                  <a:pt x="16764" y="0"/>
                  <a:pt x="21600" y="4835"/>
                  <a:pt x="21600" y="10800"/>
                </a:cubicBezTo>
                <a:cubicBezTo>
                  <a:pt x="21600" y="14977"/>
                  <a:pt x="19191" y="18779"/>
                  <a:pt x="15414" y="20564"/>
                </a:cubicBezTo>
                <a:lnTo>
                  <a:pt x="16567" y="23005"/>
                </a:lnTo>
                <a:lnTo>
                  <a:pt x="10194" y="20722"/>
                </a:lnTo>
                <a:lnTo>
                  <a:pt x="12477" y="14349"/>
                </a:lnTo>
                <a:lnTo>
                  <a:pt x="13630" y="16790"/>
                </a:lnTo>
                <a:close/>
              </a:path>
            </a:pathLst>
          </a:custGeom>
          <a:solidFill>
            <a:srgbClr val="003366">
              <a:alpha val="50195"/>
            </a:srgbClr>
          </a:solidFill>
          <a:ln w="9525">
            <a:noFill/>
            <a:miter lim="800000"/>
            <a:headEnd/>
            <a:tailEnd/>
          </a:ln>
        </p:spPr>
        <p:txBody>
          <a:bodyPr wrap="none" anchor="ctr"/>
          <a:lstStyle/>
          <a:p>
            <a:endParaRPr lang="es-ES"/>
          </a:p>
        </p:txBody>
      </p:sp>
      <p:sp>
        <p:nvSpPr>
          <p:cNvPr id="4099" name="Text Box 3"/>
          <p:cNvSpPr txBox="1">
            <a:spLocks noChangeArrowheads="1"/>
          </p:cNvSpPr>
          <p:nvPr/>
        </p:nvSpPr>
        <p:spPr bwMode="auto">
          <a:xfrm>
            <a:off x="179388" y="2565400"/>
            <a:ext cx="8785225" cy="1155700"/>
          </a:xfrm>
          <a:prstGeom prst="rect">
            <a:avLst/>
          </a:prstGeom>
          <a:noFill/>
          <a:ln w="9525">
            <a:noFill/>
            <a:miter lim="800000"/>
            <a:headEnd/>
            <a:tailEnd/>
          </a:ln>
        </p:spPr>
        <p:txBody>
          <a:bodyPr>
            <a:spAutoFit/>
          </a:bodyPr>
          <a:lstStyle/>
          <a:p>
            <a:pPr algn="l"/>
            <a:r>
              <a:rPr lang="ca-ES" sz="1400"/>
              <a:t>La Llei de la Dependència es va crear amb el propòsit de regular les condicions bàsiques que garanteixin la igualtat en l’exercici del dret a la promoció de l’autonomia personal i atenció a les persones en situació de dependència. </a:t>
            </a:r>
          </a:p>
          <a:p>
            <a:pPr algn="l"/>
            <a:endParaRPr lang="ca-ES" sz="1400"/>
          </a:p>
          <a:p>
            <a:pPr algn="l"/>
            <a:r>
              <a:rPr lang="ca-ES" sz="1400"/>
              <a:t>Principis d’ universalitat, equitat i accessibilitat, desenvolupant un model d’atenció integral al ciutadà.</a:t>
            </a:r>
          </a:p>
        </p:txBody>
      </p:sp>
      <p:sp>
        <p:nvSpPr>
          <p:cNvPr id="4100" name="Rectangle 11"/>
          <p:cNvSpPr>
            <a:spLocks noChangeArrowheads="1"/>
          </p:cNvSpPr>
          <p:nvPr/>
        </p:nvSpPr>
        <p:spPr bwMode="auto">
          <a:xfrm>
            <a:off x="274638" y="1989138"/>
            <a:ext cx="5162550" cy="366712"/>
          </a:xfrm>
          <a:prstGeom prst="rect">
            <a:avLst/>
          </a:prstGeom>
          <a:noFill/>
          <a:ln w="9525">
            <a:noFill/>
            <a:miter lim="800000"/>
            <a:headEnd/>
            <a:tailEnd/>
          </a:ln>
        </p:spPr>
        <p:txBody>
          <a:bodyPr wrap="none">
            <a:spAutoFit/>
          </a:bodyPr>
          <a:lstStyle/>
          <a:p>
            <a:pPr>
              <a:spcBef>
                <a:spcPct val="50000"/>
              </a:spcBef>
            </a:pPr>
            <a:r>
              <a:rPr lang="ca-ES" b="1"/>
              <a:t>1. Problemes vigents per a garantir la Qualitat</a:t>
            </a:r>
          </a:p>
        </p:txBody>
      </p:sp>
      <p:sp>
        <p:nvSpPr>
          <p:cNvPr id="4101" name="Rectangle 12"/>
          <p:cNvSpPr>
            <a:spLocks noChangeArrowheads="1"/>
          </p:cNvSpPr>
          <p:nvPr/>
        </p:nvSpPr>
        <p:spPr bwMode="auto">
          <a:xfrm>
            <a:off x="179388" y="5516563"/>
            <a:ext cx="7056437" cy="628650"/>
          </a:xfrm>
          <a:prstGeom prst="rect">
            <a:avLst/>
          </a:prstGeom>
          <a:solidFill>
            <a:srgbClr val="336699"/>
          </a:solidFill>
          <a:ln w="9525">
            <a:noFill/>
            <a:miter lim="800000"/>
            <a:headEnd/>
            <a:tailEnd/>
          </a:ln>
        </p:spPr>
        <p:txBody>
          <a:bodyPr>
            <a:spAutoFit/>
          </a:bodyPr>
          <a:lstStyle/>
          <a:p>
            <a:pPr algn="l">
              <a:lnSpc>
                <a:spcPct val="110000"/>
              </a:lnSpc>
              <a:spcBef>
                <a:spcPct val="50000"/>
              </a:spcBef>
            </a:pPr>
            <a:r>
              <a:rPr lang="ca-ES" sz="1600">
                <a:solidFill>
                  <a:schemeClr val="bg1"/>
                </a:solidFill>
              </a:rPr>
              <a:t>Les CCAA estableixen el </a:t>
            </a:r>
            <a:r>
              <a:rPr lang="ca-ES" sz="1600" b="1">
                <a:solidFill>
                  <a:schemeClr val="bg1"/>
                </a:solidFill>
              </a:rPr>
              <a:t>règim </a:t>
            </a:r>
            <a:r>
              <a:rPr lang="ca-ES" sz="1600">
                <a:solidFill>
                  <a:schemeClr val="bg1"/>
                </a:solidFill>
              </a:rPr>
              <a:t>jurídic, les condicions </a:t>
            </a:r>
            <a:r>
              <a:rPr lang="ca-ES" sz="1600" b="1">
                <a:solidFill>
                  <a:schemeClr val="bg1"/>
                </a:solidFill>
              </a:rPr>
              <a:t>d’actuació </a:t>
            </a:r>
            <a:r>
              <a:rPr lang="ca-ES" sz="1600">
                <a:solidFill>
                  <a:schemeClr val="bg1"/>
                </a:solidFill>
              </a:rPr>
              <a:t>i </a:t>
            </a:r>
            <a:r>
              <a:rPr lang="ca-ES" sz="1600" b="1">
                <a:solidFill>
                  <a:schemeClr val="bg1"/>
                </a:solidFill>
              </a:rPr>
              <a:t>acrediten </a:t>
            </a:r>
            <a:r>
              <a:rPr lang="ca-ES" sz="1600">
                <a:solidFill>
                  <a:schemeClr val="bg1"/>
                </a:solidFill>
              </a:rPr>
              <a:t>als centres proveïdors dels serveis.</a:t>
            </a:r>
          </a:p>
        </p:txBody>
      </p:sp>
      <p:sp>
        <p:nvSpPr>
          <p:cNvPr id="4102" name="Text Box 13"/>
          <p:cNvSpPr txBox="1">
            <a:spLocks noChangeArrowheads="1"/>
          </p:cNvSpPr>
          <p:nvPr/>
        </p:nvSpPr>
        <p:spPr bwMode="auto">
          <a:xfrm>
            <a:off x="5076825" y="4267200"/>
            <a:ext cx="1724025" cy="457200"/>
          </a:xfrm>
          <a:prstGeom prst="rect">
            <a:avLst/>
          </a:prstGeom>
          <a:solidFill>
            <a:srgbClr val="003366"/>
          </a:solidFill>
          <a:ln w="9525">
            <a:noFill/>
            <a:miter lim="800000"/>
            <a:headEnd/>
            <a:tailEnd/>
          </a:ln>
        </p:spPr>
        <p:txBody>
          <a:bodyPr wrap="none">
            <a:spAutoFit/>
          </a:bodyPr>
          <a:lstStyle/>
          <a:p>
            <a:pPr algn="l"/>
            <a:r>
              <a:rPr lang="ca-ES" sz="2400" b="1">
                <a:solidFill>
                  <a:schemeClr val="bg1"/>
                </a:solidFill>
              </a:rPr>
              <a:t>QUALITAT</a:t>
            </a:r>
            <a:endParaRPr lang="ca-ES" sz="2400">
              <a:solidFill>
                <a:schemeClr val="bg1"/>
              </a:solidFill>
            </a:endParaRPr>
          </a:p>
        </p:txBody>
      </p:sp>
      <p:pic>
        <p:nvPicPr>
          <p:cNvPr id="4104" name="Picture 8" descr="Grupo SAR cat (sin fondo)"/>
          <p:cNvPicPr>
            <a:picLocks noChangeAspect="1" noChangeArrowheads="1"/>
          </p:cNvPicPr>
          <p:nvPr/>
        </p:nvPicPr>
        <p:blipFill>
          <a:blip r:embed="rId2" cstate="print"/>
          <a:srcRect/>
          <a:stretch>
            <a:fillRect/>
          </a:stretch>
        </p:blipFill>
        <p:spPr bwMode="auto">
          <a:xfrm>
            <a:off x="7019925" y="1700213"/>
            <a:ext cx="1809750" cy="5207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ph/>
          </p:nvPr>
        </p:nvGraphicFramePr>
        <p:xfrm>
          <a:off x="-684213" y="3675063"/>
          <a:ext cx="5616576" cy="2562225"/>
        </p:xfrm>
        <a:graphic>
          <a:graphicData uri="http://schemas.openxmlformats.org/presentationml/2006/ole">
            <p:oleObj spid="_x0000_s1026" name="Gráfico" r:id="rId3" imgW="9000947" imgH="4105453" progId="MSGraph.Chart.8">
              <p:embed followColorScheme="full"/>
            </p:oleObj>
          </a:graphicData>
        </a:graphic>
      </p:graphicFrame>
      <p:sp>
        <p:nvSpPr>
          <p:cNvPr id="1028" name="Rectangle 3"/>
          <p:cNvSpPr>
            <a:spLocks noChangeArrowheads="1"/>
          </p:cNvSpPr>
          <p:nvPr/>
        </p:nvSpPr>
        <p:spPr bwMode="auto">
          <a:xfrm>
            <a:off x="611188" y="2995613"/>
            <a:ext cx="3095625" cy="865187"/>
          </a:xfrm>
          <a:prstGeom prst="rect">
            <a:avLst/>
          </a:prstGeom>
          <a:noFill/>
          <a:ln w="9525">
            <a:noFill/>
            <a:miter lim="800000"/>
            <a:headEnd/>
            <a:tailEnd/>
          </a:ln>
        </p:spPr>
        <p:txBody>
          <a:bodyPr/>
          <a:lstStyle/>
          <a:p>
            <a:pPr>
              <a:spcBef>
                <a:spcPct val="20000"/>
              </a:spcBef>
            </a:pPr>
            <a:r>
              <a:rPr lang="ca-ES" sz="1200" b="1" u="sng">
                <a:solidFill>
                  <a:srgbClr val="003366"/>
                </a:solidFill>
              </a:rPr>
              <a:t>Ajuda a domicili</a:t>
            </a:r>
          </a:p>
          <a:p>
            <a:pPr>
              <a:spcBef>
                <a:spcPct val="20000"/>
              </a:spcBef>
            </a:pPr>
            <a:r>
              <a:rPr lang="ca-ES" sz="1200"/>
              <a:t>Requisits funcionals – temps d’atenció hores / dia.</a:t>
            </a:r>
            <a:endParaRPr lang="ca-ES" sz="1200">
              <a:solidFill>
                <a:schemeClr val="bg2"/>
              </a:solidFill>
              <a:latin typeface="Times New Roman" pitchFamily="18" charset="0"/>
            </a:endParaRPr>
          </a:p>
        </p:txBody>
      </p:sp>
      <p:sp>
        <p:nvSpPr>
          <p:cNvPr id="1029" name="Rectangle 4"/>
          <p:cNvSpPr>
            <a:spLocks noChangeArrowheads="1"/>
          </p:cNvSpPr>
          <p:nvPr/>
        </p:nvSpPr>
        <p:spPr bwMode="auto">
          <a:xfrm>
            <a:off x="5738813" y="2997200"/>
            <a:ext cx="2146300" cy="863600"/>
          </a:xfrm>
          <a:prstGeom prst="rect">
            <a:avLst/>
          </a:prstGeom>
          <a:noFill/>
          <a:ln w="9525">
            <a:noFill/>
            <a:miter lim="800000"/>
            <a:headEnd/>
            <a:tailEnd/>
          </a:ln>
        </p:spPr>
        <p:txBody>
          <a:bodyPr/>
          <a:lstStyle/>
          <a:p>
            <a:pPr>
              <a:spcBef>
                <a:spcPct val="20000"/>
              </a:spcBef>
            </a:pPr>
            <a:r>
              <a:rPr lang="ca-ES" sz="1200" b="1" u="sng">
                <a:solidFill>
                  <a:srgbClr val="003366"/>
                </a:solidFill>
              </a:rPr>
              <a:t>Centre residencial</a:t>
            </a:r>
            <a:endParaRPr lang="ca-ES" sz="1200" b="1">
              <a:solidFill>
                <a:srgbClr val="003366"/>
              </a:solidFill>
            </a:endParaRPr>
          </a:p>
          <a:p>
            <a:pPr>
              <a:spcBef>
                <a:spcPct val="20000"/>
              </a:spcBef>
            </a:pPr>
            <a:r>
              <a:rPr lang="ca-ES" sz="1200"/>
              <a:t> Requisits materials</a:t>
            </a:r>
            <a:endParaRPr lang="ca-ES" sz="1200">
              <a:solidFill>
                <a:schemeClr val="bg2"/>
              </a:solidFill>
              <a:latin typeface="Times New Roman" pitchFamily="18" charset="0"/>
            </a:endParaRPr>
          </a:p>
        </p:txBody>
      </p:sp>
      <p:sp>
        <p:nvSpPr>
          <p:cNvPr id="1030" name="Rectangle 5"/>
          <p:cNvSpPr>
            <a:spLocks noChangeArrowheads="1"/>
          </p:cNvSpPr>
          <p:nvPr/>
        </p:nvSpPr>
        <p:spPr bwMode="auto">
          <a:xfrm>
            <a:off x="-541338" y="1792288"/>
            <a:ext cx="9144001" cy="0"/>
          </a:xfrm>
          <a:prstGeom prst="rect">
            <a:avLst/>
          </a:prstGeom>
          <a:noFill/>
          <a:ln w="9525">
            <a:noFill/>
            <a:miter lim="800000"/>
            <a:headEnd/>
            <a:tailEnd/>
          </a:ln>
        </p:spPr>
        <p:txBody>
          <a:bodyPr wrap="none" anchor="ctr">
            <a:spAutoFit/>
          </a:bodyPr>
          <a:lstStyle/>
          <a:p>
            <a:endParaRPr lang="es-ES"/>
          </a:p>
        </p:txBody>
      </p:sp>
      <p:graphicFrame>
        <p:nvGraphicFramePr>
          <p:cNvPr id="1027" name="Object 6"/>
          <p:cNvGraphicFramePr>
            <a:graphicFrameLocks noChangeAspect="1"/>
          </p:cNvGraphicFramePr>
          <p:nvPr/>
        </p:nvGraphicFramePr>
        <p:xfrm>
          <a:off x="3960813" y="3213100"/>
          <a:ext cx="5364162" cy="3095625"/>
        </p:xfrm>
        <a:graphic>
          <a:graphicData uri="http://schemas.openxmlformats.org/presentationml/2006/ole">
            <p:oleObj spid="_x0000_s1027" name="Gráfico" r:id="rId4" imgW="6514998" imgH="2972003" progId="MSGraph.Chart.8">
              <p:embed/>
            </p:oleObj>
          </a:graphicData>
        </a:graphic>
      </p:graphicFrame>
      <p:sp>
        <p:nvSpPr>
          <p:cNvPr id="1031" name="Text Box 7"/>
          <p:cNvSpPr txBox="1">
            <a:spLocks noChangeArrowheads="1"/>
          </p:cNvSpPr>
          <p:nvPr/>
        </p:nvSpPr>
        <p:spPr bwMode="auto">
          <a:xfrm>
            <a:off x="107950" y="6280150"/>
            <a:ext cx="506413" cy="244475"/>
          </a:xfrm>
          <a:prstGeom prst="rect">
            <a:avLst/>
          </a:prstGeom>
          <a:noFill/>
          <a:ln w="9525">
            <a:noFill/>
            <a:miter lim="800000"/>
            <a:headEnd/>
            <a:tailEnd/>
          </a:ln>
        </p:spPr>
        <p:txBody>
          <a:bodyPr wrap="none">
            <a:spAutoFit/>
          </a:bodyPr>
          <a:lstStyle/>
          <a:p>
            <a:pPr algn="l"/>
            <a:r>
              <a:rPr lang="es-ES" sz="1000"/>
              <a:t>Font: </a:t>
            </a:r>
          </a:p>
        </p:txBody>
      </p:sp>
      <p:sp>
        <p:nvSpPr>
          <p:cNvPr id="1033" name="Rectangle 10"/>
          <p:cNvSpPr>
            <a:spLocks noChangeArrowheads="1"/>
          </p:cNvSpPr>
          <p:nvPr/>
        </p:nvSpPr>
        <p:spPr bwMode="auto">
          <a:xfrm>
            <a:off x="755650" y="2516188"/>
            <a:ext cx="7486650" cy="336550"/>
          </a:xfrm>
          <a:prstGeom prst="rect">
            <a:avLst/>
          </a:prstGeom>
          <a:solidFill>
            <a:srgbClr val="003366"/>
          </a:solidFill>
          <a:ln w="9525" algn="ctr">
            <a:noFill/>
            <a:miter lim="800000"/>
            <a:headEnd/>
            <a:tailEnd/>
          </a:ln>
          <a:effectLst/>
        </p:spPr>
        <p:txBody>
          <a:bodyPr>
            <a:spAutoFit/>
          </a:bodyPr>
          <a:lstStyle/>
          <a:p>
            <a:pPr>
              <a:spcBef>
                <a:spcPct val="50000"/>
              </a:spcBef>
            </a:pPr>
            <a:r>
              <a:rPr lang="ca-ES" sz="1600" b="1" dirty="0" smtClean="0">
                <a:solidFill>
                  <a:schemeClr val="bg1"/>
                </a:solidFill>
                <a:effectLst>
                  <a:outerShdw blurRad="38100" dist="38100" dir="2700000" algn="tl">
                    <a:srgbClr val="000000"/>
                  </a:outerShdw>
                </a:effectLst>
              </a:rPr>
              <a:t>Diferents </a:t>
            </a:r>
            <a:r>
              <a:rPr lang="ca-ES" sz="1600" b="1" dirty="0">
                <a:solidFill>
                  <a:schemeClr val="bg1"/>
                </a:solidFill>
                <a:effectLst>
                  <a:outerShdw blurRad="38100" dist="38100" dir="2700000" algn="tl">
                    <a:srgbClr val="000000"/>
                  </a:outerShdw>
                </a:effectLst>
              </a:rPr>
              <a:t>criteris per als mateixos serveis? </a:t>
            </a:r>
          </a:p>
        </p:txBody>
      </p:sp>
      <p:sp>
        <p:nvSpPr>
          <p:cNvPr id="1034" name="Rectangle 12"/>
          <p:cNvSpPr>
            <a:spLocks noChangeArrowheads="1"/>
          </p:cNvSpPr>
          <p:nvPr/>
        </p:nvSpPr>
        <p:spPr bwMode="auto">
          <a:xfrm>
            <a:off x="301625" y="1916113"/>
            <a:ext cx="5124450" cy="366712"/>
          </a:xfrm>
          <a:prstGeom prst="rect">
            <a:avLst/>
          </a:prstGeom>
          <a:noFill/>
          <a:ln w="9525">
            <a:noFill/>
            <a:miter lim="800000"/>
            <a:headEnd/>
            <a:tailEnd/>
          </a:ln>
        </p:spPr>
        <p:txBody>
          <a:bodyPr wrap="none">
            <a:spAutoFit/>
          </a:bodyPr>
          <a:lstStyle/>
          <a:p>
            <a:pPr>
              <a:spcBef>
                <a:spcPct val="50000"/>
              </a:spcBef>
            </a:pPr>
            <a:r>
              <a:rPr lang="ca-ES" b="1"/>
              <a:t>1. Problemes vigents per a garantir la qualitat</a:t>
            </a:r>
          </a:p>
        </p:txBody>
      </p:sp>
      <p:pic>
        <p:nvPicPr>
          <p:cNvPr id="1036" name="Picture 12" descr="Grupo SAR cat (sin fondo)"/>
          <p:cNvPicPr>
            <a:picLocks noChangeAspect="1" noChangeArrowheads="1"/>
          </p:cNvPicPr>
          <p:nvPr/>
        </p:nvPicPr>
        <p:blipFill>
          <a:blip r:embed="rId5" cstate="print"/>
          <a:srcRect/>
          <a:stretch>
            <a:fillRect/>
          </a:stretch>
        </p:blipFill>
        <p:spPr bwMode="auto">
          <a:xfrm>
            <a:off x="6948488" y="1700213"/>
            <a:ext cx="1809750" cy="520700"/>
          </a:xfrm>
          <a:prstGeom prst="rect">
            <a:avLst/>
          </a:prstGeom>
          <a:noFill/>
        </p:spPr>
      </p:pic>
      <p:pic>
        <p:nvPicPr>
          <p:cNvPr id="1037" name="Picture 13" descr="Fundació SAR - cat"/>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539750" y="6237288"/>
            <a:ext cx="1079500" cy="296862"/>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9"/>
          <p:cNvSpPr>
            <a:spLocks noChangeArrowheads="1"/>
          </p:cNvSpPr>
          <p:nvPr/>
        </p:nvSpPr>
        <p:spPr bwMode="auto">
          <a:xfrm>
            <a:off x="250825" y="2746375"/>
            <a:ext cx="8642350" cy="1187450"/>
          </a:xfrm>
          <a:prstGeom prst="rect">
            <a:avLst/>
          </a:prstGeom>
          <a:noFill/>
          <a:ln w="9525">
            <a:noFill/>
            <a:miter lim="800000"/>
            <a:headEnd/>
            <a:tailEnd/>
          </a:ln>
        </p:spPr>
        <p:txBody>
          <a:bodyPr>
            <a:spAutoFit/>
          </a:bodyPr>
          <a:lstStyle/>
          <a:p>
            <a:pPr marL="342900" indent="-342900" algn="l"/>
            <a:endParaRPr lang="ca-ES" sz="1200" b="1" u="sng"/>
          </a:p>
          <a:p>
            <a:pPr marL="342900" indent="-342900"/>
            <a:endParaRPr lang="ca-ES" sz="1200" b="1" u="sng"/>
          </a:p>
          <a:p>
            <a:pPr marL="342900" indent="-342900" algn="l"/>
            <a:r>
              <a:rPr lang="ca-ES" sz="1200" b="1">
                <a:solidFill>
                  <a:srgbClr val="003366"/>
                </a:solidFill>
              </a:rPr>
              <a:t>1.</a:t>
            </a:r>
            <a:r>
              <a:rPr lang="ca-ES" sz="1200"/>
              <a:t>  En quina mesura incideix en el principi d’igualtat i universalitat dels serveis l’existència de diferents criteris d’acreditació, segons CC AA?</a:t>
            </a:r>
          </a:p>
          <a:p>
            <a:pPr marL="342900" indent="-342900" algn="l"/>
            <a:endParaRPr lang="ca-ES" sz="1200"/>
          </a:p>
          <a:p>
            <a:pPr marL="342900" indent="-342900" algn="l"/>
            <a:r>
              <a:rPr lang="ca-ES" sz="1200" b="1">
                <a:solidFill>
                  <a:srgbClr val="003366"/>
                </a:solidFill>
              </a:rPr>
              <a:t>2.</a:t>
            </a:r>
            <a:r>
              <a:rPr lang="ca-ES" sz="1200"/>
              <a:t>  Com influeix en la Qualitat dels serveis, l’existència de diferents requisits per a oferir les mateixes prestacions?</a:t>
            </a:r>
            <a:endParaRPr lang="ca-ES" sz="1200" b="1"/>
          </a:p>
        </p:txBody>
      </p:sp>
      <p:sp>
        <p:nvSpPr>
          <p:cNvPr id="5123" name="Text Box 10"/>
          <p:cNvSpPr txBox="1">
            <a:spLocks noChangeArrowheads="1"/>
          </p:cNvSpPr>
          <p:nvPr/>
        </p:nvSpPr>
        <p:spPr bwMode="auto">
          <a:xfrm>
            <a:off x="179388" y="4652963"/>
            <a:ext cx="8785225" cy="2301875"/>
          </a:xfrm>
          <a:prstGeom prst="rect">
            <a:avLst/>
          </a:prstGeom>
          <a:noFill/>
          <a:ln w="9525" algn="ctr">
            <a:noFill/>
            <a:miter lim="800000"/>
            <a:headEnd/>
            <a:tailEnd/>
          </a:ln>
        </p:spPr>
        <p:txBody>
          <a:bodyPr lIns="91784" tIns="45892" rIns="91784" bIns="45892"/>
          <a:lstStyle/>
          <a:p>
            <a:pPr indent="20638" algn="l" defTabSz="917575" eaLnBrk="0" hangingPunct="0">
              <a:buClr>
                <a:srgbClr val="000066"/>
              </a:buClr>
            </a:pPr>
            <a:r>
              <a:rPr lang="ca-ES" sz="1200" b="1">
                <a:solidFill>
                  <a:srgbClr val="003366"/>
                </a:solidFill>
              </a:rPr>
              <a:t>1.</a:t>
            </a:r>
            <a:r>
              <a:rPr lang="ca-ES" sz="1200"/>
              <a:t> Garantir un nivell homogeni de qualitat de l’atenció a tots els ciutadans, amb independència de la CCAA i centre en el que es presti el servei.</a:t>
            </a:r>
          </a:p>
          <a:p>
            <a:pPr indent="20638" algn="l" defTabSz="917575" eaLnBrk="0" hangingPunct="0">
              <a:buClr>
                <a:srgbClr val="000066"/>
              </a:buClr>
            </a:pPr>
            <a:endParaRPr lang="ca-ES" sz="1200"/>
          </a:p>
          <a:p>
            <a:pPr indent="20638" algn="l" defTabSz="917575" eaLnBrk="0" hangingPunct="0">
              <a:buClr>
                <a:srgbClr val="000066"/>
              </a:buClr>
            </a:pPr>
            <a:r>
              <a:rPr lang="ca-ES" sz="1200" b="1">
                <a:solidFill>
                  <a:srgbClr val="003366"/>
                </a:solidFill>
              </a:rPr>
              <a:t>2.</a:t>
            </a:r>
            <a:r>
              <a:rPr lang="ca-ES" sz="1200"/>
              <a:t> Promoure l’eficàcia en l’ús de recursos d’atenció.</a:t>
            </a:r>
          </a:p>
          <a:p>
            <a:pPr indent="20638" algn="l" defTabSz="917575" eaLnBrk="0" hangingPunct="0">
              <a:buClr>
                <a:srgbClr val="000066"/>
              </a:buClr>
            </a:pPr>
            <a:endParaRPr lang="ca-ES" sz="1200"/>
          </a:p>
          <a:p>
            <a:pPr indent="20638" algn="l" defTabSz="917575" eaLnBrk="0" hangingPunct="0">
              <a:buClr>
                <a:srgbClr val="000066"/>
              </a:buClr>
            </a:pPr>
            <a:r>
              <a:rPr lang="ca-ES" sz="1200" b="1">
                <a:solidFill>
                  <a:srgbClr val="003366"/>
                </a:solidFill>
              </a:rPr>
              <a:t>3.</a:t>
            </a:r>
            <a:r>
              <a:rPr lang="ca-ES" sz="1200"/>
              <a:t> Generar confiança en la ciutadania i en el col·lectiu de professionals del sector.</a:t>
            </a:r>
          </a:p>
          <a:p>
            <a:pPr indent="20638" algn="l" defTabSz="917575" eaLnBrk="0" hangingPunct="0">
              <a:buClr>
                <a:srgbClr val="000066"/>
              </a:buClr>
            </a:pPr>
            <a:endParaRPr lang="ca-ES" sz="1200"/>
          </a:p>
          <a:p>
            <a:pPr indent="20638" algn="l" defTabSz="917575" eaLnBrk="0" hangingPunct="0">
              <a:buClr>
                <a:srgbClr val="000066"/>
              </a:buClr>
            </a:pPr>
            <a:r>
              <a:rPr lang="ca-ES" sz="1200" b="1">
                <a:solidFill>
                  <a:srgbClr val="003366"/>
                </a:solidFill>
              </a:rPr>
              <a:t>4.</a:t>
            </a:r>
            <a:r>
              <a:rPr lang="ca-ES" sz="1200"/>
              <a:t> Impulsar la millora de la qualitat, principalment a través de la formació. </a:t>
            </a:r>
          </a:p>
        </p:txBody>
      </p:sp>
      <p:sp>
        <p:nvSpPr>
          <p:cNvPr id="5124" name="Text Box 11"/>
          <p:cNvSpPr txBox="1">
            <a:spLocks noChangeArrowheads="1"/>
          </p:cNvSpPr>
          <p:nvPr/>
        </p:nvSpPr>
        <p:spPr bwMode="auto">
          <a:xfrm>
            <a:off x="250825" y="4022725"/>
            <a:ext cx="8353425" cy="414338"/>
          </a:xfrm>
          <a:prstGeom prst="rect">
            <a:avLst/>
          </a:prstGeom>
          <a:solidFill>
            <a:srgbClr val="003366"/>
          </a:solidFill>
          <a:ln w="9525" algn="ctr">
            <a:noFill/>
            <a:miter lim="800000"/>
            <a:headEnd/>
            <a:tailEnd/>
          </a:ln>
        </p:spPr>
        <p:txBody>
          <a:bodyPr lIns="91784" tIns="45892" rIns="91784" bIns="45892" anchor="ctr"/>
          <a:lstStyle/>
          <a:p>
            <a:pPr algn="l" defTabSz="917575" eaLnBrk="0" hangingPunct="0"/>
            <a:r>
              <a:rPr lang="es-ES" sz="1600" b="1">
                <a:solidFill>
                  <a:schemeClr val="bg1"/>
                </a:solidFill>
              </a:rPr>
              <a:t>Necessitats actuals</a:t>
            </a:r>
            <a:endParaRPr lang="es-ES" sz="1600" b="1">
              <a:solidFill>
                <a:schemeClr val="bg1"/>
              </a:solidFill>
              <a:latin typeface="Verdana" pitchFamily="34" charset="0"/>
            </a:endParaRPr>
          </a:p>
        </p:txBody>
      </p:sp>
      <p:sp>
        <p:nvSpPr>
          <p:cNvPr id="5125" name="Rectangle 13"/>
          <p:cNvSpPr>
            <a:spLocks noChangeArrowheads="1"/>
          </p:cNvSpPr>
          <p:nvPr/>
        </p:nvSpPr>
        <p:spPr bwMode="auto">
          <a:xfrm>
            <a:off x="274638" y="1916113"/>
            <a:ext cx="5162550" cy="366712"/>
          </a:xfrm>
          <a:prstGeom prst="rect">
            <a:avLst/>
          </a:prstGeom>
          <a:noFill/>
          <a:ln w="9525">
            <a:noFill/>
            <a:miter lim="800000"/>
            <a:headEnd/>
            <a:tailEnd/>
          </a:ln>
        </p:spPr>
        <p:txBody>
          <a:bodyPr wrap="none">
            <a:spAutoFit/>
          </a:bodyPr>
          <a:lstStyle/>
          <a:p>
            <a:pPr>
              <a:spcBef>
                <a:spcPct val="50000"/>
              </a:spcBef>
            </a:pPr>
            <a:r>
              <a:rPr lang="ca-ES" b="1"/>
              <a:t>1. Problemes vigents per a garantir la Qualitat</a:t>
            </a:r>
          </a:p>
        </p:txBody>
      </p:sp>
      <p:pic>
        <p:nvPicPr>
          <p:cNvPr id="5127" name="Picture 7" descr="Grupo SAR cat (sin fondo)"/>
          <p:cNvPicPr>
            <a:picLocks noChangeAspect="1" noChangeArrowheads="1"/>
          </p:cNvPicPr>
          <p:nvPr/>
        </p:nvPicPr>
        <p:blipFill>
          <a:blip r:embed="rId3" cstate="print"/>
          <a:srcRect/>
          <a:stretch>
            <a:fillRect/>
          </a:stretch>
        </p:blipFill>
        <p:spPr bwMode="auto">
          <a:xfrm>
            <a:off x="6948488" y="1700213"/>
            <a:ext cx="1809750" cy="520700"/>
          </a:xfrm>
          <a:prstGeom prst="rect">
            <a:avLst/>
          </a:prstGeom>
          <a:noFill/>
        </p:spPr>
      </p:pic>
      <p:sp>
        <p:nvSpPr>
          <p:cNvPr id="5128" name="Text Box 11"/>
          <p:cNvSpPr txBox="1">
            <a:spLocks noChangeArrowheads="1"/>
          </p:cNvSpPr>
          <p:nvPr/>
        </p:nvSpPr>
        <p:spPr bwMode="auto">
          <a:xfrm>
            <a:off x="250825" y="2582863"/>
            <a:ext cx="8353425" cy="414337"/>
          </a:xfrm>
          <a:prstGeom prst="rect">
            <a:avLst/>
          </a:prstGeom>
          <a:solidFill>
            <a:srgbClr val="003366"/>
          </a:solidFill>
          <a:ln w="9525" algn="ctr">
            <a:noFill/>
            <a:miter lim="800000"/>
            <a:headEnd/>
            <a:tailEnd/>
          </a:ln>
        </p:spPr>
        <p:txBody>
          <a:bodyPr lIns="91784" tIns="45892" rIns="91784" bIns="45892" anchor="ctr"/>
          <a:lstStyle/>
          <a:p>
            <a:pPr algn="l" defTabSz="917575"/>
            <a:r>
              <a:rPr lang="ca-ES">
                <a:solidFill>
                  <a:schemeClr val="bg1"/>
                </a:solidFill>
              </a:rPr>
              <a:t> </a:t>
            </a:r>
            <a:r>
              <a:rPr lang="ca-ES" b="1">
                <a:solidFill>
                  <a:schemeClr val="bg1"/>
                </a:solidFill>
              </a:rPr>
              <a:t>Interrogants davant l’absència d’un marc normatiu comú</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ChangeArrowheads="1"/>
          </p:cNvSpPr>
          <p:nvPr/>
        </p:nvSpPr>
        <p:spPr bwMode="auto">
          <a:xfrm>
            <a:off x="277813" y="2341563"/>
            <a:ext cx="4006850" cy="366712"/>
          </a:xfrm>
          <a:prstGeom prst="rect">
            <a:avLst/>
          </a:prstGeom>
          <a:noFill/>
          <a:ln w="9525" algn="ctr">
            <a:noFill/>
            <a:miter lim="800000"/>
            <a:headEnd/>
            <a:tailEnd/>
          </a:ln>
        </p:spPr>
        <p:txBody>
          <a:bodyPr wrap="none">
            <a:spAutoFit/>
          </a:bodyPr>
          <a:lstStyle/>
          <a:p>
            <a:pPr>
              <a:spcBef>
                <a:spcPct val="50000"/>
              </a:spcBef>
            </a:pPr>
            <a:r>
              <a:rPr lang="ca-ES" b="1"/>
              <a:t>2. Sistemes de gestió de la Qualitat</a:t>
            </a:r>
          </a:p>
        </p:txBody>
      </p:sp>
      <p:sp>
        <p:nvSpPr>
          <p:cNvPr id="46085" name="Text Box 5"/>
          <p:cNvSpPr txBox="1">
            <a:spLocks noChangeArrowheads="1"/>
          </p:cNvSpPr>
          <p:nvPr/>
        </p:nvSpPr>
        <p:spPr bwMode="auto">
          <a:xfrm>
            <a:off x="395288" y="2947988"/>
            <a:ext cx="8053387" cy="336550"/>
          </a:xfrm>
          <a:prstGeom prst="rect">
            <a:avLst/>
          </a:prstGeom>
          <a:solidFill>
            <a:srgbClr val="003366"/>
          </a:solidFill>
          <a:ln w="9525">
            <a:noFill/>
            <a:miter lim="800000"/>
            <a:headEnd/>
            <a:tailEnd/>
          </a:ln>
        </p:spPr>
        <p:txBody>
          <a:bodyPr>
            <a:spAutoFit/>
          </a:bodyPr>
          <a:lstStyle/>
          <a:p>
            <a:pPr algn="l">
              <a:spcBef>
                <a:spcPct val="50000"/>
              </a:spcBef>
            </a:pPr>
            <a:r>
              <a:rPr lang="ca-ES" sz="1600" b="1">
                <a:solidFill>
                  <a:schemeClr val="bg1"/>
                </a:solidFill>
              </a:rPr>
              <a:t>Què és la qualitat?</a:t>
            </a:r>
          </a:p>
        </p:txBody>
      </p:sp>
      <p:sp>
        <p:nvSpPr>
          <p:cNvPr id="6148" name="Text Box 6"/>
          <p:cNvSpPr txBox="1">
            <a:spLocks noChangeArrowheads="1"/>
          </p:cNvSpPr>
          <p:nvPr/>
        </p:nvSpPr>
        <p:spPr bwMode="auto">
          <a:xfrm>
            <a:off x="323850" y="3619500"/>
            <a:ext cx="8135938" cy="457200"/>
          </a:xfrm>
          <a:prstGeom prst="rect">
            <a:avLst/>
          </a:prstGeom>
          <a:noFill/>
          <a:ln w="9525">
            <a:noFill/>
            <a:miter lim="800000"/>
            <a:headEnd/>
            <a:tailEnd/>
          </a:ln>
        </p:spPr>
        <p:txBody>
          <a:bodyPr>
            <a:spAutoFit/>
          </a:bodyPr>
          <a:lstStyle/>
          <a:p>
            <a:pPr algn="just">
              <a:spcBef>
                <a:spcPct val="50000"/>
              </a:spcBef>
            </a:pPr>
            <a:r>
              <a:rPr lang="ca-ES" sz="1200"/>
              <a:t>“Qualitat és el grau en que les característiques d’un producte o servei </a:t>
            </a:r>
            <a:r>
              <a:rPr lang="ca-ES" sz="1200" b="1"/>
              <a:t>compleixen els objectius </a:t>
            </a:r>
            <a:r>
              <a:rPr lang="ca-ES" sz="1200"/>
              <a:t>per als que va ser creat” (ISO 1989).</a:t>
            </a:r>
          </a:p>
        </p:txBody>
      </p:sp>
      <p:sp>
        <p:nvSpPr>
          <p:cNvPr id="6149" name="Text Box 8"/>
          <p:cNvSpPr txBox="1">
            <a:spLocks noChangeArrowheads="1"/>
          </p:cNvSpPr>
          <p:nvPr/>
        </p:nvSpPr>
        <p:spPr bwMode="auto">
          <a:xfrm>
            <a:off x="327025" y="4292600"/>
            <a:ext cx="8132763" cy="822325"/>
          </a:xfrm>
          <a:prstGeom prst="rect">
            <a:avLst/>
          </a:prstGeom>
          <a:noFill/>
          <a:ln w="9525" algn="ctr">
            <a:noFill/>
            <a:miter lim="800000"/>
            <a:headEnd/>
            <a:tailEnd/>
          </a:ln>
        </p:spPr>
        <p:txBody>
          <a:bodyPr>
            <a:spAutoFit/>
          </a:bodyPr>
          <a:lstStyle/>
          <a:p>
            <a:pPr algn="just">
              <a:lnSpc>
                <a:spcPct val="200000"/>
              </a:lnSpc>
              <a:spcBef>
                <a:spcPct val="50000"/>
              </a:spcBef>
            </a:pPr>
            <a:r>
              <a:rPr lang="ca-ES" sz="1200">
                <a:cs typeface="Times New Roman" pitchFamily="18" charset="0"/>
              </a:rPr>
              <a:t>“La qualitat no és mai un accident, sempre és el resultat d’una intenció, d’un esforç sincer, d’una </a:t>
            </a:r>
            <a:r>
              <a:rPr lang="ca-ES" sz="1200" b="1">
                <a:cs typeface="Times New Roman" pitchFamily="18" charset="0"/>
              </a:rPr>
              <a:t>direcció intel·ligent </a:t>
            </a:r>
            <a:r>
              <a:rPr lang="ca-ES" sz="1200">
                <a:cs typeface="Times New Roman" pitchFamily="18" charset="0"/>
              </a:rPr>
              <a:t>i d’una </a:t>
            </a:r>
            <a:r>
              <a:rPr lang="ca-ES" sz="1200" b="1">
                <a:cs typeface="Times New Roman" pitchFamily="18" charset="0"/>
              </a:rPr>
              <a:t>execució capaç; </a:t>
            </a:r>
            <a:r>
              <a:rPr lang="ca-ES" sz="1200">
                <a:cs typeface="Times New Roman" pitchFamily="18" charset="0"/>
              </a:rPr>
              <a:t>la qualitat representa una elecció intel·ligent entre varies alternatives”  </a:t>
            </a:r>
            <a:r>
              <a:rPr lang="ca-ES" sz="1200"/>
              <a:t>(Willa Foster)</a:t>
            </a:r>
          </a:p>
        </p:txBody>
      </p:sp>
      <p:pic>
        <p:nvPicPr>
          <p:cNvPr id="6151" name="Picture 7" descr="Grupo SAR cat (sin fondo)"/>
          <p:cNvPicPr>
            <a:picLocks noChangeAspect="1" noChangeArrowheads="1"/>
          </p:cNvPicPr>
          <p:nvPr/>
        </p:nvPicPr>
        <p:blipFill>
          <a:blip r:embed="rId2" cstate="print"/>
          <a:srcRect/>
          <a:stretch>
            <a:fillRect/>
          </a:stretch>
        </p:blipFill>
        <p:spPr bwMode="auto">
          <a:xfrm>
            <a:off x="6948488" y="1773238"/>
            <a:ext cx="1809750" cy="5207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827088" y="3213100"/>
            <a:ext cx="7345362" cy="2901950"/>
          </a:xfrm>
          <a:prstGeom prst="rect">
            <a:avLst/>
          </a:prstGeom>
          <a:noFill/>
          <a:ln w="9525">
            <a:noFill/>
            <a:miter lim="800000"/>
            <a:headEnd/>
            <a:tailEnd/>
          </a:ln>
        </p:spPr>
        <p:txBody>
          <a:bodyPr>
            <a:spAutoFit/>
          </a:bodyPr>
          <a:lstStyle/>
          <a:p>
            <a:pPr marL="95250" algn="l">
              <a:lnSpc>
                <a:spcPct val="90000"/>
              </a:lnSpc>
              <a:spcBef>
                <a:spcPct val="50000"/>
              </a:spcBef>
              <a:buFont typeface="Wingdings" pitchFamily="2" charset="2"/>
              <a:buNone/>
            </a:pPr>
            <a:r>
              <a:rPr lang="ca-ES" sz="1200"/>
              <a:t>Permet dissenyar un model de treball d’acord amb els recursos humans i materials disponibles, i adaptable segons les circumstàncies.</a:t>
            </a:r>
          </a:p>
          <a:p>
            <a:pPr marL="95250" algn="l">
              <a:lnSpc>
                <a:spcPct val="90000"/>
              </a:lnSpc>
              <a:spcBef>
                <a:spcPct val="50000"/>
              </a:spcBef>
              <a:buFont typeface="Wingdings" pitchFamily="2" charset="2"/>
              <a:buNone/>
            </a:pPr>
            <a:endParaRPr lang="ca-ES" sz="1200"/>
          </a:p>
          <a:p>
            <a:pPr marL="95250" algn="l">
              <a:lnSpc>
                <a:spcPct val="90000"/>
              </a:lnSpc>
              <a:spcBef>
                <a:spcPct val="50000"/>
              </a:spcBef>
              <a:buFont typeface="Wingdings" pitchFamily="2" charset="2"/>
              <a:buNone/>
            </a:pPr>
            <a:r>
              <a:rPr lang="ca-ES" sz="1200"/>
              <a:t>Redueix la incertesa i agilitza el procés de presa de decisions.</a:t>
            </a:r>
          </a:p>
          <a:p>
            <a:pPr marL="95250" algn="l">
              <a:lnSpc>
                <a:spcPct val="90000"/>
              </a:lnSpc>
              <a:spcBef>
                <a:spcPct val="50000"/>
              </a:spcBef>
              <a:buFont typeface="Wingdings" pitchFamily="2" charset="2"/>
              <a:buNone/>
            </a:pPr>
            <a:endParaRPr lang="ca-ES" sz="1200"/>
          </a:p>
          <a:p>
            <a:pPr marL="95250" algn="just">
              <a:lnSpc>
                <a:spcPct val="90000"/>
              </a:lnSpc>
              <a:spcBef>
                <a:spcPct val="50000"/>
              </a:spcBef>
              <a:buFont typeface="Wingdings" pitchFamily="2" charset="2"/>
              <a:buNone/>
            </a:pPr>
            <a:r>
              <a:rPr lang="ca-ES" sz="1200"/>
              <a:t>Normalitza les actuacions, ja que cada unitat de treball i tots els professionals actuen amb els mateixos criteris davant les mateixes contingències.</a:t>
            </a:r>
          </a:p>
          <a:p>
            <a:pPr marL="95250" algn="just">
              <a:lnSpc>
                <a:spcPct val="90000"/>
              </a:lnSpc>
              <a:spcBef>
                <a:spcPct val="50000"/>
              </a:spcBef>
              <a:buFont typeface="Wingdings" pitchFamily="2" charset="2"/>
              <a:buNone/>
            </a:pPr>
            <a:endParaRPr lang="ca-ES" sz="1200"/>
          </a:p>
          <a:p>
            <a:pPr marL="95250" algn="just">
              <a:lnSpc>
                <a:spcPct val="90000"/>
              </a:lnSpc>
              <a:spcBef>
                <a:spcPct val="50000"/>
              </a:spcBef>
              <a:buFont typeface="Wingdings" pitchFamily="2" charset="2"/>
              <a:buNone/>
            </a:pPr>
            <a:r>
              <a:rPr lang="ca-ES" sz="1200"/>
              <a:t>Afavoreix la corresponsabilitat en l’aplicació del consens.</a:t>
            </a:r>
          </a:p>
          <a:p>
            <a:pPr marL="95250" algn="just">
              <a:lnSpc>
                <a:spcPct val="90000"/>
              </a:lnSpc>
              <a:spcBef>
                <a:spcPct val="50000"/>
              </a:spcBef>
              <a:buFont typeface="Wingdings" pitchFamily="2" charset="2"/>
              <a:buNone/>
            </a:pPr>
            <a:endParaRPr lang="ca-ES" sz="1200"/>
          </a:p>
          <a:p>
            <a:pPr marL="95250" algn="just">
              <a:lnSpc>
                <a:spcPct val="90000"/>
              </a:lnSpc>
              <a:spcBef>
                <a:spcPct val="50000"/>
              </a:spcBef>
              <a:buFont typeface="Wingdings" pitchFamily="2" charset="2"/>
              <a:buNone/>
            </a:pPr>
            <a:r>
              <a:rPr lang="ca-ES" sz="1200"/>
              <a:t>Permet prevenir, minimitzar, avaluar i corregir l’error.</a:t>
            </a:r>
          </a:p>
          <a:p>
            <a:pPr marL="95250" algn="just">
              <a:lnSpc>
                <a:spcPct val="90000"/>
              </a:lnSpc>
              <a:spcBef>
                <a:spcPct val="50000"/>
              </a:spcBef>
              <a:buFont typeface="Wingdings" pitchFamily="2" charset="2"/>
              <a:buNone/>
            </a:pPr>
            <a:r>
              <a:rPr lang="ca-ES" sz="1200"/>
              <a:t>			</a:t>
            </a:r>
          </a:p>
        </p:txBody>
      </p:sp>
      <p:sp>
        <p:nvSpPr>
          <p:cNvPr id="47110" name="Text Box 6"/>
          <p:cNvSpPr txBox="1">
            <a:spLocks noChangeArrowheads="1"/>
          </p:cNvSpPr>
          <p:nvPr/>
        </p:nvSpPr>
        <p:spPr bwMode="auto">
          <a:xfrm>
            <a:off x="468313" y="2516188"/>
            <a:ext cx="8053387" cy="336550"/>
          </a:xfrm>
          <a:prstGeom prst="rect">
            <a:avLst/>
          </a:prstGeom>
          <a:solidFill>
            <a:srgbClr val="003366"/>
          </a:solidFill>
          <a:ln w="9525">
            <a:noFill/>
            <a:miter lim="800000"/>
            <a:headEnd/>
            <a:tailEnd/>
          </a:ln>
        </p:spPr>
        <p:txBody>
          <a:bodyPr>
            <a:spAutoFit/>
          </a:bodyPr>
          <a:lstStyle/>
          <a:p>
            <a:pPr algn="l">
              <a:spcBef>
                <a:spcPct val="50000"/>
              </a:spcBef>
            </a:pPr>
            <a:r>
              <a:rPr lang="ca-ES" sz="1600" b="1">
                <a:solidFill>
                  <a:schemeClr val="bg1"/>
                </a:solidFill>
              </a:rPr>
              <a:t>Quins beneficis té la Qualitat?</a:t>
            </a:r>
          </a:p>
        </p:txBody>
      </p:sp>
      <p:sp>
        <p:nvSpPr>
          <p:cNvPr id="7172" name="Rectangle 7"/>
          <p:cNvSpPr>
            <a:spLocks noChangeArrowheads="1"/>
          </p:cNvSpPr>
          <p:nvPr/>
        </p:nvSpPr>
        <p:spPr bwMode="auto">
          <a:xfrm>
            <a:off x="493713" y="1982788"/>
            <a:ext cx="4006850" cy="366712"/>
          </a:xfrm>
          <a:prstGeom prst="rect">
            <a:avLst/>
          </a:prstGeom>
          <a:noFill/>
          <a:ln w="9525" algn="ctr">
            <a:noFill/>
            <a:miter lim="800000"/>
            <a:headEnd/>
            <a:tailEnd/>
          </a:ln>
        </p:spPr>
        <p:txBody>
          <a:bodyPr wrap="none">
            <a:spAutoFit/>
          </a:bodyPr>
          <a:lstStyle/>
          <a:p>
            <a:pPr>
              <a:spcBef>
                <a:spcPct val="50000"/>
              </a:spcBef>
            </a:pPr>
            <a:r>
              <a:rPr lang="ca-ES" b="1"/>
              <a:t>2. Sistemes de gestió de la Qualitat</a:t>
            </a:r>
          </a:p>
        </p:txBody>
      </p:sp>
      <p:pic>
        <p:nvPicPr>
          <p:cNvPr id="7174" name="Picture 6" descr="Grupo SAR cat (sin fondo)"/>
          <p:cNvPicPr>
            <a:picLocks noChangeAspect="1" noChangeArrowheads="1"/>
          </p:cNvPicPr>
          <p:nvPr/>
        </p:nvPicPr>
        <p:blipFill>
          <a:blip r:embed="rId2" cstate="print"/>
          <a:srcRect/>
          <a:stretch>
            <a:fillRect/>
          </a:stretch>
        </p:blipFill>
        <p:spPr bwMode="auto">
          <a:xfrm>
            <a:off x="7092950" y="1700213"/>
            <a:ext cx="1809750" cy="520700"/>
          </a:xfrm>
          <a:prstGeom prst="rect">
            <a:avLst/>
          </a:prstGeom>
          <a:noFill/>
        </p:spPr>
      </p:pic>
      <p:grpSp>
        <p:nvGrpSpPr>
          <p:cNvPr id="7177" name="Group 9"/>
          <p:cNvGrpSpPr>
            <a:grpSpLocks/>
          </p:cNvGrpSpPr>
          <p:nvPr/>
        </p:nvGrpSpPr>
        <p:grpSpPr bwMode="auto">
          <a:xfrm>
            <a:off x="539750" y="3213100"/>
            <a:ext cx="215900" cy="215900"/>
            <a:chOff x="657" y="3748"/>
            <a:chExt cx="182" cy="181"/>
          </a:xfrm>
        </p:grpSpPr>
        <p:sp>
          <p:nvSpPr>
            <p:cNvPr id="7175" name="AutoShape 7"/>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7176" name="AutoShape 8"/>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grpSp>
        <p:nvGrpSpPr>
          <p:cNvPr id="7190" name="Group 22"/>
          <p:cNvGrpSpPr>
            <a:grpSpLocks/>
          </p:cNvGrpSpPr>
          <p:nvPr/>
        </p:nvGrpSpPr>
        <p:grpSpPr bwMode="auto">
          <a:xfrm>
            <a:off x="539750" y="3933825"/>
            <a:ext cx="215900" cy="215900"/>
            <a:chOff x="657" y="3748"/>
            <a:chExt cx="182" cy="181"/>
          </a:xfrm>
        </p:grpSpPr>
        <p:sp>
          <p:nvSpPr>
            <p:cNvPr id="7191" name="AutoShape 23"/>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7192" name="AutoShape 24"/>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grpSp>
        <p:nvGrpSpPr>
          <p:cNvPr id="7193" name="Group 25"/>
          <p:cNvGrpSpPr>
            <a:grpSpLocks/>
          </p:cNvGrpSpPr>
          <p:nvPr/>
        </p:nvGrpSpPr>
        <p:grpSpPr bwMode="auto">
          <a:xfrm>
            <a:off x="539750" y="4437063"/>
            <a:ext cx="215900" cy="215900"/>
            <a:chOff x="657" y="3748"/>
            <a:chExt cx="182" cy="181"/>
          </a:xfrm>
        </p:grpSpPr>
        <p:sp>
          <p:nvSpPr>
            <p:cNvPr id="7194" name="AutoShape 26"/>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7195" name="AutoShape 27"/>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grpSp>
        <p:nvGrpSpPr>
          <p:cNvPr id="7196" name="Group 28"/>
          <p:cNvGrpSpPr>
            <a:grpSpLocks/>
          </p:cNvGrpSpPr>
          <p:nvPr/>
        </p:nvGrpSpPr>
        <p:grpSpPr bwMode="auto">
          <a:xfrm>
            <a:off x="539750" y="5084763"/>
            <a:ext cx="215900" cy="215900"/>
            <a:chOff x="657" y="3748"/>
            <a:chExt cx="182" cy="181"/>
          </a:xfrm>
        </p:grpSpPr>
        <p:sp>
          <p:nvSpPr>
            <p:cNvPr id="7197" name="AutoShape 29"/>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7198" name="AutoShape 30"/>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grpSp>
        <p:nvGrpSpPr>
          <p:cNvPr id="7199" name="Group 31"/>
          <p:cNvGrpSpPr>
            <a:grpSpLocks/>
          </p:cNvGrpSpPr>
          <p:nvPr/>
        </p:nvGrpSpPr>
        <p:grpSpPr bwMode="auto">
          <a:xfrm>
            <a:off x="539750" y="5589588"/>
            <a:ext cx="215900" cy="215900"/>
            <a:chOff x="657" y="3748"/>
            <a:chExt cx="182" cy="181"/>
          </a:xfrm>
        </p:grpSpPr>
        <p:sp>
          <p:nvSpPr>
            <p:cNvPr id="7200" name="AutoShape 32"/>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7201" name="AutoShape 33"/>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7"/>
          <p:cNvSpPr>
            <a:spLocks noChangeArrowheads="1"/>
          </p:cNvSpPr>
          <p:nvPr/>
        </p:nvSpPr>
        <p:spPr bwMode="auto">
          <a:xfrm>
            <a:off x="288925" y="2347913"/>
            <a:ext cx="8604250" cy="360362"/>
          </a:xfrm>
          <a:prstGeom prst="rect">
            <a:avLst/>
          </a:prstGeom>
          <a:solidFill>
            <a:srgbClr val="003366"/>
          </a:solidFill>
          <a:ln w="9525">
            <a:noFill/>
            <a:miter lim="800000"/>
            <a:headEnd/>
            <a:tailEnd/>
          </a:ln>
        </p:spPr>
        <p:txBody>
          <a:bodyPr wrap="none" anchor="ctr"/>
          <a:lstStyle/>
          <a:p>
            <a:pPr algn="l"/>
            <a:endParaRPr lang="es-ES" sz="2800">
              <a:cs typeface="Arial" charset="0"/>
            </a:endParaRPr>
          </a:p>
        </p:txBody>
      </p:sp>
      <p:sp>
        <p:nvSpPr>
          <p:cNvPr id="38915" name="Text Box 3"/>
          <p:cNvSpPr txBox="1">
            <a:spLocks noChangeArrowheads="1"/>
          </p:cNvSpPr>
          <p:nvPr/>
        </p:nvSpPr>
        <p:spPr bwMode="auto">
          <a:xfrm>
            <a:off x="282575" y="2322513"/>
            <a:ext cx="7818438" cy="385762"/>
          </a:xfrm>
          <a:prstGeom prst="rect">
            <a:avLst/>
          </a:prstGeom>
          <a:noFill/>
          <a:ln w="9525">
            <a:noFill/>
            <a:miter lim="800000"/>
            <a:headEnd/>
            <a:tailEnd/>
          </a:ln>
        </p:spPr>
        <p:txBody>
          <a:bodyPr>
            <a:spAutoFit/>
          </a:bodyPr>
          <a:lstStyle/>
          <a:p>
            <a:pPr marL="90488" algn="l">
              <a:lnSpc>
                <a:spcPct val="120000"/>
              </a:lnSpc>
              <a:spcBef>
                <a:spcPct val="50000"/>
              </a:spcBef>
            </a:pPr>
            <a:r>
              <a:rPr lang="ca-ES" sz="1600" b="1">
                <a:solidFill>
                  <a:schemeClr val="bg1"/>
                </a:solidFill>
                <a:cs typeface="Arial" charset="0"/>
              </a:rPr>
              <a:t>Tres tipus de qualitat </a:t>
            </a:r>
          </a:p>
        </p:txBody>
      </p:sp>
      <p:sp>
        <p:nvSpPr>
          <p:cNvPr id="38916" name="Oval 5"/>
          <p:cNvSpPr>
            <a:spLocks noChangeArrowheads="1"/>
          </p:cNvSpPr>
          <p:nvPr/>
        </p:nvSpPr>
        <p:spPr bwMode="auto">
          <a:xfrm>
            <a:off x="5651500" y="2835275"/>
            <a:ext cx="2101850" cy="881063"/>
          </a:xfrm>
          <a:prstGeom prst="ellipse">
            <a:avLst/>
          </a:prstGeom>
          <a:noFill/>
          <a:ln w="9525">
            <a:solidFill>
              <a:srgbClr val="003366"/>
            </a:solidFill>
            <a:round/>
            <a:headEnd/>
            <a:tailEnd/>
          </a:ln>
        </p:spPr>
        <p:txBody>
          <a:bodyPr wrap="none" anchor="ctr"/>
          <a:lstStyle/>
          <a:p>
            <a:r>
              <a:rPr lang="ca-ES" sz="1200"/>
              <a:t>Qualitat percebuda</a:t>
            </a:r>
          </a:p>
          <a:p>
            <a:r>
              <a:rPr lang="ca-ES" sz="1200"/>
              <a:t>Valorada</a:t>
            </a:r>
          </a:p>
        </p:txBody>
      </p:sp>
      <p:sp>
        <p:nvSpPr>
          <p:cNvPr id="38917" name="Oval 6"/>
          <p:cNvSpPr>
            <a:spLocks noChangeArrowheads="1"/>
          </p:cNvSpPr>
          <p:nvPr/>
        </p:nvSpPr>
        <p:spPr bwMode="auto">
          <a:xfrm>
            <a:off x="1174750" y="2997200"/>
            <a:ext cx="2101850" cy="815975"/>
          </a:xfrm>
          <a:prstGeom prst="ellipse">
            <a:avLst/>
          </a:prstGeom>
          <a:noFill/>
          <a:ln w="9525">
            <a:solidFill>
              <a:srgbClr val="003366"/>
            </a:solidFill>
            <a:round/>
            <a:headEnd/>
            <a:tailEnd/>
          </a:ln>
        </p:spPr>
        <p:txBody>
          <a:bodyPr wrap="none" anchor="ctr"/>
          <a:lstStyle/>
          <a:p>
            <a:r>
              <a:rPr lang="ca-ES" sz="1200"/>
              <a:t>Qualitat mesurada</a:t>
            </a:r>
          </a:p>
          <a:p>
            <a:r>
              <a:rPr lang="ca-ES" sz="1200"/>
              <a:t>Certificada</a:t>
            </a:r>
          </a:p>
        </p:txBody>
      </p:sp>
      <p:sp>
        <p:nvSpPr>
          <p:cNvPr id="38918" name="Text Box 7"/>
          <p:cNvSpPr txBox="1">
            <a:spLocks noChangeArrowheads="1"/>
          </p:cNvSpPr>
          <p:nvPr/>
        </p:nvSpPr>
        <p:spPr bwMode="auto">
          <a:xfrm>
            <a:off x="4149725" y="2835275"/>
            <a:ext cx="777875" cy="1311275"/>
          </a:xfrm>
          <a:prstGeom prst="rect">
            <a:avLst/>
          </a:prstGeom>
          <a:noFill/>
          <a:ln w="9525">
            <a:noFill/>
            <a:miter lim="800000"/>
            <a:headEnd/>
            <a:tailEnd/>
          </a:ln>
        </p:spPr>
        <p:txBody>
          <a:bodyPr wrap="none">
            <a:spAutoFit/>
          </a:bodyPr>
          <a:lstStyle/>
          <a:p>
            <a:pPr algn="l"/>
            <a:r>
              <a:rPr lang="es-ES" sz="8000">
                <a:solidFill>
                  <a:srgbClr val="003366"/>
                </a:solidFill>
              </a:rPr>
              <a:t>+</a:t>
            </a:r>
          </a:p>
        </p:txBody>
      </p:sp>
      <p:sp>
        <p:nvSpPr>
          <p:cNvPr id="38919" name="Oval 11"/>
          <p:cNvSpPr>
            <a:spLocks noChangeArrowheads="1"/>
          </p:cNvSpPr>
          <p:nvPr/>
        </p:nvSpPr>
        <p:spPr bwMode="auto">
          <a:xfrm>
            <a:off x="1582738" y="3709988"/>
            <a:ext cx="2103437" cy="466725"/>
          </a:xfrm>
          <a:prstGeom prst="ellipse">
            <a:avLst/>
          </a:prstGeom>
          <a:noFill/>
          <a:ln w="9525">
            <a:solidFill>
              <a:srgbClr val="003366"/>
            </a:solidFill>
            <a:round/>
            <a:headEnd/>
            <a:tailEnd/>
          </a:ln>
        </p:spPr>
        <p:txBody>
          <a:bodyPr wrap="none" anchor="ctr"/>
          <a:lstStyle/>
          <a:p>
            <a:r>
              <a:rPr lang="ca-ES" sz="1200"/>
              <a:t>Objectiu</a:t>
            </a:r>
          </a:p>
        </p:txBody>
      </p:sp>
      <p:sp>
        <p:nvSpPr>
          <p:cNvPr id="38920" name="Oval 14"/>
          <p:cNvSpPr>
            <a:spLocks noChangeArrowheads="1"/>
          </p:cNvSpPr>
          <p:nvPr/>
        </p:nvSpPr>
        <p:spPr bwMode="auto">
          <a:xfrm>
            <a:off x="2049463" y="4119563"/>
            <a:ext cx="2101850" cy="466725"/>
          </a:xfrm>
          <a:prstGeom prst="ellipse">
            <a:avLst/>
          </a:prstGeom>
          <a:noFill/>
          <a:ln w="9525">
            <a:solidFill>
              <a:srgbClr val="003366"/>
            </a:solidFill>
            <a:round/>
            <a:headEnd/>
            <a:tailEnd/>
          </a:ln>
        </p:spPr>
        <p:txBody>
          <a:bodyPr wrap="none" anchor="ctr"/>
          <a:lstStyle/>
          <a:p>
            <a:r>
              <a:rPr lang="ca-ES" sz="1200"/>
              <a:t>Bo</a:t>
            </a:r>
          </a:p>
        </p:txBody>
      </p:sp>
      <p:sp>
        <p:nvSpPr>
          <p:cNvPr id="38921" name="Oval 15"/>
          <p:cNvSpPr>
            <a:spLocks noChangeArrowheads="1"/>
          </p:cNvSpPr>
          <p:nvPr/>
        </p:nvSpPr>
        <p:spPr bwMode="auto">
          <a:xfrm>
            <a:off x="2398713" y="4527550"/>
            <a:ext cx="2101850" cy="466725"/>
          </a:xfrm>
          <a:prstGeom prst="ellipse">
            <a:avLst/>
          </a:prstGeom>
          <a:noFill/>
          <a:ln w="9525">
            <a:solidFill>
              <a:srgbClr val="003366"/>
            </a:solidFill>
            <a:round/>
            <a:headEnd/>
            <a:tailEnd/>
          </a:ln>
        </p:spPr>
        <p:txBody>
          <a:bodyPr wrap="none" anchor="ctr"/>
          <a:lstStyle/>
          <a:p>
            <a:r>
              <a:rPr lang="ca-ES" sz="1200"/>
              <a:t>Ètica</a:t>
            </a:r>
          </a:p>
        </p:txBody>
      </p:sp>
      <p:sp>
        <p:nvSpPr>
          <p:cNvPr id="38922" name="Oval 16"/>
          <p:cNvSpPr>
            <a:spLocks noChangeArrowheads="1"/>
          </p:cNvSpPr>
          <p:nvPr/>
        </p:nvSpPr>
        <p:spPr bwMode="auto">
          <a:xfrm>
            <a:off x="5024438" y="3709988"/>
            <a:ext cx="2103437" cy="466725"/>
          </a:xfrm>
          <a:prstGeom prst="ellipse">
            <a:avLst/>
          </a:prstGeom>
          <a:noFill/>
          <a:ln w="9525">
            <a:solidFill>
              <a:srgbClr val="003366"/>
            </a:solidFill>
            <a:round/>
            <a:headEnd/>
            <a:tailEnd/>
          </a:ln>
        </p:spPr>
        <p:txBody>
          <a:bodyPr wrap="none" anchor="ctr"/>
          <a:lstStyle/>
          <a:p>
            <a:r>
              <a:rPr lang="ca-ES" sz="1200"/>
              <a:t>Subjectiu</a:t>
            </a:r>
          </a:p>
        </p:txBody>
      </p:sp>
      <p:sp>
        <p:nvSpPr>
          <p:cNvPr id="38923" name="Oval 17"/>
          <p:cNvSpPr>
            <a:spLocks noChangeArrowheads="1"/>
          </p:cNvSpPr>
          <p:nvPr/>
        </p:nvSpPr>
        <p:spPr bwMode="auto">
          <a:xfrm>
            <a:off x="4557713" y="4119563"/>
            <a:ext cx="2101850" cy="466725"/>
          </a:xfrm>
          <a:prstGeom prst="ellipse">
            <a:avLst/>
          </a:prstGeom>
          <a:noFill/>
          <a:ln w="9525">
            <a:solidFill>
              <a:srgbClr val="003366"/>
            </a:solidFill>
            <a:round/>
            <a:headEnd/>
            <a:tailEnd/>
          </a:ln>
        </p:spPr>
        <p:txBody>
          <a:bodyPr wrap="none" anchor="ctr"/>
          <a:lstStyle/>
          <a:p>
            <a:r>
              <a:rPr lang="ca-ES" sz="1200"/>
              <a:t>Bell</a:t>
            </a:r>
          </a:p>
        </p:txBody>
      </p:sp>
      <p:sp>
        <p:nvSpPr>
          <p:cNvPr id="38924" name="Oval 18"/>
          <p:cNvSpPr>
            <a:spLocks noChangeArrowheads="1"/>
          </p:cNvSpPr>
          <p:nvPr/>
        </p:nvSpPr>
        <p:spPr bwMode="auto">
          <a:xfrm>
            <a:off x="4381500" y="4527550"/>
            <a:ext cx="2101850" cy="466725"/>
          </a:xfrm>
          <a:prstGeom prst="ellipse">
            <a:avLst/>
          </a:prstGeom>
          <a:noFill/>
          <a:ln w="9525">
            <a:solidFill>
              <a:srgbClr val="003366"/>
            </a:solidFill>
            <a:round/>
            <a:headEnd/>
            <a:tailEnd/>
          </a:ln>
        </p:spPr>
        <p:txBody>
          <a:bodyPr wrap="none" anchor="ctr"/>
          <a:lstStyle/>
          <a:p>
            <a:r>
              <a:rPr lang="ca-ES" sz="1200"/>
              <a:t>Estètica</a:t>
            </a:r>
          </a:p>
        </p:txBody>
      </p:sp>
      <p:sp>
        <p:nvSpPr>
          <p:cNvPr id="38925" name="AutoShape 20"/>
          <p:cNvSpPr>
            <a:spLocks noChangeArrowheads="1"/>
          </p:cNvSpPr>
          <p:nvPr/>
        </p:nvSpPr>
        <p:spPr bwMode="auto">
          <a:xfrm>
            <a:off x="3273425" y="5111750"/>
            <a:ext cx="2393950" cy="407988"/>
          </a:xfrm>
          <a:prstGeom prst="roundRect">
            <a:avLst>
              <a:gd name="adj" fmla="val 16667"/>
            </a:avLst>
          </a:prstGeom>
          <a:solidFill>
            <a:schemeClr val="bg1"/>
          </a:solidFill>
          <a:ln w="9525">
            <a:solidFill>
              <a:srgbClr val="003366"/>
            </a:solidFill>
            <a:round/>
            <a:headEnd/>
            <a:tailEnd/>
          </a:ln>
        </p:spPr>
        <p:txBody>
          <a:bodyPr wrap="none" anchor="ctr"/>
          <a:lstStyle/>
          <a:p>
            <a:r>
              <a:rPr lang="ca-ES">
                <a:solidFill>
                  <a:srgbClr val="003366"/>
                </a:solidFill>
              </a:rPr>
              <a:t>Excel·lència</a:t>
            </a:r>
          </a:p>
        </p:txBody>
      </p:sp>
      <p:sp>
        <p:nvSpPr>
          <p:cNvPr id="38926" name="AutoShape 21"/>
          <p:cNvSpPr>
            <a:spLocks noChangeArrowheads="1"/>
          </p:cNvSpPr>
          <p:nvPr/>
        </p:nvSpPr>
        <p:spPr bwMode="auto">
          <a:xfrm>
            <a:off x="3273425" y="5578475"/>
            <a:ext cx="2393950" cy="407988"/>
          </a:xfrm>
          <a:prstGeom prst="roundRect">
            <a:avLst>
              <a:gd name="adj" fmla="val 16667"/>
            </a:avLst>
          </a:prstGeom>
          <a:solidFill>
            <a:schemeClr val="bg1"/>
          </a:solidFill>
          <a:ln w="9525">
            <a:solidFill>
              <a:srgbClr val="003366"/>
            </a:solidFill>
            <a:round/>
            <a:headEnd/>
            <a:tailEnd/>
          </a:ln>
        </p:spPr>
        <p:txBody>
          <a:bodyPr wrap="none" anchor="ctr"/>
          <a:lstStyle/>
          <a:p>
            <a:r>
              <a:rPr lang="ca-ES">
                <a:solidFill>
                  <a:srgbClr val="003366"/>
                </a:solidFill>
              </a:rPr>
              <a:t>Veritable</a:t>
            </a:r>
          </a:p>
        </p:txBody>
      </p:sp>
      <p:sp>
        <p:nvSpPr>
          <p:cNvPr id="38927" name="AutoShape 22"/>
          <p:cNvSpPr>
            <a:spLocks noChangeArrowheads="1"/>
          </p:cNvSpPr>
          <p:nvPr/>
        </p:nvSpPr>
        <p:spPr bwMode="auto">
          <a:xfrm>
            <a:off x="2516188" y="6045200"/>
            <a:ext cx="3792537" cy="407988"/>
          </a:xfrm>
          <a:prstGeom prst="roundRect">
            <a:avLst>
              <a:gd name="adj" fmla="val 16667"/>
            </a:avLst>
          </a:prstGeom>
          <a:solidFill>
            <a:schemeClr val="bg1"/>
          </a:solidFill>
          <a:ln w="9525">
            <a:solidFill>
              <a:srgbClr val="003366"/>
            </a:solidFill>
            <a:round/>
            <a:headEnd/>
            <a:tailEnd/>
          </a:ln>
        </p:spPr>
        <p:txBody>
          <a:bodyPr wrap="none" anchor="ctr"/>
          <a:lstStyle/>
          <a:p>
            <a:r>
              <a:rPr lang="ca-ES">
                <a:solidFill>
                  <a:srgbClr val="003366"/>
                </a:solidFill>
              </a:rPr>
              <a:t>Qualitat / Humanització dels serveis</a:t>
            </a:r>
          </a:p>
        </p:txBody>
      </p:sp>
      <p:sp>
        <p:nvSpPr>
          <p:cNvPr id="38928" name="Line 24"/>
          <p:cNvSpPr>
            <a:spLocks noChangeShapeType="1"/>
          </p:cNvSpPr>
          <p:nvPr/>
        </p:nvSpPr>
        <p:spPr bwMode="auto">
          <a:xfrm>
            <a:off x="3260725" y="3360738"/>
            <a:ext cx="1166813" cy="1808162"/>
          </a:xfrm>
          <a:prstGeom prst="line">
            <a:avLst/>
          </a:prstGeom>
          <a:noFill/>
          <a:ln w="9525" cap="rnd">
            <a:solidFill>
              <a:srgbClr val="003366"/>
            </a:solidFill>
            <a:prstDash val="sysDot"/>
            <a:round/>
            <a:headEnd/>
            <a:tailEnd type="triangle" w="med" len="med"/>
          </a:ln>
        </p:spPr>
        <p:txBody>
          <a:bodyPr/>
          <a:lstStyle/>
          <a:p>
            <a:endParaRPr lang="es-ES"/>
          </a:p>
        </p:txBody>
      </p:sp>
      <p:sp>
        <p:nvSpPr>
          <p:cNvPr id="38929" name="Line 25"/>
          <p:cNvSpPr>
            <a:spLocks noChangeShapeType="1"/>
          </p:cNvSpPr>
          <p:nvPr/>
        </p:nvSpPr>
        <p:spPr bwMode="auto">
          <a:xfrm flipH="1">
            <a:off x="4478338" y="3357563"/>
            <a:ext cx="1173162" cy="1811337"/>
          </a:xfrm>
          <a:prstGeom prst="line">
            <a:avLst/>
          </a:prstGeom>
          <a:noFill/>
          <a:ln w="12700" cap="rnd">
            <a:solidFill>
              <a:srgbClr val="003366"/>
            </a:solidFill>
            <a:prstDash val="sysDot"/>
            <a:round/>
            <a:headEnd/>
            <a:tailEnd type="triangle" w="med" len="med"/>
          </a:ln>
        </p:spPr>
        <p:txBody>
          <a:bodyPr/>
          <a:lstStyle/>
          <a:p>
            <a:endParaRPr lang="es-ES"/>
          </a:p>
        </p:txBody>
      </p:sp>
      <p:sp>
        <p:nvSpPr>
          <p:cNvPr id="38930" name="Rectangle 18"/>
          <p:cNvSpPr>
            <a:spLocks noChangeArrowheads="1"/>
          </p:cNvSpPr>
          <p:nvPr/>
        </p:nvSpPr>
        <p:spPr bwMode="auto">
          <a:xfrm>
            <a:off x="277813" y="1916113"/>
            <a:ext cx="4006850" cy="366712"/>
          </a:xfrm>
          <a:prstGeom prst="rect">
            <a:avLst/>
          </a:prstGeom>
          <a:noFill/>
          <a:ln w="9525" algn="ctr">
            <a:noFill/>
            <a:miter lim="800000"/>
            <a:headEnd/>
            <a:tailEnd/>
          </a:ln>
        </p:spPr>
        <p:txBody>
          <a:bodyPr wrap="none">
            <a:spAutoFit/>
          </a:bodyPr>
          <a:lstStyle/>
          <a:p>
            <a:pPr>
              <a:spcBef>
                <a:spcPct val="50000"/>
              </a:spcBef>
            </a:pPr>
            <a:r>
              <a:rPr lang="ca-ES" b="1"/>
              <a:t>2. Sistemes de gestió de la Qualitat</a:t>
            </a:r>
          </a:p>
        </p:txBody>
      </p:sp>
      <p:pic>
        <p:nvPicPr>
          <p:cNvPr id="38931" name="Picture 19" descr="Grupo SAR cat (sin fondo)"/>
          <p:cNvPicPr>
            <a:picLocks noChangeAspect="1" noChangeArrowheads="1"/>
          </p:cNvPicPr>
          <p:nvPr/>
        </p:nvPicPr>
        <p:blipFill>
          <a:blip r:embed="rId3" cstate="print"/>
          <a:srcRect/>
          <a:stretch>
            <a:fillRect/>
          </a:stretch>
        </p:blipFill>
        <p:spPr bwMode="auto">
          <a:xfrm>
            <a:off x="7092950" y="1700213"/>
            <a:ext cx="1809750" cy="5207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3"/>
          <p:cNvSpPr txBox="1">
            <a:spLocks noChangeArrowheads="1"/>
          </p:cNvSpPr>
          <p:nvPr/>
        </p:nvSpPr>
        <p:spPr bwMode="auto">
          <a:xfrm>
            <a:off x="179388" y="2762250"/>
            <a:ext cx="8785225" cy="1108075"/>
          </a:xfrm>
          <a:prstGeom prst="rect">
            <a:avLst/>
          </a:prstGeom>
          <a:noFill/>
          <a:ln w="9525">
            <a:solidFill>
              <a:srgbClr val="003366"/>
            </a:solidFill>
            <a:miter lim="800000"/>
            <a:headEnd/>
            <a:tailEnd/>
          </a:ln>
        </p:spPr>
        <p:txBody>
          <a:bodyPr>
            <a:spAutoFit/>
          </a:bodyPr>
          <a:lstStyle/>
          <a:p>
            <a:pPr>
              <a:spcBef>
                <a:spcPct val="50000"/>
              </a:spcBef>
            </a:pPr>
            <a:r>
              <a:rPr lang="ca-ES" sz="1200" b="1"/>
              <a:t>Fixació de criteris comuns d’acreditació de centres i plans de Qualitat</a:t>
            </a:r>
          </a:p>
          <a:p>
            <a:pPr>
              <a:spcBef>
                <a:spcPct val="50000"/>
              </a:spcBef>
            </a:pPr>
            <a:endParaRPr lang="ca-ES" sz="1200" b="1"/>
          </a:p>
          <a:p>
            <a:pPr>
              <a:spcBef>
                <a:spcPct val="50000"/>
              </a:spcBef>
            </a:pPr>
            <a:endParaRPr lang="ca-ES" sz="1200" b="1"/>
          </a:p>
          <a:p>
            <a:pPr>
              <a:spcBef>
                <a:spcPct val="50000"/>
              </a:spcBef>
            </a:pPr>
            <a:r>
              <a:rPr lang="ca-ES" sz="1200" b="1"/>
              <a:t>Indicadors de qualitat per a l’avaluació, la millora contínua i l’anàlisi comparat</a:t>
            </a:r>
          </a:p>
        </p:txBody>
      </p:sp>
      <p:sp>
        <p:nvSpPr>
          <p:cNvPr id="8195" name="Rectangle 4"/>
          <p:cNvSpPr>
            <a:spLocks noChangeArrowheads="1"/>
          </p:cNvSpPr>
          <p:nvPr/>
        </p:nvSpPr>
        <p:spPr bwMode="auto">
          <a:xfrm>
            <a:off x="1835150" y="4237038"/>
            <a:ext cx="6756400" cy="336550"/>
          </a:xfrm>
          <a:prstGeom prst="rect">
            <a:avLst/>
          </a:prstGeom>
          <a:noFill/>
          <a:ln w="9525">
            <a:noFill/>
            <a:miter lim="800000"/>
            <a:headEnd/>
            <a:tailEnd/>
          </a:ln>
        </p:spPr>
        <p:txBody>
          <a:bodyPr anchor="ctr">
            <a:spAutoFit/>
          </a:bodyPr>
          <a:lstStyle/>
          <a:p>
            <a:pPr algn="l"/>
            <a:r>
              <a:rPr lang="ca-ES" sz="1600">
                <a:solidFill>
                  <a:srgbClr val="003366"/>
                </a:solidFill>
                <a:latin typeface="CG Omega" pitchFamily="34" charset="0"/>
              </a:rPr>
              <a:t>Donar resposta a les </a:t>
            </a:r>
            <a:r>
              <a:rPr lang="ca-ES" sz="1600" b="1">
                <a:solidFill>
                  <a:srgbClr val="003366"/>
                </a:solidFill>
                <a:latin typeface="CG Omega" pitchFamily="34" charset="0"/>
              </a:rPr>
              <a:t>demandes i necessitats </a:t>
            </a:r>
            <a:r>
              <a:rPr lang="ca-ES" sz="1600">
                <a:solidFill>
                  <a:srgbClr val="003366"/>
                </a:solidFill>
                <a:latin typeface="CG Omega" pitchFamily="34" charset="0"/>
              </a:rPr>
              <a:t>/ </a:t>
            </a:r>
            <a:r>
              <a:rPr lang="ca-ES" sz="1600" i="1">
                <a:solidFill>
                  <a:srgbClr val="003366"/>
                </a:solidFill>
                <a:latin typeface="CG Omega" pitchFamily="34" charset="0"/>
              </a:rPr>
              <a:t>best practice</a:t>
            </a:r>
          </a:p>
        </p:txBody>
      </p:sp>
      <p:sp>
        <p:nvSpPr>
          <p:cNvPr id="8196" name="Text Box 5"/>
          <p:cNvSpPr txBox="1">
            <a:spLocks noChangeArrowheads="1"/>
          </p:cNvSpPr>
          <p:nvPr/>
        </p:nvSpPr>
        <p:spPr bwMode="auto">
          <a:xfrm>
            <a:off x="179388" y="4221163"/>
            <a:ext cx="1141412" cy="336550"/>
          </a:xfrm>
          <a:prstGeom prst="rect">
            <a:avLst/>
          </a:prstGeom>
          <a:noFill/>
          <a:ln w="9525">
            <a:noFill/>
            <a:miter lim="800000"/>
            <a:headEnd/>
            <a:tailEnd/>
          </a:ln>
        </p:spPr>
        <p:txBody>
          <a:bodyPr wrap="none">
            <a:spAutoFit/>
          </a:bodyPr>
          <a:lstStyle/>
          <a:p>
            <a:pPr algn="l"/>
            <a:r>
              <a:rPr lang="ca-ES" sz="1600" b="1">
                <a:solidFill>
                  <a:srgbClr val="003366"/>
                </a:solidFill>
                <a:latin typeface="CG Omega" pitchFamily="34" charset="0"/>
              </a:rPr>
              <a:t>EFICÀCIA</a:t>
            </a:r>
          </a:p>
        </p:txBody>
      </p:sp>
      <p:sp>
        <p:nvSpPr>
          <p:cNvPr id="8197" name="Rectangle 6"/>
          <p:cNvSpPr>
            <a:spLocks noChangeArrowheads="1"/>
          </p:cNvSpPr>
          <p:nvPr/>
        </p:nvSpPr>
        <p:spPr bwMode="auto">
          <a:xfrm>
            <a:off x="1871663" y="5235575"/>
            <a:ext cx="7308850" cy="336550"/>
          </a:xfrm>
          <a:prstGeom prst="rect">
            <a:avLst/>
          </a:prstGeom>
          <a:noFill/>
          <a:ln w="9525">
            <a:noFill/>
            <a:miter lim="800000"/>
            <a:headEnd/>
            <a:tailEnd/>
          </a:ln>
        </p:spPr>
        <p:txBody>
          <a:bodyPr anchor="ctr">
            <a:spAutoFit/>
          </a:bodyPr>
          <a:lstStyle/>
          <a:p>
            <a:pPr algn="l"/>
            <a:r>
              <a:rPr lang="ca-ES" sz="1600">
                <a:solidFill>
                  <a:srgbClr val="003366"/>
                </a:solidFill>
                <a:latin typeface="CG Omega" pitchFamily="34" charset="0"/>
              </a:rPr>
              <a:t>Anàlisi de mitjans utilitzats i </a:t>
            </a:r>
            <a:r>
              <a:rPr lang="ca-ES" sz="1600" b="1">
                <a:solidFill>
                  <a:srgbClr val="003366"/>
                </a:solidFill>
                <a:latin typeface="CG Omega" pitchFamily="34" charset="0"/>
              </a:rPr>
              <a:t>resultats obtinguts</a:t>
            </a:r>
            <a:endParaRPr lang="ca-ES" sz="1600">
              <a:solidFill>
                <a:srgbClr val="003366"/>
              </a:solidFill>
              <a:latin typeface="CG Omega" pitchFamily="34" charset="0"/>
            </a:endParaRPr>
          </a:p>
        </p:txBody>
      </p:sp>
      <p:sp>
        <p:nvSpPr>
          <p:cNvPr id="8198" name="Text Box 7"/>
          <p:cNvSpPr txBox="1">
            <a:spLocks noChangeArrowheads="1"/>
          </p:cNvSpPr>
          <p:nvPr/>
        </p:nvSpPr>
        <p:spPr bwMode="auto">
          <a:xfrm>
            <a:off x="179388" y="5229225"/>
            <a:ext cx="1333500" cy="336550"/>
          </a:xfrm>
          <a:prstGeom prst="rect">
            <a:avLst/>
          </a:prstGeom>
          <a:noFill/>
          <a:ln w="9525">
            <a:noFill/>
            <a:miter lim="800000"/>
            <a:headEnd/>
            <a:tailEnd/>
          </a:ln>
        </p:spPr>
        <p:txBody>
          <a:bodyPr wrap="none">
            <a:spAutoFit/>
          </a:bodyPr>
          <a:lstStyle/>
          <a:p>
            <a:r>
              <a:rPr lang="ca-ES" sz="1600" b="1">
                <a:solidFill>
                  <a:srgbClr val="003366"/>
                </a:solidFill>
                <a:latin typeface="CG Omega" pitchFamily="34" charset="0"/>
              </a:rPr>
              <a:t>EFICIÈNCIA</a:t>
            </a:r>
          </a:p>
        </p:txBody>
      </p:sp>
      <p:sp>
        <p:nvSpPr>
          <p:cNvPr id="8199" name="AutoShape 8"/>
          <p:cNvSpPr>
            <a:spLocks noChangeArrowheads="1"/>
          </p:cNvSpPr>
          <p:nvPr/>
        </p:nvSpPr>
        <p:spPr bwMode="auto">
          <a:xfrm>
            <a:off x="4356100" y="3068638"/>
            <a:ext cx="419100" cy="474662"/>
          </a:xfrm>
          <a:prstGeom prst="downArrow">
            <a:avLst>
              <a:gd name="adj1" fmla="val 50000"/>
              <a:gd name="adj2" fmla="val 28314"/>
            </a:avLst>
          </a:prstGeom>
          <a:solidFill>
            <a:srgbClr val="003366"/>
          </a:solidFill>
          <a:ln w="9525">
            <a:noFill/>
            <a:miter lim="800000"/>
            <a:headEnd/>
            <a:tailEnd/>
          </a:ln>
        </p:spPr>
        <p:txBody>
          <a:bodyPr wrap="none" anchor="ctr"/>
          <a:lstStyle/>
          <a:p>
            <a:endParaRPr lang="es-ES"/>
          </a:p>
        </p:txBody>
      </p:sp>
      <p:sp>
        <p:nvSpPr>
          <p:cNvPr id="8200" name="Rectangle 12"/>
          <p:cNvSpPr>
            <a:spLocks noChangeArrowheads="1"/>
          </p:cNvSpPr>
          <p:nvPr/>
        </p:nvSpPr>
        <p:spPr bwMode="auto">
          <a:xfrm>
            <a:off x="484188" y="1989138"/>
            <a:ext cx="4006850" cy="366712"/>
          </a:xfrm>
          <a:prstGeom prst="rect">
            <a:avLst/>
          </a:prstGeom>
          <a:noFill/>
          <a:ln w="9525" algn="ctr">
            <a:noFill/>
            <a:miter lim="800000"/>
            <a:headEnd/>
            <a:tailEnd/>
          </a:ln>
        </p:spPr>
        <p:txBody>
          <a:bodyPr wrap="none">
            <a:spAutoFit/>
          </a:bodyPr>
          <a:lstStyle/>
          <a:p>
            <a:pPr>
              <a:spcBef>
                <a:spcPct val="50000"/>
              </a:spcBef>
            </a:pPr>
            <a:r>
              <a:rPr lang="ca-ES" b="1"/>
              <a:t>2. Sistemes de gestió de la Qualitat</a:t>
            </a:r>
          </a:p>
        </p:txBody>
      </p:sp>
      <p:sp>
        <p:nvSpPr>
          <p:cNvPr id="8201" name="Text Box 15"/>
          <p:cNvSpPr txBox="1">
            <a:spLocks noChangeArrowheads="1"/>
          </p:cNvSpPr>
          <p:nvPr/>
        </p:nvSpPr>
        <p:spPr bwMode="auto">
          <a:xfrm>
            <a:off x="428596" y="5929330"/>
            <a:ext cx="8429684" cy="400110"/>
          </a:xfrm>
          <a:prstGeom prst="rect">
            <a:avLst/>
          </a:prstGeom>
          <a:solidFill>
            <a:srgbClr val="003366"/>
          </a:solidFill>
          <a:ln w="28575">
            <a:solidFill>
              <a:srgbClr val="003366"/>
            </a:solidFill>
            <a:miter lim="800000"/>
            <a:headEnd/>
            <a:tailEnd/>
          </a:ln>
        </p:spPr>
        <p:txBody>
          <a:bodyPr wrap="square">
            <a:spAutoFit/>
          </a:bodyPr>
          <a:lstStyle/>
          <a:p>
            <a:pPr>
              <a:spcBef>
                <a:spcPct val="50000"/>
              </a:spcBef>
            </a:pPr>
            <a:r>
              <a:rPr lang="ca-ES" sz="2000" dirty="0">
                <a:solidFill>
                  <a:schemeClr val="bg1"/>
                </a:solidFill>
              </a:rPr>
              <a:t>EFICÀCIA + EFECTIVITAT + EFICIÈNCIA : </a:t>
            </a:r>
            <a:r>
              <a:rPr lang="ca-ES" sz="2000" b="1" dirty="0">
                <a:solidFill>
                  <a:schemeClr val="bg1"/>
                </a:solidFill>
              </a:rPr>
              <a:t>QUALITAT SOSTENIBLE</a:t>
            </a:r>
          </a:p>
        </p:txBody>
      </p:sp>
      <p:sp>
        <p:nvSpPr>
          <p:cNvPr id="8202" name="Rectangle 16"/>
          <p:cNvSpPr>
            <a:spLocks noChangeArrowheads="1"/>
          </p:cNvSpPr>
          <p:nvPr/>
        </p:nvSpPr>
        <p:spPr bwMode="auto">
          <a:xfrm>
            <a:off x="1835150" y="4732338"/>
            <a:ext cx="6480175" cy="336550"/>
          </a:xfrm>
          <a:prstGeom prst="rect">
            <a:avLst/>
          </a:prstGeom>
          <a:noFill/>
          <a:ln w="9525">
            <a:noFill/>
            <a:miter lim="800000"/>
            <a:headEnd/>
            <a:tailEnd/>
          </a:ln>
        </p:spPr>
        <p:txBody>
          <a:bodyPr anchor="ctr">
            <a:spAutoFit/>
          </a:bodyPr>
          <a:lstStyle/>
          <a:p>
            <a:pPr algn="l"/>
            <a:r>
              <a:rPr lang="ca-ES" sz="1600">
                <a:solidFill>
                  <a:srgbClr val="003366"/>
                </a:solidFill>
                <a:latin typeface="CG Omega" pitchFamily="34" charset="0"/>
              </a:rPr>
              <a:t>Implicació i </a:t>
            </a:r>
            <a:r>
              <a:rPr lang="ca-ES" sz="1600" b="1">
                <a:solidFill>
                  <a:srgbClr val="003366"/>
                </a:solidFill>
                <a:latin typeface="CG Omega" pitchFamily="34" charset="0"/>
              </a:rPr>
              <a:t>compromís</a:t>
            </a:r>
            <a:r>
              <a:rPr lang="ca-ES" sz="1600">
                <a:solidFill>
                  <a:srgbClr val="003366"/>
                </a:solidFill>
                <a:latin typeface="CG Omega" pitchFamily="34" charset="0"/>
              </a:rPr>
              <a:t> dels professionals</a:t>
            </a:r>
          </a:p>
        </p:txBody>
      </p:sp>
      <p:sp>
        <p:nvSpPr>
          <p:cNvPr id="8203" name="Text Box 17"/>
          <p:cNvSpPr txBox="1">
            <a:spLocks noChangeArrowheads="1"/>
          </p:cNvSpPr>
          <p:nvPr/>
        </p:nvSpPr>
        <p:spPr bwMode="auto">
          <a:xfrm>
            <a:off x="179388" y="4724400"/>
            <a:ext cx="1490662" cy="336550"/>
          </a:xfrm>
          <a:prstGeom prst="rect">
            <a:avLst/>
          </a:prstGeom>
          <a:noFill/>
          <a:ln w="9525">
            <a:noFill/>
            <a:miter lim="800000"/>
            <a:headEnd/>
            <a:tailEnd/>
          </a:ln>
        </p:spPr>
        <p:txBody>
          <a:bodyPr wrap="none">
            <a:spAutoFit/>
          </a:bodyPr>
          <a:lstStyle/>
          <a:p>
            <a:pPr algn="l"/>
            <a:r>
              <a:rPr lang="ca-ES" sz="1600" b="1">
                <a:solidFill>
                  <a:srgbClr val="003366"/>
                </a:solidFill>
                <a:latin typeface="CG Omega" pitchFamily="34" charset="0"/>
              </a:rPr>
              <a:t>EFECTIVITAT</a:t>
            </a:r>
          </a:p>
        </p:txBody>
      </p:sp>
      <p:pic>
        <p:nvPicPr>
          <p:cNvPr id="8205" name="Picture 13" descr="Grupo SAR cat (sin fondo)"/>
          <p:cNvPicPr>
            <a:picLocks noChangeAspect="1" noChangeArrowheads="1"/>
          </p:cNvPicPr>
          <p:nvPr/>
        </p:nvPicPr>
        <p:blipFill>
          <a:blip r:embed="rId2" cstate="print"/>
          <a:srcRect/>
          <a:stretch>
            <a:fillRect/>
          </a:stretch>
        </p:blipFill>
        <p:spPr bwMode="auto">
          <a:xfrm>
            <a:off x="7092950" y="1773238"/>
            <a:ext cx="1809750" cy="5207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5"/>
          <p:cNvSpPr>
            <a:spLocks noChangeArrowheads="1"/>
          </p:cNvSpPr>
          <p:nvPr/>
        </p:nvSpPr>
        <p:spPr bwMode="auto">
          <a:xfrm>
            <a:off x="323850" y="3033713"/>
            <a:ext cx="8783638" cy="2771775"/>
          </a:xfrm>
          <a:prstGeom prst="rect">
            <a:avLst/>
          </a:prstGeom>
          <a:noFill/>
          <a:ln w="9525">
            <a:noFill/>
            <a:miter lim="800000"/>
            <a:headEnd/>
            <a:tailEnd/>
          </a:ln>
        </p:spPr>
        <p:txBody>
          <a:bodyPr>
            <a:spAutoFit/>
          </a:bodyPr>
          <a:lstStyle/>
          <a:p>
            <a:pPr algn="l">
              <a:lnSpc>
                <a:spcPct val="200000"/>
              </a:lnSpc>
            </a:pPr>
            <a:r>
              <a:rPr lang="ca-ES" sz="1600" b="1">
                <a:solidFill>
                  <a:srgbClr val="003366"/>
                </a:solidFill>
              </a:rPr>
              <a:t>FORTALESES</a:t>
            </a:r>
          </a:p>
          <a:p>
            <a:pPr algn="l">
              <a:lnSpc>
                <a:spcPct val="200000"/>
              </a:lnSpc>
            </a:pPr>
            <a:r>
              <a:rPr lang="ca-ES" sz="1200"/>
              <a:t>	Personal amb major capacitació professional en els últims anys</a:t>
            </a:r>
          </a:p>
          <a:p>
            <a:pPr algn="l">
              <a:lnSpc>
                <a:spcPct val="200000"/>
              </a:lnSpc>
            </a:pPr>
            <a:r>
              <a:rPr lang="ca-ES" sz="1200"/>
              <a:t>	Implicació de les Administracions i les empreses</a:t>
            </a:r>
          </a:p>
          <a:p>
            <a:pPr algn="l">
              <a:lnSpc>
                <a:spcPct val="200000"/>
              </a:lnSpc>
            </a:pPr>
            <a:r>
              <a:rPr lang="ca-ES" sz="1200"/>
              <a:t>	Major consciència del valor afegit de la implantació de SGC</a:t>
            </a:r>
          </a:p>
          <a:p>
            <a:pPr algn="l">
              <a:lnSpc>
                <a:spcPct val="200000"/>
              </a:lnSpc>
            </a:pPr>
            <a:r>
              <a:rPr lang="ca-ES" sz="1200"/>
              <a:t>	Desenvolupament de quadres de comandament amb indicadors específics</a:t>
            </a:r>
          </a:p>
          <a:p>
            <a:pPr algn="l">
              <a:lnSpc>
                <a:spcPct val="200000"/>
              </a:lnSpc>
            </a:pPr>
            <a:r>
              <a:rPr lang="ca-ES" sz="1200"/>
              <a:t>	Introducció de factors mediambientals en les avaluacions</a:t>
            </a:r>
          </a:p>
          <a:p>
            <a:pPr algn="l">
              <a:lnSpc>
                <a:spcPct val="200000"/>
              </a:lnSpc>
            </a:pPr>
            <a:r>
              <a:rPr lang="ca-ES" sz="1200"/>
              <a:t>	Auditories externes específiques</a:t>
            </a:r>
          </a:p>
        </p:txBody>
      </p:sp>
      <p:sp>
        <p:nvSpPr>
          <p:cNvPr id="9220" name="Rectangle 5"/>
          <p:cNvSpPr>
            <a:spLocks noChangeArrowheads="1"/>
          </p:cNvSpPr>
          <p:nvPr/>
        </p:nvSpPr>
        <p:spPr bwMode="auto">
          <a:xfrm>
            <a:off x="277813" y="2060575"/>
            <a:ext cx="4006850" cy="366713"/>
          </a:xfrm>
          <a:prstGeom prst="rect">
            <a:avLst/>
          </a:prstGeom>
          <a:noFill/>
          <a:ln w="9525" algn="ctr">
            <a:noFill/>
            <a:miter lim="800000"/>
            <a:headEnd/>
            <a:tailEnd/>
          </a:ln>
        </p:spPr>
        <p:txBody>
          <a:bodyPr wrap="none">
            <a:spAutoFit/>
          </a:bodyPr>
          <a:lstStyle/>
          <a:p>
            <a:pPr>
              <a:spcBef>
                <a:spcPct val="50000"/>
              </a:spcBef>
            </a:pPr>
            <a:r>
              <a:rPr lang="ca-ES" b="1"/>
              <a:t>2. Sistemes de gestió de la Qualitat</a:t>
            </a:r>
          </a:p>
        </p:txBody>
      </p:sp>
      <p:sp>
        <p:nvSpPr>
          <p:cNvPr id="9221" name="Text Box 3"/>
          <p:cNvSpPr txBox="1">
            <a:spLocks noChangeArrowheads="1"/>
          </p:cNvSpPr>
          <p:nvPr/>
        </p:nvSpPr>
        <p:spPr bwMode="auto">
          <a:xfrm>
            <a:off x="250825" y="2692400"/>
            <a:ext cx="8713788" cy="263525"/>
          </a:xfrm>
          <a:prstGeom prst="rect">
            <a:avLst/>
          </a:prstGeom>
          <a:solidFill>
            <a:srgbClr val="003366"/>
          </a:solidFill>
          <a:ln w="9525">
            <a:noFill/>
            <a:miter lim="800000"/>
            <a:headEnd/>
            <a:tailEnd/>
          </a:ln>
        </p:spPr>
        <p:txBody>
          <a:bodyPr>
            <a:spAutoFit/>
          </a:bodyPr>
          <a:lstStyle/>
          <a:p>
            <a:pPr algn="l">
              <a:lnSpc>
                <a:spcPct val="70000"/>
              </a:lnSpc>
              <a:spcBef>
                <a:spcPct val="50000"/>
              </a:spcBef>
            </a:pPr>
            <a:r>
              <a:rPr lang="ca-ES" sz="1600" b="1">
                <a:solidFill>
                  <a:schemeClr val="bg1"/>
                </a:solidFill>
                <a:cs typeface="Arial" charset="0"/>
              </a:rPr>
              <a:t>Escenari actual</a:t>
            </a:r>
          </a:p>
        </p:txBody>
      </p:sp>
      <p:pic>
        <p:nvPicPr>
          <p:cNvPr id="9223" name="Picture 7" descr="Grupo SAR cat (sin fondo)"/>
          <p:cNvPicPr>
            <a:picLocks noChangeAspect="1" noChangeArrowheads="1"/>
          </p:cNvPicPr>
          <p:nvPr/>
        </p:nvPicPr>
        <p:blipFill>
          <a:blip r:embed="rId3" cstate="print"/>
          <a:srcRect/>
          <a:stretch>
            <a:fillRect/>
          </a:stretch>
        </p:blipFill>
        <p:spPr bwMode="auto">
          <a:xfrm>
            <a:off x="7092950" y="1773238"/>
            <a:ext cx="1809750" cy="520700"/>
          </a:xfrm>
          <a:prstGeom prst="rect">
            <a:avLst/>
          </a:prstGeom>
          <a:noFill/>
        </p:spPr>
      </p:pic>
      <p:grpSp>
        <p:nvGrpSpPr>
          <p:cNvPr id="9224" name="Group 8"/>
          <p:cNvGrpSpPr>
            <a:grpSpLocks/>
          </p:cNvGrpSpPr>
          <p:nvPr/>
        </p:nvGrpSpPr>
        <p:grpSpPr bwMode="auto">
          <a:xfrm>
            <a:off x="755650" y="3644900"/>
            <a:ext cx="215900" cy="215900"/>
            <a:chOff x="657" y="3748"/>
            <a:chExt cx="182" cy="181"/>
          </a:xfrm>
        </p:grpSpPr>
        <p:sp>
          <p:nvSpPr>
            <p:cNvPr id="9225" name="AutoShape 9"/>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9226" name="AutoShape 10"/>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grpSp>
        <p:nvGrpSpPr>
          <p:cNvPr id="9227" name="Group 11"/>
          <p:cNvGrpSpPr>
            <a:grpSpLocks/>
          </p:cNvGrpSpPr>
          <p:nvPr/>
        </p:nvGrpSpPr>
        <p:grpSpPr bwMode="auto">
          <a:xfrm>
            <a:off x="755650" y="4005263"/>
            <a:ext cx="215900" cy="215900"/>
            <a:chOff x="657" y="3748"/>
            <a:chExt cx="182" cy="181"/>
          </a:xfrm>
        </p:grpSpPr>
        <p:sp>
          <p:nvSpPr>
            <p:cNvPr id="9228" name="AutoShape 12"/>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9229" name="AutoShape 13"/>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grpSp>
        <p:nvGrpSpPr>
          <p:cNvPr id="9230" name="Group 14"/>
          <p:cNvGrpSpPr>
            <a:grpSpLocks/>
          </p:cNvGrpSpPr>
          <p:nvPr/>
        </p:nvGrpSpPr>
        <p:grpSpPr bwMode="auto">
          <a:xfrm>
            <a:off x="755650" y="4437063"/>
            <a:ext cx="215900" cy="215900"/>
            <a:chOff x="657" y="3748"/>
            <a:chExt cx="182" cy="181"/>
          </a:xfrm>
        </p:grpSpPr>
        <p:sp>
          <p:nvSpPr>
            <p:cNvPr id="9231" name="AutoShape 15"/>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9232" name="AutoShape 16"/>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grpSp>
        <p:nvGrpSpPr>
          <p:cNvPr id="9233" name="Group 17"/>
          <p:cNvGrpSpPr>
            <a:grpSpLocks/>
          </p:cNvGrpSpPr>
          <p:nvPr/>
        </p:nvGrpSpPr>
        <p:grpSpPr bwMode="auto">
          <a:xfrm>
            <a:off x="755650" y="4797425"/>
            <a:ext cx="215900" cy="215900"/>
            <a:chOff x="657" y="3748"/>
            <a:chExt cx="182" cy="181"/>
          </a:xfrm>
        </p:grpSpPr>
        <p:sp>
          <p:nvSpPr>
            <p:cNvPr id="9234" name="AutoShape 18"/>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9235" name="AutoShape 19"/>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grpSp>
        <p:nvGrpSpPr>
          <p:cNvPr id="9236" name="Group 20"/>
          <p:cNvGrpSpPr>
            <a:grpSpLocks/>
          </p:cNvGrpSpPr>
          <p:nvPr/>
        </p:nvGrpSpPr>
        <p:grpSpPr bwMode="auto">
          <a:xfrm>
            <a:off x="755650" y="5157788"/>
            <a:ext cx="215900" cy="215900"/>
            <a:chOff x="657" y="3748"/>
            <a:chExt cx="182" cy="181"/>
          </a:xfrm>
        </p:grpSpPr>
        <p:sp>
          <p:nvSpPr>
            <p:cNvPr id="9237" name="AutoShape 21"/>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9238" name="AutoShape 22"/>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grpSp>
        <p:nvGrpSpPr>
          <p:cNvPr id="9239" name="Group 23"/>
          <p:cNvGrpSpPr>
            <a:grpSpLocks/>
          </p:cNvGrpSpPr>
          <p:nvPr/>
        </p:nvGrpSpPr>
        <p:grpSpPr bwMode="auto">
          <a:xfrm>
            <a:off x="755650" y="5516563"/>
            <a:ext cx="215900" cy="215900"/>
            <a:chOff x="657" y="3748"/>
            <a:chExt cx="182" cy="181"/>
          </a:xfrm>
        </p:grpSpPr>
        <p:sp>
          <p:nvSpPr>
            <p:cNvPr id="9240" name="AutoShape 24"/>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9241" name="AutoShape 25"/>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ChangeArrowheads="1"/>
          </p:cNvSpPr>
          <p:nvPr/>
        </p:nvSpPr>
        <p:spPr bwMode="auto">
          <a:xfrm>
            <a:off x="468313" y="2932113"/>
            <a:ext cx="8424862" cy="3502025"/>
          </a:xfrm>
          <a:prstGeom prst="rect">
            <a:avLst/>
          </a:prstGeom>
          <a:noFill/>
          <a:ln w="9525">
            <a:noFill/>
            <a:miter lim="800000"/>
            <a:headEnd/>
            <a:tailEnd/>
          </a:ln>
        </p:spPr>
        <p:txBody>
          <a:bodyPr>
            <a:spAutoFit/>
          </a:bodyPr>
          <a:lstStyle/>
          <a:p>
            <a:pPr algn="l">
              <a:lnSpc>
                <a:spcPct val="200000"/>
              </a:lnSpc>
            </a:pPr>
            <a:r>
              <a:rPr lang="ca-ES" sz="1600" b="1">
                <a:solidFill>
                  <a:srgbClr val="003366"/>
                </a:solidFill>
              </a:rPr>
              <a:t>DEBILITATS</a:t>
            </a:r>
          </a:p>
          <a:p>
            <a:pPr algn="l">
              <a:lnSpc>
                <a:spcPct val="200000"/>
              </a:lnSpc>
            </a:pPr>
            <a:r>
              <a:rPr lang="ca-ES" sz="1200"/>
              <a:t>	Variabilitat entre diferents territoris en requisits i models</a:t>
            </a:r>
          </a:p>
          <a:p>
            <a:pPr algn="l">
              <a:lnSpc>
                <a:spcPct val="200000"/>
              </a:lnSpc>
            </a:pPr>
            <a:r>
              <a:rPr lang="ca-ES" sz="1200"/>
              <a:t>	Falta de estàndards i procediments comuns en el sector, per a la pràctica professional</a:t>
            </a:r>
          </a:p>
          <a:p>
            <a:pPr algn="l">
              <a:lnSpc>
                <a:spcPct val="200000"/>
              </a:lnSpc>
            </a:pPr>
            <a:r>
              <a:rPr lang="ca-ES" sz="1200"/>
              <a:t>	Evolució diferencial dels serveis</a:t>
            </a:r>
          </a:p>
          <a:p>
            <a:pPr algn="l">
              <a:lnSpc>
                <a:spcPct val="200000"/>
              </a:lnSpc>
            </a:pPr>
            <a:r>
              <a:rPr lang="ca-ES" sz="1200"/>
              <a:t>	Formació limitada en registres i indicadors</a:t>
            </a:r>
          </a:p>
          <a:p>
            <a:pPr algn="l">
              <a:lnSpc>
                <a:spcPct val="200000"/>
              </a:lnSpc>
            </a:pPr>
            <a:r>
              <a:rPr lang="ca-ES" sz="1200"/>
              <a:t>	Absència d’una avaluació sistemàtica</a:t>
            </a:r>
          </a:p>
          <a:p>
            <a:pPr algn="l">
              <a:lnSpc>
                <a:spcPct val="200000"/>
              </a:lnSpc>
            </a:pPr>
            <a:r>
              <a:rPr lang="ca-ES" sz="1200"/>
              <a:t>	Sector amb escàs reconeixement de valor productiu i social</a:t>
            </a:r>
          </a:p>
          <a:p>
            <a:pPr algn="l">
              <a:lnSpc>
                <a:spcPct val="200000"/>
              </a:lnSpc>
            </a:pPr>
            <a:r>
              <a:rPr lang="ca-ES" sz="1200"/>
              <a:t>	Compromís desigual amb un model de qualitat</a:t>
            </a:r>
          </a:p>
          <a:p>
            <a:pPr algn="l">
              <a:lnSpc>
                <a:spcPct val="200000"/>
              </a:lnSpc>
            </a:pPr>
            <a:r>
              <a:rPr lang="ca-ES" sz="1200"/>
              <a:t> </a:t>
            </a:r>
          </a:p>
        </p:txBody>
      </p:sp>
      <p:sp>
        <p:nvSpPr>
          <p:cNvPr id="10243" name="Rectangle 5"/>
          <p:cNvSpPr>
            <a:spLocks noChangeArrowheads="1"/>
          </p:cNvSpPr>
          <p:nvPr/>
        </p:nvSpPr>
        <p:spPr bwMode="auto">
          <a:xfrm>
            <a:off x="493713" y="2276475"/>
            <a:ext cx="4006850" cy="366713"/>
          </a:xfrm>
          <a:prstGeom prst="rect">
            <a:avLst/>
          </a:prstGeom>
          <a:noFill/>
          <a:ln w="9525" algn="ctr">
            <a:noFill/>
            <a:miter lim="800000"/>
            <a:headEnd/>
            <a:tailEnd/>
          </a:ln>
        </p:spPr>
        <p:txBody>
          <a:bodyPr wrap="none">
            <a:spAutoFit/>
          </a:bodyPr>
          <a:lstStyle/>
          <a:p>
            <a:pPr>
              <a:spcBef>
                <a:spcPct val="50000"/>
              </a:spcBef>
            </a:pPr>
            <a:r>
              <a:rPr lang="ca-ES" b="1"/>
              <a:t>2. Sistemes de gestió de la Qualitat</a:t>
            </a:r>
          </a:p>
        </p:txBody>
      </p:sp>
      <p:sp>
        <p:nvSpPr>
          <p:cNvPr id="10245" name="Text Box 3"/>
          <p:cNvSpPr txBox="1">
            <a:spLocks noChangeArrowheads="1"/>
          </p:cNvSpPr>
          <p:nvPr/>
        </p:nvSpPr>
        <p:spPr bwMode="auto">
          <a:xfrm>
            <a:off x="539750" y="2770188"/>
            <a:ext cx="8208963" cy="263525"/>
          </a:xfrm>
          <a:prstGeom prst="rect">
            <a:avLst/>
          </a:prstGeom>
          <a:solidFill>
            <a:srgbClr val="003366"/>
          </a:solidFill>
          <a:ln w="9525">
            <a:noFill/>
            <a:miter lim="800000"/>
            <a:headEnd/>
            <a:tailEnd/>
          </a:ln>
        </p:spPr>
        <p:txBody>
          <a:bodyPr>
            <a:spAutoFit/>
          </a:bodyPr>
          <a:lstStyle/>
          <a:p>
            <a:pPr algn="l">
              <a:lnSpc>
                <a:spcPct val="70000"/>
              </a:lnSpc>
              <a:spcBef>
                <a:spcPct val="50000"/>
              </a:spcBef>
            </a:pPr>
            <a:r>
              <a:rPr lang="ca-ES" sz="1600" b="1">
                <a:solidFill>
                  <a:schemeClr val="bg1"/>
                </a:solidFill>
                <a:cs typeface="Arial" charset="0"/>
              </a:rPr>
              <a:t>Escenari actual</a:t>
            </a:r>
          </a:p>
        </p:txBody>
      </p:sp>
      <p:pic>
        <p:nvPicPr>
          <p:cNvPr id="10247" name="Picture 7" descr="Grupo SAR cat (sin fondo)"/>
          <p:cNvPicPr>
            <a:picLocks noChangeAspect="1" noChangeArrowheads="1"/>
          </p:cNvPicPr>
          <p:nvPr/>
        </p:nvPicPr>
        <p:blipFill>
          <a:blip r:embed="rId3" cstate="print"/>
          <a:srcRect/>
          <a:stretch>
            <a:fillRect/>
          </a:stretch>
        </p:blipFill>
        <p:spPr bwMode="auto">
          <a:xfrm>
            <a:off x="7010400" y="1700213"/>
            <a:ext cx="1809750" cy="520700"/>
          </a:xfrm>
          <a:prstGeom prst="rect">
            <a:avLst/>
          </a:prstGeom>
          <a:noFill/>
        </p:spPr>
      </p:pic>
      <p:grpSp>
        <p:nvGrpSpPr>
          <p:cNvPr id="10248" name="Group 8"/>
          <p:cNvGrpSpPr>
            <a:grpSpLocks/>
          </p:cNvGrpSpPr>
          <p:nvPr/>
        </p:nvGrpSpPr>
        <p:grpSpPr bwMode="auto">
          <a:xfrm>
            <a:off x="900113" y="3579813"/>
            <a:ext cx="215900" cy="215900"/>
            <a:chOff x="657" y="3748"/>
            <a:chExt cx="182" cy="181"/>
          </a:xfrm>
        </p:grpSpPr>
        <p:sp>
          <p:nvSpPr>
            <p:cNvPr id="10249" name="AutoShape 9"/>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10250" name="AutoShape 10"/>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grpSp>
        <p:nvGrpSpPr>
          <p:cNvPr id="10251" name="Group 11"/>
          <p:cNvGrpSpPr>
            <a:grpSpLocks/>
          </p:cNvGrpSpPr>
          <p:nvPr/>
        </p:nvGrpSpPr>
        <p:grpSpPr bwMode="auto">
          <a:xfrm>
            <a:off x="900113" y="3940175"/>
            <a:ext cx="215900" cy="215900"/>
            <a:chOff x="657" y="3748"/>
            <a:chExt cx="182" cy="181"/>
          </a:xfrm>
        </p:grpSpPr>
        <p:sp>
          <p:nvSpPr>
            <p:cNvPr id="10252" name="AutoShape 12"/>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10253" name="AutoShape 13"/>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grpSp>
        <p:nvGrpSpPr>
          <p:cNvPr id="10254" name="Group 14"/>
          <p:cNvGrpSpPr>
            <a:grpSpLocks/>
          </p:cNvGrpSpPr>
          <p:nvPr/>
        </p:nvGrpSpPr>
        <p:grpSpPr bwMode="auto">
          <a:xfrm>
            <a:off x="900113" y="4300538"/>
            <a:ext cx="215900" cy="215900"/>
            <a:chOff x="657" y="3748"/>
            <a:chExt cx="182" cy="181"/>
          </a:xfrm>
        </p:grpSpPr>
        <p:sp>
          <p:nvSpPr>
            <p:cNvPr id="10255" name="AutoShape 15"/>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10256" name="AutoShape 16"/>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grpSp>
        <p:nvGrpSpPr>
          <p:cNvPr id="10257" name="Group 17"/>
          <p:cNvGrpSpPr>
            <a:grpSpLocks/>
          </p:cNvGrpSpPr>
          <p:nvPr/>
        </p:nvGrpSpPr>
        <p:grpSpPr bwMode="auto">
          <a:xfrm>
            <a:off x="900113" y="4659313"/>
            <a:ext cx="215900" cy="215900"/>
            <a:chOff x="657" y="3748"/>
            <a:chExt cx="182" cy="181"/>
          </a:xfrm>
        </p:grpSpPr>
        <p:sp>
          <p:nvSpPr>
            <p:cNvPr id="10258" name="AutoShape 18"/>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10259" name="AutoShape 19"/>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grpSp>
        <p:nvGrpSpPr>
          <p:cNvPr id="10260" name="Group 20"/>
          <p:cNvGrpSpPr>
            <a:grpSpLocks/>
          </p:cNvGrpSpPr>
          <p:nvPr/>
        </p:nvGrpSpPr>
        <p:grpSpPr bwMode="auto">
          <a:xfrm>
            <a:off x="900113" y="5019675"/>
            <a:ext cx="215900" cy="215900"/>
            <a:chOff x="657" y="3748"/>
            <a:chExt cx="182" cy="181"/>
          </a:xfrm>
        </p:grpSpPr>
        <p:sp>
          <p:nvSpPr>
            <p:cNvPr id="10261" name="AutoShape 21"/>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10262" name="AutoShape 22"/>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grpSp>
        <p:nvGrpSpPr>
          <p:cNvPr id="10263" name="Group 23"/>
          <p:cNvGrpSpPr>
            <a:grpSpLocks/>
          </p:cNvGrpSpPr>
          <p:nvPr/>
        </p:nvGrpSpPr>
        <p:grpSpPr bwMode="auto">
          <a:xfrm>
            <a:off x="900113" y="5380038"/>
            <a:ext cx="215900" cy="215900"/>
            <a:chOff x="657" y="3748"/>
            <a:chExt cx="182" cy="181"/>
          </a:xfrm>
        </p:grpSpPr>
        <p:sp>
          <p:nvSpPr>
            <p:cNvPr id="10264" name="AutoShape 24"/>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10265" name="AutoShape 25"/>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grpSp>
        <p:nvGrpSpPr>
          <p:cNvPr id="10266" name="Group 26"/>
          <p:cNvGrpSpPr>
            <a:grpSpLocks/>
          </p:cNvGrpSpPr>
          <p:nvPr/>
        </p:nvGrpSpPr>
        <p:grpSpPr bwMode="auto">
          <a:xfrm>
            <a:off x="900113" y="5740400"/>
            <a:ext cx="215900" cy="215900"/>
            <a:chOff x="657" y="3748"/>
            <a:chExt cx="182" cy="181"/>
          </a:xfrm>
        </p:grpSpPr>
        <p:sp>
          <p:nvSpPr>
            <p:cNvPr id="10267" name="AutoShape 27"/>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10268" name="AutoShape 28"/>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7"/>
          <p:cNvSpPr>
            <a:spLocks noChangeArrowheads="1"/>
          </p:cNvSpPr>
          <p:nvPr/>
        </p:nvSpPr>
        <p:spPr bwMode="auto">
          <a:xfrm>
            <a:off x="114300" y="2230438"/>
            <a:ext cx="9144000" cy="0"/>
          </a:xfrm>
          <a:prstGeom prst="rect">
            <a:avLst/>
          </a:prstGeom>
          <a:noFill/>
          <a:ln w="9525">
            <a:noFill/>
            <a:miter lim="800000"/>
            <a:headEnd/>
            <a:tailEnd/>
          </a:ln>
        </p:spPr>
        <p:txBody>
          <a:bodyPr wrap="none" anchor="ctr">
            <a:spAutoFit/>
          </a:bodyPr>
          <a:lstStyle/>
          <a:p>
            <a:pPr algn="l"/>
            <a:endParaRPr lang="es-ES_tradnl"/>
          </a:p>
        </p:txBody>
      </p:sp>
      <p:sp>
        <p:nvSpPr>
          <p:cNvPr id="11271" name="Rectangle 10"/>
          <p:cNvSpPr>
            <a:spLocks noChangeArrowheads="1"/>
          </p:cNvSpPr>
          <p:nvPr/>
        </p:nvSpPr>
        <p:spPr bwMode="auto">
          <a:xfrm>
            <a:off x="323850" y="2060575"/>
            <a:ext cx="4006850" cy="366713"/>
          </a:xfrm>
          <a:prstGeom prst="rect">
            <a:avLst/>
          </a:prstGeom>
          <a:noFill/>
          <a:ln w="9525" algn="ctr">
            <a:noFill/>
            <a:miter lim="800000"/>
            <a:headEnd/>
            <a:tailEnd/>
          </a:ln>
        </p:spPr>
        <p:txBody>
          <a:bodyPr wrap="none">
            <a:spAutoFit/>
          </a:bodyPr>
          <a:lstStyle/>
          <a:p>
            <a:pPr>
              <a:spcBef>
                <a:spcPct val="50000"/>
              </a:spcBef>
            </a:pPr>
            <a:r>
              <a:rPr lang="ca-ES" b="1"/>
              <a:t>2. Sistemes de gestió de la Qualitat</a:t>
            </a:r>
          </a:p>
        </p:txBody>
      </p:sp>
      <p:sp>
        <p:nvSpPr>
          <p:cNvPr id="11268" name="Rectangle 28"/>
          <p:cNvSpPr>
            <a:spLocks noChangeArrowheads="1"/>
          </p:cNvSpPr>
          <p:nvPr/>
        </p:nvSpPr>
        <p:spPr bwMode="auto">
          <a:xfrm>
            <a:off x="114300" y="3076575"/>
            <a:ext cx="184150" cy="366713"/>
          </a:xfrm>
          <a:prstGeom prst="rect">
            <a:avLst/>
          </a:prstGeom>
          <a:noFill/>
          <a:ln w="9525">
            <a:noFill/>
            <a:miter lim="800000"/>
            <a:headEnd/>
            <a:tailEnd/>
          </a:ln>
        </p:spPr>
        <p:txBody>
          <a:bodyPr wrap="none" anchor="ctr">
            <a:spAutoFit/>
          </a:bodyPr>
          <a:lstStyle/>
          <a:p>
            <a:pPr algn="l"/>
            <a:endParaRPr lang="es-ES"/>
          </a:p>
        </p:txBody>
      </p:sp>
      <p:sp>
        <p:nvSpPr>
          <p:cNvPr id="11269" name="Rectangle 29"/>
          <p:cNvSpPr>
            <a:spLocks noChangeArrowheads="1"/>
          </p:cNvSpPr>
          <p:nvPr/>
        </p:nvSpPr>
        <p:spPr bwMode="auto">
          <a:xfrm>
            <a:off x="114300" y="3629025"/>
            <a:ext cx="184150" cy="366713"/>
          </a:xfrm>
          <a:prstGeom prst="rect">
            <a:avLst/>
          </a:prstGeom>
          <a:noFill/>
          <a:ln w="9525">
            <a:noFill/>
            <a:miter lim="800000"/>
            <a:headEnd/>
            <a:tailEnd/>
          </a:ln>
        </p:spPr>
        <p:txBody>
          <a:bodyPr wrap="none" anchor="ctr">
            <a:spAutoFit/>
          </a:bodyPr>
          <a:lstStyle/>
          <a:p>
            <a:pPr algn="l"/>
            <a:endParaRPr lang="es-ES"/>
          </a:p>
        </p:txBody>
      </p:sp>
      <p:sp>
        <p:nvSpPr>
          <p:cNvPr id="11270" name="Rectangle 39"/>
          <p:cNvSpPr>
            <a:spLocks noChangeArrowheads="1"/>
          </p:cNvSpPr>
          <p:nvPr/>
        </p:nvSpPr>
        <p:spPr bwMode="auto">
          <a:xfrm>
            <a:off x="373063" y="2630488"/>
            <a:ext cx="8520112" cy="336550"/>
          </a:xfrm>
          <a:prstGeom prst="rect">
            <a:avLst/>
          </a:prstGeom>
          <a:solidFill>
            <a:srgbClr val="003366"/>
          </a:solidFill>
          <a:ln w="9525">
            <a:noFill/>
            <a:miter lim="800000"/>
            <a:headEnd/>
            <a:tailEnd/>
          </a:ln>
        </p:spPr>
        <p:txBody>
          <a:bodyPr anchor="ctr">
            <a:spAutoFit/>
          </a:bodyPr>
          <a:lstStyle/>
          <a:p>
            <a:pPr algn="l"/>
            <a:r>
              <a:rPr lang="ca-ES" sz="1600" b="1">
                <a:solidFill>
                  <a:schemeClr val="bg1"/>
                </a:solidFill>
              </a:rPr>
              <a:t>El model de qualitat en l’atenció del Grup SAR es basa en cinc eixos</a:t>
            </a:r>
          </a:p>
        </p:txBody>
      </p:sp>
      <p:sp>
        <p:nvSpPr>
          <p:cNvPr id="11274" name="Arc 12"/>
          <p:cNvSpPr>
            <a:spLocks/>
          </p:cNvSpPr>
          <p:nvPr/>
        </p:nvSpPr>
        <p:spPr bwMode="auto">
          <a:xfrm>
            <a:off x="850900" y="3213100"/>
            <a:ext cx="7435850" cy="2282825"/>
          </a:xfrm>
          <a:custGeom>
            <a:avLst/>
            <a:gdLst>
              <a:gd name="T0" fmla="*/ 9359 w 43200"/>
              <a:gd name="T1" fmla="*/ 1752 h 43200"/>
              <a:gd name="T2" fmla="*/ 9360 w 43200"/>
              <a:gd name="T3" fmla="*/ 1710 h 43200"/>
              <a:gd name="T4" fmla="*/ 4680 w 43200"/>
              <a:gd name="T5" fmla="*/ 1710 h 43200"/>
              <a:gd name="T6" fmla="*/ 0 60000 65536"/>
              <a:gd name="T7" fmla="*/ 0 60000 65536"/>
              <a:gd name="T8" fmla="*/ 0 60000 65536"/>
              <a:gd name="T9" fmla="*/ 0 w 43200"/>
              <a:gd name="T10" fmla="*/ 0 h 43200"/>
              <a:gd name="T11" fmla="*/ 43200 w 43200"/>
              <a:gd name="T12" fmla="*/ 43200 h 43200"/>
            </a:gdLst>
            <a:ahLst/>
            <a:cxnLst>
              <a:cxn ang="T6">
                <a:pos x="T0" y="T1"/>
              </a:cxn>
              <a:cxn ang="T7">
                <a:pos x="T2" y="T3"/>
              </a:cxn>
              <a:cxn ang="T8">
                <a:pos x="T4" y="T5"/>
              </a:cxn>
            </a:cxnLst>
            <a:rect l="T9" t="T10" r="T11" b="T12"/>
            <a:pathLst>
              <a:path w="43200" h="43200" fill="none" extrusionOk="0">
                <a:moveTo>
                  <a:pt x="43193" y="22124"/>
                </a:moveTo>
                <a:cubicBezTo>
                  <a:pt x="42908" y="33846"/>
                  <a:pt x="33324" y="43199"/>
                  <a:pt x="21600" y="43200"/>
                </a:cubicBezTo>
                <a:cubicBezTo>
                  <a:pt x="9670" y="43200"/>
                  <a:pt x="0" y="33529"/>
                  <a:pt x="0" y="21600"/>
                </a:cubicBezTo>
                <a:cubicBezTo>
                  <a:pt x="0" y="9670"/>
                  <a:pt x="9670" y="0"/>
                  <a:pt x="21600" y="0"/>
                </a:cubicBezTo>
                <a:cubicBezTo>
                  <a:pt x="33529" y="-1"/>
                  <a:pt x="43199" y="9670"/>
                  <a:pt x="43200" y="21599"/>
                </a:cubicBezTo>
              </a:path>
              <a:path w="43200" h="43200" stroke="0" extrusionOk="0">
                <a:moveTo>
                  <a:pt x="43193" y="22124"/>
                </a:moveTo>
                <a:cubicBezTo>
                  <a:pt x="42908" y="33846"/>
                  <a:pt x="33324" y="43199"/>
                  <a:pt x="21600" y="43200"/>
                </a:cubicBezTo>
                <a:cubicBezTo>
                  <a:pt x="9670" y="43200"/>
                  <a:pt x="0" y="33529"/>
                  <a:pt x="0" y="21600"/>
                </a:cubicBezTo>
                <a:cubicBezTo>
                  <a:pt x="0" y="9670"/>
                  <a:pt x="9670" y="0"/>
                  <a:pt x="21600" y="0"/>
                </a:cubicBezTo>
                <a:cubicBezTo>
                  <a:pt x="33529" y="-1"/>
                  <a:pt x="43199" y="9670"/>
                  <a:pt x="43200" y="21599"/>
                </a:cubicBezTo>
                <a:lnTo>
                  <a:pt x="21600" y="21600"/>
                </a:lnTo>
                <a:close/>
              </a:path>
            </a:pathLst>
          </a:custGeom>
          <a:noFill/>
          <a:ln w="12700" cap="rnd" cmpd="sng">
            <a:solidFill>
              <a:srgbClr val="003366"/>
            </a:solidFill>
            <a:prstDash val="sysDot"/>
            <a:round/>
            <a:headEnd/>
            <a:tailEnd/>
          </a:ln>
        </p:spPr>
        <p:txBody>
          <a:bodyPr/>
          <a:lstStyle/>
          <a:p>
            <a:endParaRPr lang="es-ES"/>
          </a:p>
        </p:txBody>
      </p:sp>
      <p:sp>
        <p:nvSpPr>
          <p:cNvPr id="11276" name="Text Box 14"/>
          <p:cNvSpPr txBox="1">
            <a:spLocks noChangeArrowheads="1"/>
          </p:cNvSpPr>
          <p:nvPr/>
        </p:nvSpPr>
        <p:spPr bwMode="auto">
          <a:xfrm>
            <a:off x="1312863" y="5849938"/>
            <a:ext cx="6403975" cy="311150"/>
          </a:xfrm>
          <a:prstGeom prst="rect">
            <a:avLst/>
          </a:prstGeom>
          <a:solidFill>
            <a:srgbClr val="003366"/>
          </a:solidFill>
          <a:ln w="9525">
            <a:solidFill>
              <a:srgbClr val="003366"/>
            </a:solidFill>
            <a:miter lim="800000"/>
            <a:headEnd/>
            <a:tailEnd/>
          </a:ln>
        </p:spPr>
        <p:txBody>
          <a:bodyPr/>
          <a:lstStyle/>
          <a:p>
            <a:pPr>
              <a:spcAft>
                <a:spcPts val="1000"/>
              </a:spcAft>
            </a:pPr>
            <a:r>
              <a:rPr lang="es-ES" sz="1100">
                <a:solidFill>
                  <a:srgbClr val="FFFFFF"/>
                </a:solidFill>
              </a:rPr>
              <a:t>HUMANITZACIÓ DELS SERVEIS</a:t>
            </a:r>
            <a:endParaRPr lang="es-ES"/>
          </a:p>
        </p:txBody>
      </p:sp>
      <p:sp>
        <p:nvSpPr>
          <p:cNvPr id="11278" name="Text Box 16"/>
          <p:cNvSpPr txBox="1">
            <a:spLocks noChangeArrowheads="1"/>
          </p:cNvSpPr>
          <p:nvPr/>
        </p:nvSpPr>
        <p:spPr bwMode="auto">
          <a:xfrm>
            <a:off x="1592263" y="3395663"/>
            <a:ext cx="2120900" cy="298450"/>
          </a:xfrm>
          <a:prstGeom prst="rect">
            <a:avLst/>
          </a:prstGeom>
          <a:solidFill>
            <a:srgbClr val="003366"/>
          </a:solidFill>
          <a:ln w="9525">
            <a:noFill/>
            <a:miter lim="800000"/>
            <a:headEnd/>
            <a:tailEnd/>
          </a:ln>
        </p:spPr>
        <p:txBody>
          <a:bodyPr/>
          <a:lstStyle/>
          <a:p>
            <a:pPr>
              <a:spcAft>
                <a:spcPts val="1000"/>
              </a:spcAft>
            </a:pPr>
            <a:r>
              <a:rPr lang="es-ES" sz="1100">
                <a:solidFill>
                  <a:srgbClr val="FFFFFF"/>
                </a:solidFill>
              </a:rPr>
              <a:t>INTEGRALITAT</a:t>
            </a:r>
            <a:endParaRPr lang="es-ES"/>
          </a:p>
        </p:txBody>
      </p:sp>
      <p:sp>
        <p:nvSpPr>
          <p:cNvPr id="11279" name="Text Box 17"/>
          <p:cNvSpPr txBox="1">
            <a:spLocks noChangeArrowheads="1"/>
          </p:cNvSpPr>
          <p:nvPr/>
        </p:nvSpPr>
        <p:spPr bwMode="auto">
          <a:xfrm>
            <a:off x="5427663" y="3395663"/>
            <a:ext cx="1858962" cy="298450"/>
          </a:xfrm>
          <a:prstGeom prst="rect">
            <a:avLst/>
          </a:prstGeom>
          <a:solidFill>
            <a:srgbClr val="003366"/>
          </a:solidFill>
          <a:ln w="9525">
            <a:noFill/>
            <a:miter lim="800000"/>
            <a:headEnd/>
            <a:tailEnd/>
          </a:ln>
        </p:spPr>
        <p:txBody>
          <a:bodyPr/>
          <a:lstStyle/>
          <a:p>
            <a:pPr>
              <a:spcAft>
                <a:spcPts val="1000"/>
              </a:spcAft>
            </a:pPr>
            <a:r>
              <a:rPr lang="es-ES" sz="1100">
                <a:solidFill>
                  <a:srgbClr val="FFFFFF"/>
                </a:solidFill>
              </a:rPr>
              <a:t>SECTORITZACIÓ</a:t>
            </a:r>
            <a:endParaRPr lang="es-ES"/>
          </a:p>
        </p:txBody>
      </p:sp>
      <p:sp>
        <p:nvSpPr>
          <p:cNvPr id="11280" name="Text Box 18"/>
          <p:cNvSpPr txBox="1">
            <a:spLocks noChangeArrowheads="1"/>
          </p:cNvSpPr>
          <p:nvPr/>
        </p:nvSpPr>
        <p:spPr bwMode="auto">
          <a:xfrm>
            <a:off x="1565275" y="4995863"/>
            <a:ext cx="2001838" cy="360362"/>
          </a:xfrm>
          <a:prstGeom prst="rect">
            <a:avLst/>
          </a:prstGeom>
          <a:solidFill>
            <a:srgbClr val="003366"/>
          </a:solidFill>
          <a:ln w="9525">
            <a:noFill/>
            <a:miter lim="800000"/>
            <a:headEnd/>
            <a:tailEnd/>
          </a:ln>
        </p:spPr>
        <p:txBody>
          <a:bodyPr/>
          <a:lstStyle/>
          <a:p>
            <a:pPr>
              <a:spcAft>
                <a:spcPts val="1000"/>
              </a:spcAft>
            </a:pPr>
            <a:r>
              <a:rPr lang="es-ES" sz="1100">
                <a:solidFill>
                  <a:srgbClr val="FFFFFF"/>
                </a:solidFill>
              </a:rPr>
              <a:t>COORDINACIÓ</a:t>
            </a:r>
            <a:endParaRPr lang="es-ES"/>
          </a:p>
        </p:txBody>
      </p:sp>
      <p:sp>
        <p:nvSpPr>
          <p:cNvPr id="11281" name="Text Box 19"/>
          <p:cNvSpPr txBox="1">
            <a:spLocks noChangeArrowheads="1"/>
          </p:cNvSpPr>
          <p:nvPr/>
        </p:nvSpPr>
        <p:spPr bwMode="auto">
          <a:xfrm>
            <a:off x="5546725" y="5024438"/>
            <a:ext cx="1739900" cy="331787"/>
          </a:xfrm>
          <a:prstGeom prst="rect">
            <a:avLst/>
          </a:prstGeom>
          <a:solidFill>
            <a:srgbClr val="003366"/>
          </a:solidFill>
          <a:ln w="9525">
            <a:noFill/>
            <a:miter lim="800000"/>
            <a:headEnd/>
            <a:tailEnd/>
          </a:ln>
        </p:spPr>
        <p:txBody>
          <a:bodyPr/>
          <a:lstStyle/>
          <a:p>
            <a:pPr>
              <a:spcAft>
                <a:spcPts val="1000"/>
              </a:spcAft>
            </a:pPr>
            <a:r>
              <a:rPr lang="es-ES" sz="1100">
                <a:solidFill>
                  <a:srgbClr val="FFFFFF"/>
                </a:solidFill>
              </a:rPr>
              <a:t>INTEGRACIÓ</a:t>
            </a:r>
            <a:endParaRPr lang="es-ES"/>
          </a:p>
        </p:txBody>
      </p:sp>
      <p:pic>
        <p:nvPicPr>
          <p:cNvPr id="11273" name="Imagen 1" descr="Grupo SAR cat"/>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59113" y="3933825"/>
            <a:ext cx="2822575" cy="819150"/>
          </a:xfrm>
          <a:prstGeom prst="rect">
            <a:avLst/>
          </a:prstGeom>
          <a:noFill/>
          <a:ln w="9525">
            <a:noFill/>
            <a:miter lim="800000"/>
            <a:headEnd/>
            <a:tailEnd/>
          </a:ln>
        </p:spPr>
      </p:pic>
      <p:pic>
        <p:nvPicPr>
          <p:cNvPr id="11283" name="Picture 19" descr="Grupo SAR cat (sin fondo)"/>
          <p:cNvPicPr>
            <a:picLocks noChangeAspect="1" noChangeArrowheads="1"/>
          </p:cNvPicPr>
          <p:nvPr/>
        </p:nvPicPr>
        <p:blipFill>
          <a:blip r:embed="rId4" cstate="print"/>
          <a:srcRect/>
          <a:stretch>
            <a:fillRect/>
          </a:stretch>
        </p:blipFill>
        <p:spPr bwMode="auto">
          <a:xfrm>
            <a:off x="7019925" y="1773238"/>
            <a:ext cx="1809750" cy="5207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307" name="Group 19"/>
          <p:cNvGrpSpPr>
            <a:grpSpLocks/>
          </p:cNvGrpSpPr>
          <p:nvPr/>
        </p:nvGrpSpPr>
        <p:grpSpPr bwMode="auto">
          <a:xfrm>
            <a:off x="1187450" y="2671763"/>
            <a:ext cx="6480175" cy="3773487"/>
            <a:chOff x="748" y="1683"/>
            <a:chExt cx="4082" cy="2377"/>
          </a:xfrm>
        </p:grpSpPr>
        <p:sp>
          <p:nvSpPr>
            <p:cNvPr id="12291" name="Oval 3"/>
            <p:cNvSpPr>
              <a:spLocks noChangeArrowheads="1"/>
            </p:cNvSpPr>
            <p:nvPr/>
          </p:nvSpPr>
          <p:spPr bwMode="auto">
            <a:xfrm>
              <a:off x="748" y="1741"/>
              <a:ext cx="1374" cy="723"/>
            </a:xfrm>
            <a:prstGeom prst="ellipse">
              <a:avLst/>
            </a:prstGeom>
            <a:solidFill>
              <a:srgbClr val="CCECFF"/>
            </a:solidFill>
            <a:ln w="9525">
              <a:solidFill>
                <a:srgbClr val="000099"/>
              </a:solidFill>
              <a:round/>
              <a:headEnd/>
              <a:tailEnd/>
            </a:ln>
          </p:spPr>
          <p:txBody>
            <a:bodyPr wrap="none" anchor="ctr"/>
            <a:lstStyle/>
            <a:p>
              <a:pPr>
                <a:spcBef>
                  <a:spcPct val="50000"/>
                </a:spcBef>
              </a:pPr>
              <a:endParaRPr lang="ca-ES" sz="1200" b="1" i="1"/>
            </a:p>
            <a:p>
              <a:pPr>
                <a:spcBef>
                  <a:spcPct val="50000"/>
                </a:spcBef>
              </a:pPr>
              <a:r>
                <a:rPr lang="ca-ES" sz="1200" b="1"/>
                <a:t>JOINTCOMMISSION</a:t>
              </a:r>
            </a:p>
            <a:p>
              <a:pPr>
                <a:lnSpc>
                  <a:spcPct val="70000"/>
                </a:lnSpc>
                <a:spcBef>
                  <a:spcPct val="50000"/>
                </a:spcBef>
              </a:pPr>
              <a:r>
                <a:rPr lang="ca-ES" sz="1200"/>
                <a:t>Protocols </a:t>
              </a:r>
            </a:p>
            <a:p>
              <a:pPr>
                <a:lnSpc>
                  <a:spcPct val="70000"/>
                </a:lnSpc>
                <a:spcBef>
                  <a:spcPct val="50000"/>
                </a:spcBef>
              </a:pPr>
              <a:r>
                <a:rPr lang="ca-ES" sz="1200"/>
                <a:t>i documentació</a:t>
              </a:r>
            </a:p>
            <a:p>
              <a:endParaRPr lang="ca-ES" sz="1200">
                <a:latin typeface="Times New Roman" pitchFamily="18" charset="0"/>
              </a:endParaRPr>
            </a:p>
          </p:txBody>
        </p:sp>
        <p:sp>
          <p:nvSpPr>
            <p:cNvPr id="12292" name="Oval 4"/>
            <p:cNvSpPr>
              <a:spLocks noChangeArrowheads="1"/>
            </p:cNvSpPr>
            <p:nvPr/>
          </p:nvSpPr>
          <p:spPr bwMode="auto">
            <a:xfrm>
              <a:off x="2224" y="1683"/>
              <a:ext cx="1227" cy="793"/>
            </a:xfrm>
            <a:prstGeom prst="ellipse">
              <a:avLst/>
            </a:prstGeom>
            <a:solidFill>
              <a:srgbClr val="CCECFF"/>
            </a:solidFill>
            <a:ln w="9525">
              <a:solidFill>
                <a:srgbClr val="000099"/>
              </a:solidFill>
              <a:round/>
              <a:headEnd/>
              <a:tailEnd/>
            </a:ln>
          </p:spPr>
          <p:txBody>
            <a:bodyPr wrap="none" anchor="ctr"/>
            <a:lstStyle/>
            <a:p>
              <a:pPr>
                <a:spcBef>
                  <a:spcPct val="50000"/>
                </a:spcBef>
              </a:pPr>
              <a:endParaRPr lang="ca-ES" sz="1200" b="1" i="1"/>
            </a:p>
            <a:p>
              <a:pPr>
                <a:lnSpc>
                  <a:spcPct val="70000"/>
                </a:lnSpc>
                <a:spcBef>
                  <a:spcPct val="50000"/>
                </a:spcBef>
              </a:pPr>
              <a:r>
                <a:rPr lang="ca-ES" sz="1200" b="1"/>
                <a:t>NORMES ISO</a:t>
              </a:r>
            </a:p>
            <a:p>
              <a:pPr>
                <a:lnSpc>
                  <a:spcPct val="70000"/>
                </a:lnSpc>
                <a:spcBef>
                  <a:spcPct val="50000"/>
                </a:spcBef>
              </a:pPr>
              <a:r>
                <a:rPr lang="ca-ES" sz="1200"/>
                <a:t>Procés Assistencial</a:t>
              </a:r>
            </a:p>
            <a:p>
              <a:pPr>
                <a:lnSpc>
                  <a:spcPct val="70000"/>
                </a:lnSpc>
                <a:spcBef>
                  <a:spcPct val="50000"/>
                </a:spcBef>
              </a:pPr>
              <a:r>
                <a:rPr lang="ca-ES" sz="1200"/>
                <a:t>SSCC i empreses</a:t>
              </a:r>
            </a:p>
            <a:p>
              <a:endParaRPr lang="ca-ES" sz="1200">
                <a:latin typeface="Times New Roman" pitchFamily="18" charset="0"/>
              </a:endParaRPr>
            </a:p>
          </p:txBody>
        </p:sp>
        <p:sp>
          <p:nvSpPr>
            <p:cNvPr id="12293" name="Oval 5"/>
            <p:cNvSpPr>
              <a:spLocks noChangeArrowheads="1"/>
            </p:cNvSpPr>
            <p:nvPr/>
          </p:nvSpPr>
          <p:spPr bwMode="auto">
            <a:xfrm>
              <a:off x="3603" y="1685"/>
              <a:ext cx="1227" cy="795"/>
            </a:xfrm>
            <a:prstGeom prst="ellipse">
              <a:avLst/>
            </a:prstGeom>
            <a:solidFill>
              <a:srgbClr val="CCECFF"/>
            </a:solidFill>
            <a:ln w="9525">
              <a:solidFill>
                <a:srgbClr val="000099"/>
              </a:solidFill>
              <a:round/>
              <a:headEnd/>
              <a:tailEnd/>
            </a:ln>
          </p:spPr>
          <p:txBody>
            <a:bodyPr wrap="none" anchor="ctr"/>
            <a:lstStyle/>
            <a:p>
              <a:pPr>
                <a:spcBef>
                  <a:spcPct val="50000"/>
                </a:spcBef>
              </a:pPr>
              <a:endParaRPr lang="ca-ES" sz="1200" b="1" i="1"/>
            </a:p>
            <a:p>
              <a:pPr>
                <a:lnSpc>
                  <a:spcPct val="80000"/>
                </a:lnSpc>
                <a:spcBef>
                  <a:spcPct val="50000"/>
                </a:spcBef>
              </a:pPr>
              <a:endParaRPr lang="ca-ES" sz="1200" b="1" i="1"/>
            </a:p>
            <a:p>
              <a:pPr>
                <a:lnSpc>
                  <a:spcPct val="80000"/>
                </a:lnSpc>
                <a:spcBef>
                  <a:spcPct val="50000"/>
                </a:spcBef>
              </a:pPr>
              <a:r>
                <a:rPr lang="ca-ES" sz="1200" b="1"/>
                <a:t>MODEL EFQM</a:t>
              </a:r>
            </a:p>
            <a:p>
              <a:pPr>
                <a:lnSpc>
                  <a:spcPct val="80000"/>
                </a:lnSpc>
                <a:spcBef>
                  <a:spcPct val="50000"/>
                </a:spcBef>
              </a:pPr>
              <a:r>
                <a:rPr lang="ca-ES" sz="1200"/>
                <a:t>Grups de Millora</a:t>
              </a:r>
            </a:p>
            <a:p>
              <a:pPr>
                <a:lnSpc>
                  <a:spcPct val="80000"/>
                </a:lnSpc>
                <a:spcBef>
                  <a:spcPct val="50000"/>
                </a:spcBef>
              </a:pPr>
              <a:r>
                <a:rPr lang="ca-ES" sz="1200"/>
                <a:t>SAR PLUS</a:t>
              </a:r>
            </a:p>
            <a:p>
              <a:pPr>
                <a:spcBef>
                  <a:spcPct val="50000"/>
                </a:spcBef>
              </a:pPr>
              <a:endParaRPr lang="ca-ES" sz="1200"/>
            </a:p>
            <a:p>
              <a:endParaRPr lang="ca-ES" sz="1200">
                <a:latin typeface="Times New Roman" pitchFamily="18" charset="0"/>
              </a:endParaRPr>
            </a:p>
          </p:txBody>
        </p:sp>
        <p:sp>
          <p:nvSpPr>
            <p:cNvPr id="12294" name="Oval 6"/>
            <p:cNvSpPr>
              <a:spLocks noChangeArrowheads="1"/>
            </p:cNvSpPr>
            <p:nvPr/>
          </p:nvSpPr>
          <p:spPr bwMode="auto">
            <a:xfrm>
              <a:off x="2149" y="3495"/>
              <a:ext cx="1274" cy="565"/>
            </a:xfrm>
            <a:prstGeom prst="ellipse">
              <a:avLst/>
            </a:prstGeom>
            <a:solidFill>
              <a:srgbClr val="CCECFF"/>
            </a:solidFill>
            <a:ln w="9525" algn="ctr">
              <a:solidFill>
                <a:srgbClr val="000099"/>
              </a:solidFill>
              <a:round/>
              <a:headEnd/>
              <a:tailEnd/>
            </a:ln>
            <a:effectLst/>
          </p:spPr>
          <p:txBody>
            <a:bodyPr wrap="none" anchor="ctr"/>
            <a:lstStyle/>
            <a:p>
              <a:pPr>
                <a:lnSpc>
                  <a:spcPct val="70000"/>
                </a:lnSpc>
                <a:spcBef>
                  <a:spcPct val="50000"/>
                </a:spcBef>
              </a:pPr>
              <a:endParaRPr lang="ca-ES" sz="1200"/>
            </a:p>
            <a:p>
              <a:pPr>
                <a:lnSpc>
                  <a:spcPct val="70000"/>
                </a:lnSpc>
                <a:spcBef>
                  <a:spcPct val="50000"/>
                </a:spcBef>
              </a:pPr>
              <a:r>
                <a:rPr lang="ca-ES" sz="1200" b="1"/>
                <a:t>CERTIFICACIÓ </a:t>
              </a:r>
            </a:p>
            <a:p>
              <a:pPr>
                <a:lnSpc>
                  <a:spcPct val="70000"/>
                </a:lnSpc>
                <a:spcBef>
                  <a:spcPct val="50000"/>
                </a:spcBef>
              </a:pPr>
              <a:r>
                <a:rPr lang="ca-ES" sz="1200" b="1"/>
                <a:t>MODEL</a:t>
              </a:r>
            </a:p>
            <a:p>
              <a:pPr>
                <a:lnSpc>
                  <a:spcPct val="70000"/>
                </a:lnSpc>
                <a:spcBef>
                  <a:spcPct val="50000"/>
                </a:spcBef>
              </a:pPr>
              <a:r>
                <a:rPr lang="ca-ES" sz="1200" b="1"/>
                <a:t>ASSISTENCIAL</a:t>
              </a:r>
            </a:p>
            <a:p>
              <a:pPr>
                <a:lnSpc>
                  <a:spcPct val="70000"/>
                </a:lnSpc>
                <a:spcBef>
                  <a:spcPct val="50000"/>
                </a:spcBef>
              </a:pPr>
              <a:endParaRPr lang="ca-ES" sz="1200"/>
            </a:p>
          </p:txBody>
        </p:sp>
        <p:sp>
          <p:nvSpPr>
            <p:cNvPr id="12295" name="AutoShape 7"/>
            <p:cNvSpPr>
              <a:spLocks noChangeArrowheads="1"/>
            </p:cNvSpPr>
            <p:nvPr/>
          </p:nvSpPr>
          <p:spPr bwMode="auto">
            <a:xfrm>
              <a:off x="2339" y="2668"/>
              <a:ext cx="882" cy="728"/>
            </a:xfrm>
            <a:prstGeom prst="flowChartOffpageConnector">
              <a:avLst/>
            </a:prstGeom>
            <a:solidFill>
              <a:srgbClr val="CCECFF"/>
            </a:solidFill>
            <a:ln w="9525">
              <a:solidFill>
                <a:srgbClr val="000099"/>
              </a:solidFill>
              <a:miter lim="800000"/>
              <a:headEnd/>
              <a:tailEnd/>
            </a:ln>
          </p:spPr>
          <p:txBody>
            <a:bodyPr wrap="none" anchor="ctr"/>
            <a:lstStyle/>
            <a:p>
              <a:pPr>
                <a:lnSpc>
                  <a:spcPct val="40000"/>
                </a:lnSpc>
                <a:spcBef>
                  <a:spcPct val="50000"/>
                </a:spcBef>
              </a:pPr>
              <a:r>
                <a:rPr lang="ca-ES" sz="1200" b="1"/>
                <a:t>SISTEMES </a:t>
              </a:r>
            </a:p>
            <a:p>
              <a:pPr>
                <a:lnSpc>
                  <a:spcPct val="40000"/>
                </a:lnSpc>
                <a:spcBef>
                  <a:spcPct val="50000"/>
                </a:spcBef>
              </a:pPr>
              <a:r>
                <a:rPr lang="ca-ES" sz="1200" b="1"/>
                <a:t>D’INFORMACIÓ</a:t>
              </a:r>
            </a:p>
          </p:txBody>
        </p:sp>
        <p:sp>
          <p:nvSpPr>
            <p:cNvPr id="12296" name="Line 8"/>
            <p:cNvSpPr>
              <a:spLocks noChangeShapeType="1"/>
            </p:cNvSpPr>
            <p:nvPr/>
          </p:nvSpPr>
          <p:spPr bwMode="auto">
            <a:xfrm>
              <a:off x="1617" y="2447"/>
              <a:ext cx="613" cy="345"/>
            </a:xfrm>
            <a:prstGeom prst="line">
              <a:avLst/>
            </a:prstGeom>
            <a:noFill/>
            <a:ln w="28575">
              <a:solidFill>
                <a:srgbClr val="000099"/>
              </a:solidFill>
              <a:round/>
              <a:headEnd/>
              <a:tailEnd type="triangle" w="med" len="med"/>
            </a:ln>
          </p:spPr>
          <p:txBody>
            <a:bodyPr/>
            <a:lstStyle/>
            <a:p>
              <a:endParaRPr lang="es-ES"/>
            </a:p>
          </p:txBody>
        </p:sp>
        <p:sp>
          <p:nvSpPr>
            <p:cNvPr id="12297" name="Line 9"/>
            <p:cNvSpPr>
              <a:spLocks noChangeShapeType="1"/>
            </p:cNvSpPr>
            <p:nvPr/>
          </p:nvSpPr>
          <p:spPr bwMode="auto">
            <a:xfrm>
              <a:off x="2774" y="2476"/>
              <a:ext cx="0" cy="153"/>
            </a:xfrm>
            <a:prstGeom prst="line">
              <a:avLst/>
            </a:prstGeom>
            <a:noFill/>
            <a:ln w="28575">
              <a:solidFill>
                <a:srgbClr val="000099"/>
              </a:solidFill>
              <a:round/>
              <a:headEnd/>
              <a:tailEnd type="triangle" w="med" len="med"/>
            </a:ln>
          </p:spPr>
          <p:txBody>
            <a:bodyPr/>
            <a:lstStyle/>
            <a:p>
              <a:endParaRPr lang="es-ES"/>
            </a:p>
          </p:txBody>
        </p:sp>
        <p:sp>
          <p:nvSpPr>
            <p:cNvPr id="12298" name="Line 10"/>
            <p:cNvSpPr>
              <a:spLocks noChangeShapeType="1"/>
            </p:cNvSpPr>
            <p:nvPr/>
          </p:nvSpPr>
          <p:spPr bwMode="auto">
            <a:xfrm flipH="1">
              <a:off x="3272" y="2432"/>
              <a:ext cx="690" cy="345"/>
            </a:xfrm>
            <a:prstGeom prst="line">
              <a:avLst/>
            </a:prstGeom>
            <a:noFill/>
            <a:ln w="28575">
              <a:solidFill>
                <a:srgbClr val="000099"/>
              </a:solidFill>
              <a:round/>
              <a:headEnd/>
              <a:tailEnd type="triangle" w="med" len="med"/>
            </a:ln>
          </p:spPr>
          <p:txBody>
            <a:bodyPr/>
            <a:lstStyle/>
            <a:p>
              <a:endParaRPr lang="es-ES"/>
            </a:p>
          </p:txBody>
        </p:sp>
      </p:grpSp>
      <p:sp>
        <p:nvSpPr>
          <p:cNvPr id="12299" name="Rectangle 13"/>
          <p:cNvSpPr>
            <a:spLocks noChangeArrowheads="1"/>
          </p:cNvSpPr>
          <p:nvPr/>
        </p:nvSpPr>
        <p:spPr bwMode="auto">
          <a:xfrm>
            <a:off x="277813" y="1766888"/>
            <a:ext cx="4006850" cy="366712"/>
          </a:xfrm>
          <a:prstGeom prst="rect">
            <a:avLst/>
          </a:prstGeom>
          <a:noFill/>
          <a:ln w="9525" algn="ctr">
            <a:noFill/>
            <a:miter lim="800000"/>
            <a:headEnd/>
            <a:tailEnd/>
          </a:ln>
        </p:spPr>
        <p:txBody>
          <a:bodyPr wrap="none">
            <a:spAutoFit/>
          </a:bodyPr>
          <a:lstStyle/>
          <a:p>
            <a:pPr>
              <a:spcBef>
                <a:spcPct val="50000"/>
              </a:spcBef>
            </a:pPr>
            <a:r>
              <a:rPr lang="ca-ES" b="1"/>
              <a:t>2. Sistemes de gestió de la Qualitat</a:t>
            </a:r>
          </a:p>
        </p:txBody>
      </p:sp>
      <p:pic>
        <p:nvPicPr>
          <p:cNvPr id="12301" name="Picture 13" descr="Grupo SAR cat (sin fondo)"/>
          <p:cNvPicPr>
            <a:picLocks noChangeAspect="1" noChangeArrowheads="1"/>
          </p:cNvPicPr>
          <p:nvPr/>
        </p:nvPicPr>
        <p:blipFill>
          <a:blip r:embed="rId2" cstate="print"/>
          <a:srcRect/>
          <a:stretch>
            <a:fillRect/>
          </a:stretch>
        </p:blipFill>
        <p:spPr bwMode="auto">
          <a:xfrm>
            <a:off x="6948488" y="1628775"/>
            <a:ext cx="1809750" cy="520700"/>
          </a:xfrm>
          <a:prstGeom prst="rect">
            <a:avLst/>
          </a:prstGeom>
          <a:noFill/>
        </p:spPr>
      </p:pic>
      <p:sp>
        <p:nvSpPr>
          <p:cNvPr id="12303" name="Rectangle 39"/>
          <p:cNvSpPr>
            <a:spLocks noChangeArrowheads="1"/>
          </p:cNvSpPr>
          <p:nvPr/>
        </p:nvSpPr>
        <p:spPr bwMode="auto">
          <a:xfrm>
            <a:off x="322263" y="2270125"/>
            <a:ext cx="8497887" cy="336550"/>
          </a:xfrm>
          <a:prstGeom prst="rect">
            <a:avLst/>
          </a:prstGeom>
          <a:solidFill>
            <a:srgbClr val="003366"/>
          </a:solidFill>
          <a:ln w="9525">
            <a:noFill/>
            <a:miter lim="800000"/>
            <a:headEnd/>
            <a:tailEnd/>
          </a:ln>
        </p:spPr>
        <p:txBody>
          <a:bodyPr anchor="ctr">
            <a:spAutoFit/>
          </a:bodyPr>
          <a:lstStyle/>
          <a:p>
            <a:pPr algn="l"/>
            <a:r>
              <a:rPr lang="ca-ES" sz="1600" b="1">
                <a:solidFill>
                  <a:schemeClr val="bg1"/>
                </a:solidFill>
              </a:rPr>
              <a:t>Utilització de tres models de qualitat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38" name="Group 26"/>
          <p:cNvGrpSpPr>
            <a:grpSpLocks/>
          </p:cNvGrpSpPr>
          <p:nvPr/>
        </p:nvGrpSpPr>
        <p:grpSpPr bwMode="auto">
          <a:xfrm>
            <a:off x="827088" y="2335213"/>
            <a:ext cx="7200900" cy="4117975"/>
            <a:chOff x="355" y="1071"/>
            <a:chExt cx="5156" cy="2949"/>
          </a:xfrm>
        </p:grpSpPr>
        <p:sp>
          <p:nvSpPr>
            <p:cNvPr id="13314" name="AutoShape 2"/>
            <p:cNvSpPr>
              <a:spLocks noChangeArrowheads="1"/>
            </p:cNvSpPr>
            <p:nvPr/>
          </p:nvSpPr>
          <p:spPr bwMode="auto">
            <a:xfrm>
              <a:off x="2196" y="3222"/>
              <a:ext cx="1533" cy="798"/>
            </a:xfrm>
            <a:prstGeom prst="homePlate">
              <a:avLst>
                <a:gd name="adj" fmla="val 48026"/>
              </a:avLst>
            </a:prstGeom>
            <a:noFill/>
            <a:ln w="9525">
              <a:solidFill>
                <a:schemeClr val="tx1"/>
              </a:solidFill>
              <a:miter lim="800000"/>
              <a:headEnd/>
              <a:tailEnd/>
            </a:ln>
          </p:spPr>
          <p:txBody>
            <a:bodyPr wrap="none" anchor="ctr"/>
            <a:lstStyle/>
            <a:p>
              <a:endParaRPr lang="ca-ES"/>
            </a:p>
          </p:txBody>
        </p:sp>
        <p:sp>
          <p:nvSpPr>
            <p:cNvPr id="13315" name="AutoShape 3"/>
            <p:cNvSpPr>
              <a:spLocks noChangeArrowheads="1"/>
            </p:cNvSpPr>
            <p:nvPr/>
          </p:nvSpPr>
          <p:spPr bwMode="auto">
            <a:xfrm>
              <a:off x="358" y="2128"/>
              <a:ext cx="1533" cy="798"/>
            </a:xfrm>
            <a:prstGeom prst="homePlate">
              <a:avLst>
                <a:gd name="adj" fmla="val 48026"/>
              </a:avLst>
            </a:prstGeom>
            <a:noFill/>
            <a:ln w="9525">
              <a:solidFill>
                <a:schemeClr val="tx1"/>
              </a:solidFill>
              <a:miter lim="800000"/>
              <a:headEnd/>
              <a:tailEnd/>
            </a:ln>
          </p:spPr>
          <p:txBody>
            <a:bodyPr wrap="none" anchor="ctr"/>
            <a:lstStyle/>
            <a:p>
              <a:endParaRPr lang="es-ES"/>
            </a:p>
          </p:txBody>
        </p:sp>
        <p:sp>
          <p:nvSpPr>
            <p:cNvPr id="13316" name="AutoShape 4"/>
            <p:cNvSpPr>
              <a:spLocks noChangeArrowheads="1"/>
            </p:cNvSpPr>
            <p:nvPr/>
          </p:nvSpPr>
          <p:spPr bwMode="auto">
            <a:xfrm>
              <a:off x="3910" y="2128"/>
              <a:ext cx="1533" cy="798"/>
            </a:xfrm>
            <a:prstGeom prst="homePlate">
              <a:avLst>
                <a:gd name="adj" fmla="val 48026"/>
              </a:avLst>
            </a:prstGeom>
            <a:noFill/>
            <a:ln w="9525">
              <a:solidFill>
                <a:schemeClr val="tx1"/>
              </a:solidFill>
              <a:miter lim="800000"/>
              <a:headEnd/>
              <a:tailEnd/>
            </a:ln>
          </p:spPr>
          <p:txBody>
            <a:bodyPr wrap="none" anchor="ctr"/>
            <a:lstStyle/>
            <a:p>
              <a:endParaRPr lang="es-ES"/>
            </a:p>
          </p:txBody>
        </p:sp>
        <p:sp>
          <p:nvSpPr>
            <p:cNvPr id="13317" name="AutoShape 5"/>
            <p:cNvSpPr>
              <a:spLocks noChangeArrowheads="1"/>
            </p:cNvSpPr>
            <p:nvPr/>
          </p:nvSpPr>
          <p:spPr bwMode="auto">
            <a:xfrm>
              <a:off x="355" y="1071"/>
              <a:ext cx="1533" cy="798"/>
            </a:xfrm>
            <a:prstGeom prst="homePlate">
              <a:avLst>
                <a:gd name="adj" fmla="val 48026"/>
              </a:avLst>
            </a:prstGeom>
            <a:noFill/>
            <a:ln w="9525">
              <a:solidFill>
                <a:schemeClr val="tx1"/>
              </a:solidFill>
              <a:miter lim="800000"/>
              <a:headEnd/>
              <a:tailEnd/>
            </a:ln>
          </p:spPr>
          <p:txBody>
            <a:bodyPr wrap="none" anchor="ctr"/>
            <a:lstStyle/>
            <a:p>
              <a:endParaRPr lang="es-ES"/>
            </a:p>
          </p:txBody>
        </p:sp>
        <p:sp>
          <p:nvSpPr>
            <p:cNvPr id="13318" name="AutoShape 6"/>
            <p:cNvSpPr>
              <a:spLocks noChangeArrowheads="1"/>
            </p:cNvSpPr>
            <p:nvPr/>
          </p:nvSpPr>
          <p:spPr bwMode="auto">
            <a:xfrm>
              <a:off x="2083" y="1071"/>
              <a:ext cx="1533" cy="798"/>
            </a:xfrm>
            <a:prstGeom prst="homePlate">
              <a:avLst>
                <a:gd name="adj" fmla="val 48026"/>
              </a:avLst>
            </a:prstGeom>
            <a:noFill/>
            <a:ln w="9525">
              <a:solidFill>
                <a:schemeClr val="tx1"/>
              </a:solidFill>
              <a:miter lim="800000"/>
              <a:headEnd/>
              <a:tailEnd/>
            </a:ln>
          </p:spPr>
          <p:txBody>
            <a:bodyPr wrap="none" anchor="ctr"/>
            <a:lstStyle/>
            <a:p>
              <a:endParaRPr lang="es-ES"/>
            </a:p>
          </p:txBody>
        </p:sp>
        <p:sp>
          <p:nvSpPr>
            <p:cNvPr id="13319" name="Text Box 7"/>
            <p:cNvSpPr txBox="1">
              <a:spLocks noChangeArrowheads="1"/>
            </p:cNvSpPr>
            <p:nvPr/>
          </p:nvSpPr>
          <p:spPr bwMode="auto">
            <a:xfrm>
              <a:off x="450" y="1282"/>
              <a:ext cx="1249" cy="525"/>
            </a:xfrm>
            <a:prstGeom prst="rect">
              <a:avLst/>
            </a:prstGeom>
            <a:noFill/>
            <a:ln w="9525">
              <a:noFill/>
              <a:miter lim="800000"/>
              <a:headEnd/>
              <a:tailEnd/>
            </a:ln>
          </p:spPr>
          <p:txBody>
            <a:bodyPr>
              <a:spAutoFit/>
            </a:bodyPr>
            <a:lstStyle/>
            <a:p>
              <a:pPr algn="l">
                <a:spcBef>
                  <a:spcPct val="50000"/>
                </a:spcBef>
              </a:pPr>
              <a:r>
                <a:rPr lang="ca-ES" sz="1200" b="1"/>
                <a:t>1-PLANIFICACIÓ</a:t>
              </a:r>
            </a:p>
            <a:p>
              <a:pPr algn="l">
                <a:spcBef>
                  <a:spcPct val="50000"/>
                </a:spcBef>
              </a:pPr>
              <a:r>
                <a:rPr lang="ca-ES" sz="1200"/>
                <a:t>( Recursos, Cronograma)</a:t>
              </a:r>
            </a:p>
          </p:txBody>
        </p:sp>
        <p:sp>
          <p:nvSpPr>
            <p:cNvPr id="13320" name="Text Box 8"/>
            <p:cNvSpPr txBox="1">
              <a:spLocks noChangeArrowheads="1"/>
            </p:cNvSpPr>
            <p:nvPr/>
          </p:nvSpPr>
          <p:spPr bwMode="auto">
            <a:xfrm>
              <a:off x="2093" y="1215"/>
              <a:ext cx="1334" cy="589"/>
            </a:xfrm>
            <a:prstGeom prst="rect">
              <a:avLst/>
            </a:prstGeom>
            <a:noFill/>
            <a:ln w="9525">
              <a:noFill/>
              <a:miter lim="800000"/>
              <a:headEnd/>
              <a:tailEnd/>
            </a:ln>
          </p:spPr>
          <p:txBody>
            <a:bodyPr>
              <a:spAutoFit/>
            </a:bodyPr>
            <a:lstStyle/>
            <a:p>
              <a:pPr algn="l">
                <a:spcBef>
                  <a:spcPct val="50000"/>
                </a:spcBef>
              </a:pPr>
              <a:r>
                <a:rPr lang="ca-ES" sz="1200" b="1"/>
                <a:t>2-DIAGNÒSTIC DE LA SITUACIÓ INICIAL</a:t>
              </a:r>
              <a:r>
                <a:rPr lang="ca-ES" sz="1200"/>
                <a:t> (Equip Qualitat Fundació)</a:t>
              </a:r>
            </a:p>
          </p:txBody>
        </p:sp>
        <p:sp>
          <p:nvSpPr>
            <p:cNvPr id="13321" name="AutoShape 9"/>
            <p:cNvSpPr>
              <a:spLocks noChangeArrowheads="1"/>
            </p:cNvSpPr>
            <p:nvPr/>
          </p:nvSpPr>
          <p:spPr bwMode="auto">
            <a:xfrm>
              <a:off x="3910" y="1071"/>
              <a:ext cx="1533" cy="798"/>
            </a:xfrm>
            <a:prstGeom prst="homePlate">
              <a:avLst>
                <a:gd name="adj" fmla="val 48026"/>
              </a:avLst>
            </a:prstGeom>
            <a:noFill/>
            <a:ln w="9525">
              <a:solidFill>
                <a:schemeClr val="tx1"/>
              </a:solidFill>
              <a:miter lim="800000"/>
              <a:headEnd/>
              <a:tailEnd/>
            </a:ln>
          </p:spPr>
          <p:txBody>
            <a:bodyPr wrap="none" anchor="ctr"/>
            <a:lstStyle/>
            <a:p>
              <a:endParaRPr lang="es-ES"/>
            </a:p>
          </p:txBody>
        </p:sp>
        <p:sp>
          <p:nvSpPr>
            <p:cNvPr id="13322" name="Text Box 10"/>
            <p:cNvSpPr txBox="1">
              <a:spLocks noChangeArrowheads="1"/>
            </p:cNvSpPr>
            <p:nvPr/>
          </p:nvSpPr>
          <p:spPr bwMode="auto">
            <a:xfrm>
              <a:off x="3955" y="1177"/>
              <a:ext cx="1296" cy="719"/>
            </a:xfrm>
            <a:prstGeom prst="rect">
              <a:avLst/>
            </a:prstGeom>
            <a:noFill/>
            <a:ln w="9525">
              <a:noFill/>
              <a:miter lim="800000"/>
              <a:headEnd/>
              <a:tailEnd/>
            </a:ln>
          </p:spPr>
          <p:txBody>
            <a:bodyPr>
              <a:spAutoFit/>
            </a:bodyPr>
            <a:lstStyle/>
            <a:p>
              <a:pPr algn="l">
                <a:spcBef>
                  <a:spcPct val="50000"/>
                </a:spcBef>
              </a:pPr>
              <a:r>
                <a:rPr lang="ca-ES" sz="1200" b="1"/>
                <a:t>3-CONSTITUCIÓ DEL COMITÉ DE QUALITAT</a:t>
              </a:r>
              <a:r>
                <a:rPr lang="ca-ES" sz="1200"/>
                <a:t> (Motivación i Formació Professionals)</a:t>
              </a:r>
            </a:p>
          </p:txBody>
        </p:sp>
        <p:sp>
          <p:nvSpPr>
            <p:cNvPr id="13323" name="Text Box 11"/>
            <p:cNvSpPr txBox="1">
              <a:spLocks noChangeArrowheads="1"/>
            </p:cNvSpPr>
            <p:nvPr/>
          </p:nvSpPr>
          <p:spPr bwMode="auto">
            <a:xfrm>
              <a:off x="454" y="2273"/>
              <a:ext cx="1309" cy="524"/>
            </a:xfrm>
            <a:prstGeom prst="rect">
              <a:avLst/>
            </a:prstGeom>
            <a:noFill/>
            <a:ln w="9525">
              <a:noFill/>
              <a:miter lim="800000"/>
              <a:headEnd/>
              <a:tailEnd/>
            </a:ln>
          </p:spPr>
          <p:txBody>
            <a:bodyPr>
              <a:spAutoFit/>
            </a:bodyPr>
            <a:lstStyle/>
            <a:p>
              <a:pPr algn="l">
                <a:spcBef>
                  <a:spcPct val="50000"/>
                </a:spcBef>
              </a:pPr>
              <a:r>
                <a:rPr lang="ca-ES" sz="1200" b="1"/>
                <a:t>4-DOCUMENTACIÓ</a:t>
              </a:r>
            </a:p>
            <a:p>
              <a:pPr algn="l">
                <a:spcBef>
                  <a:spcPct val="50000"/>
                </a:spcBef>
              </a:pPr>
              <a:r>
                <a:rPr lang="ca-ES" sz="1200"/>
                <a:t>(Revisió, adaptació i elaboració)</a:t>
              </a:r>
            </a:p>
          </p:txBody>
        </p:sp>
        <p:sp>
          <p:nvSpPr>
            <p:cNvPr id="13324" name="Text Box 12"/>
            <p:cNvSpPr txBox="1">
              <a:spLocks noChangeArrowheads="1"/>
            </p:cNvSpPr>
            <p:nvPr/>
          </p:nvSpPr>
          <p:spPr bwMode="auto">
            <a:xfrm>
              <a:off x="3958" y="2254"/>
              <a:ext cx="1278" cy="661"/>
            </a:xfrm>
            <a:prstGeom prst="rect">
              <a:avLst/>
            </a:prstGeom>
            <a:noFill/>
            <a:ln w="9525">
              <a:noFill/>
              <a:miter lim="800000"/>
              <a:headEnd/>
              <a:tailEnd/>
            </a:ln>
          </p:spPr>
          <p:txBody>
            <a:bodyPr wrap="square">
              <a:spAutoFit/>
            </a:bodyPr>
            <a:lstStyle/>
            <a:p>
              <a:pPr algn="l">
                <a:spcBef>
                  <a:spcPct val="50000"/>
                </a:spcBef>
              </a:pPr>
              <a:r>
                <a:rPr lang="ca-ES" sz="1200" b="1" dirty="0" smtClean="0"/>
                <a:t>6- IMPLEMENTACIÓ</a:t>
              </a:r>
              <a:endParaRPr lang="ca-ES" sz="1200" b="1" dirty="0"/>
            </a:p>
            <a:p>
              <a:pPr algn="l">
                <a:spcBef>
                  <a:spcPct val="50000"/>
                </a:spcBef>
              </a:pPr>
              <a:r>
                <a:rPr lang="ca-ES" sz="1200" dirty="0"/>
                <a:t>(Posada en marxa de documentació i registres)</a:t>
              </a:r>
              <a:endParaRPr lang="ca-ES" sz="1200" b="1" dirty="0"/>
            </a:p>
          </p:txBody>
        </p:sp>
        <p:sp>
          <p:nvSpPr>
            <p:cNvPr id="13325" name="Text Box 13"/>
            <p:cNvSpPr txBox="1">
              <a:spLocks noChangeArrowheads="1"/>
            </p:cNvSpPr>
            <p:nvPr/>
          </p:nvSpPr>
          <p:spPr bwMode="auto">
            <a:xfrm>
              <a:off x="2226" y="3419"/>
              <a:ext cx="1248" cy="393"/>
            </a:xfrm>
            <a:prstGeom prst="rect">
              <a:avLst/>
            </a:prstGeom>
            <a:noFill/>
            <a:ln w="9525">
              <a:noFill/>
              <a:miter lim="800000"/>
              <a:headEnd/>
              <a:tailEnd/>
            </a:ln>
          </p:spPr>
          <p:txBody>
            <a:bodyPr>
              <a:spAutoFit/>
            </a:bodyPr>
            <a:lstStyle/>
            <a:p>
              <a:pPr algn="l">
                <a:spcBef>
                  <a:spcPct val="50000"/>
                </a:spcBef>
              </a:pPr>
              <a:r>
                <a:rPr lang="ca-ES" sz="1200" b="1"/>
                <a:t>8-ACTUACIÓ</a:t>
              </a:r>
            </a:p>
            <a:p>
              <a:pPr algn="l">
                <a:spcBef>
                  <a:spcPct val="50000"/>
                </a:spcBef>
              </a:pPr>
              <a:r>
                <a:rPr lang="ca-ES" sz="1200"/>
                <a:t>(Accions Correctives )</a:t>
              </a:r>
            </a:p>
          </p:txBody>
        </p:sp>
        <p:sp>
          <p:nvSpPr>
            <p:cNvPr id="13326" name="Line 14"/>
            <p:cNvSpPr>
              <a:spLocks noChangeShapeType="1"/>
            </p:cNvSpPr>
            <p:nvPr/>
          </p:nvSpPr>
          <p:spPr bwMode="auto">
            <a:xfrm flipH="1">
              <a:off x="3130" y="2840"/>
              <a:ext cx="726" cy="363"/>
            </a:xfrm>
            <a:prstGeom prst="line">
              <a:avLst/>
            </a:prstGeom>
            <a:noFill/>
            <a:ln w="9525">
              <a:solidFill>
                <a:schemeClr val="tx1"/>
              </a:solidFill>
              <a:round/>
              <a:headEnd type="triangle" w="med" len="med"/>
              <a:tailEnd type="triangle" w="med" len="med"/>
            </a:ln>
          </p:spPr>
          <p:txBody>
            <a:bodyPr/>
            <a:lstStyle/>
            <a:p>
              <a:endParaRPr lang="es-ES"/>
            </a:p>
          </p:txBody>
        </p:sp>
        <p:sp>
          <p:nvSpPr>
            <p:cNvPr id="13327" name="Rectangle 15"/>
            <p:cNvSpPr>
              <a:spLocks noChangeArrowheads="1"/>
            </p:cNvSpPr>
            <p:nvPr/>
          </p:nvSpPr>
          <p:spPr bwMode="auto">
            <a:xfrm>
              <a:off x="3833" y="3252"/>
              <a:ext cx="1678" cy="720"/>
            </a:xfrm>
            <a:prstGeom prst="rect">
              <a:avLst/>
            </a:prstGeom>
            <a:solidFill>
              <a:schemeClr val="bg1"/>
            </a:solidFill>
            <a:ln w="9525">
              <a:solidFill>
                <a:schemeClr val="tx1"/>
              </a:solidFill>
              <a:miter lim="800000"/>
              <a:headEnd/>
              <a:tailEnd/>
            </a:ln>
          </p:spPr>
          <p:txBody>
            <a:bodyPr wrap="none" anchor="ctr"/>
            <a:lstStyle/>
            <a:p>
              <a:pPr algn="l"/>
              <a:r>
                <a:rPr lang="ca-ES" sz="1200" b="1"/>
                <a:t>     CERTIFICACIÓ</a:t>
              </a:r>
            </a:p>
            <a:p>
              <a:pPr algn="l"/>
              <a:r>
                <a:rPr lang="ca-ES" sz="1200"/>
                <a:t>     (Auditoria Externa)</a:t>
              </a:r>
            </a:p>
          </p:txBody>
        </p:sp>
        <p:sp>
          <p:nvSpPr>
            <p:cNvPr id="13329" name="AutoShape 17"/>
            <p:cNvSpPr>
              <a:spLocks noChangeArrowheads="1"/>
            </p:cNvSpPr>
            <p:nvPr/>
          </p:nvSpPr>
          <p:spPr bwMode="auto">
            <a:xfrm>
              <a:off x="431" y="3222"/>
              <a:ext cx="1533" cy="798"/>
            </a:xfrm>
            <a:prstGeom prst="homePlate">
              <a:avLst>
                <a:gd name="adj" fmla="val 48026"/>
              </a:avLst>
            </a:prstGeom>
            <a:noFill/>
            <a:ln w="9525">
              <a:solidFill>
                <a:schemeClr val="tx1"/>
              </a:solidFill>
              <a:miter lim="800000"/>
              <a:headEnd/>
              <a:tailEnd/>
            </a:ln>
          </p:spPr>
          <p:txBody>
            <a:bodyPr wrap="none" anchor="ctr"/>
            <a:lstStyle/>
            <a:p>
              <a:endParaRPr lang="ca-ES"/>
            </a:p>
          </p:txBody>
        </p:sp>
        <p:sp>
          <p:nvSpPr>
            <p:cNvPr id="13330" name="Text Box 18"/>
            <p:cNvSpPr txBox="1">
              <a:spLocks noChangeArrowheads="1"/>
            </p:cNvSpPr>
            <p:nvPr/>
          </p:nvSpPr>
          <p:spPr bwMode="auto">
            <a:xfrm>
              <a:off x="471" y="3329"/>
              <a:ext cx="1124" cy="590"/>
            </a:xfrm>
            <a:prstGeom prst="rect">
              <a:avLst/>
            </a:prstGeom>
            <a:noFill/>
            <a:ln w="9525">
              <a:noFill/>
              <a:miter lim="800000"/>
              <a:headEnd/>
              <a:tailEnd/>
            </a:ln>
          </p:spPr>
          <p:txBody>
            <a:bodyPr>
              <a:spAutoFit/>
            </a:bodyPr>
            <a:lstStyle/>
            <a:p>
              <a:pPr marL="190500" indent="-190500" algn="l">
                <a:spcBef>
                  <a:spcPct val="50000"/>
                </a:spcBef>
              </a:pPr>
              <a:r>
                <a:rPr lang="ca-ES" sz="1200" b="1"/>
                <a:t>7-VERIFICACIÓ</a:t>
              </a:r>
            </a:p>
            <a:p>
              <a:pPr marL="190500" indent="-190500" algn="l">
                <a:spcBef>
                  <a:spcPct val="50000"/>
                </a:spcBef>
              </a:pPr>
              <a:r>
                <a:rPr lang="ca-ES" sz="1200"/>
                <a:t>- Visita prèvia</a:t>
              </a:r>
            </a:p>
            <a:p>
              <a:pPr marL="190500" indent="-190500" algn="l">
                <a:spcBef>
                  <a:spcPct val="50000"/>
                </a:spcBef>
              </a:pPr>
              <a:r>
                <a:rPr lang="ca-ES" sz="1200"/>
                <a:t> - Auditoria Interna</a:t>
              </a:r>
            </a:p>
          </p:txBody>
        </p:sp>
        <p:pic>
          <p:nvPicPr>
            <p:cNvPr id="13331" name="Picture 19"/>
            <p:cNvPicPr>
              <a:picLocks noChangeAspect="1" noChangeArrowheads="1"/>
            </p:cNvPicPr>
            <p:nvPr/>
          </p:nvPicPr>
          <p:blipFill>
            <a:blip r:embed="rId3" cstate="print"/>
            <a:srcRect/>
            <a:stretch>
              <a:fillRect/>
            </a:stretch>
          </p:blipFill>
          <p:spPr bwMode="auto">
            <a:xfrm>
              <a:off x="5082" y="3338"/>
              <a:ext cx="304" cy="527"/>
            </a:xfrm>
            <a:prstGeom prst="rect">
              <a:avLst/>
            </a:prstGeom>
            <a:noFill/>
            <a:ln w="9525">
              <a:noFill/>
              <a:miter lim="800000"/>
              <a:headEnd/>
              <a:tailEnd/>
            </a:ln>
          </p:spPr>
        </p:pic>
        <p:sp>
          <p:nvSpPr>
            <p:cNvPr id="13332" name="AutoShape 20"/>
            <p:cNvSpPr>
              <a:spLocks noChangeArrowheads="1"/>
            </p:cNvSpPr>
            <p:nvPr/>
          </p:nvSpPr>
          <p:spPr bwMode="auto">
            <a:xfrm>
              <a:off x="2087" y="2133"/>
              <a:ext cx="1533" cy="798"/>
            </a:xfrm>
            <a:prstGeom prst="homePlate">
              <a:avLst>
                <a:gd name="adj" fmla="val 48026"/>
              </a:avLst>
            </a:prstGeom>
            <a:noFill/>
            <a:ln w="9525">
              <a:solidFill>
                <a:schemeClr val="tx1"/>
              </a:solidFill>
              <a:miter lim="800000"/>
              <a:headEnd/>
              <a:tailEnd/>
            </a:ln>
          </p:spPr>
          <p:txBody>
            <a:bodyPr wrap="none" anchor="ctr"/>
            <a:lstStyle/>
            <a:p>
              <a:endParaRPr lang="es-ES"/>
            </a:p>
          </p:txBody>
        </p:sp>
        <p:sp>
          <p:nvSpPr>
            <p:cNvPr id="13333" name="Text Box 21"/>
            <p:cNvSpPr txBox="1">
              <a:spLocks noChangeArrowheads="1"/>
            </p:cNvSpPr>
            <p:nvPr/>
          </p:nvSpPr>
          <p:spPr bwMode="auto">
            <a:xfrm>
              <a:off x="2135" y="2314"/>
              <a:ext cx="1104" cy="327"/>
            </a:xfrm>
            <a:prstGeom prst="rect">
              <a:avLst/>
            </a:prstGeom>
            <a:noFill/>
            <a:ln w="9525">
              <a:noFill/>
              <a:miter lim="800000"/>
              <a:headEnd/>
              <a:tailEnd/>
            </a:ln>
          </p:spPr>
          <p:txBody>
            <a:bodyPr>
              <a:spAutoFit/>
            </a:bodyPr>
            <a:lstStyle/>
            <a:p>
              <a:pPr algn="l">
                <a:spcBef>
                  <a:spcPct val="50000"/>
                </a:spcBef>
              </a:pPr>
              <a:r>
                <a:rPr lang="ca-ES" sz="1200" b="1"/>
                <a:t>5- FORMACIÓ A PROFESSIONALS</a:t>
              </a:r>
            </a:p>
          </p:txBody>
        </p:sp>
      </p:grpSp>
      <p:sp>
        <p:nvSpPr>
          <p:cNvPr id="13334" name="Rectangle 22"/>
          <p:cNvSpPr>
            <a:spLocks noChangeArrowheads="1"/>
          </p:cNvSpPr>
          <p:nvPr/>
        </p:nvSpPr>
        <p:spPr bwMode="auto">
          <a:xfrm>
            <a:off x="323850" y="1622425"/>
            <a:ext cx="4006850" cy="366713"/>
          </a:xfrm>
          <a:prstGeom prst="rect">
            <a:avLst/>
          </a:prstGeom>
          <a:noFill/>
          <a:ln w="9525" algn="ctr">
            <a:noFill/>
            <a:miter lim="800000"/>
            <a:headEnd/>
            <a:tailEnd/>
          </a:ln>
        </p:spPr>
        <p:txBody>
          <a:bodyPr wrap="none">
            <a:spAutoFit/>
          </a:bodyPr>
          <a:lstStyle/>
          <a:p>
            <a:pPr>
              <a:spcBef>
                <a:spcPct val="50000"/>
              </a:spcBef>
            </a:pPr>
            <a:r>
              <a:rPr lang="ca-ES" b="1"/>
              <a:t>2. Sistemes de gestió de la Qualitat</a:t>
            </a:r>
          </a:p>
        </p:txBody>
      </p:sp>
      <p:pic>
        <p:nvPicPr>
          <p:cNvPr id="13336" name="Picture 24" descr="Grupo SAR cat (sin fondo)"/>
          <p:cNvPicPr>
            <a:picLocks noChangeAspect="1" noChangeArrowheads="1"/>
          </p:cNvPicPr>
          <p:nvPr/>
        </p:nvPicPr>
        <p:blipFill>
          <a:blip r:embed="rId4" cstate="print"/>
          <a:srcRect/>
          <a:stretch>
            <a:fillRect/>
          </a:stretch>
        </p:blipFill>
        <p:spPr bwMode="auto">
          <a:xfrm>
            <a:off x="7164388" y="1612900"/>
            <a:ext cx="1809750" cy="520700"/>
          </a:xfrm>
          <a:prstGeom prst="rect">
            <a:avLst/>
          </a:prstGeom>
          <a:noFill/>
        </p:spPr>
      </p:pic>
      <p:sp>
        <p:nvSpPr>
          <p:cNvPr id="13328" name="Text Box 16"/>
          <p:cNvSpPr txBox="1">
            <a:spLocks noChangeArrowheads="1"/>
          </p:cNvSpPr>
          <p:nvPr/>
        </p:nvSpPr>
        <p:spPr bwMode="auto">
          <a:xfrm>
            <a:off x="379413" y="1939925"/>
            <a:ext cx="6640512" cy="336550"/>
          </a:xfrm>
          <a:prstGeom prst="rect">
            <a:avLst/>
          </a:prstGeom>
          <a:solidFill>
            <a:srgbClr val="003366"/>
          </a:solidFill>
          <a:ln w="9525">
            <a:noFill/>
            <a:miter lim="800000"/>
            <a:headEnd/>
            <a:tailEnd/>
          </a:ln>
        </p:spPr>
        <p:txBody>
          <a:bodyPr>
            <a:spAutoFit/>
          </a:bodyPr>
          <a:lstStyle/>
          <a:p>
            <a:pPr algn="l">
              <a:spcBef>
                <a:spcPct val="50000"/>
              </a:spcBef>
            </a:pPr>
            <a:r>
              <a:rPr lang="ca-ES" sz="1600" b="1">
                <a:solidFill>
                  <a:schemeClr val="bg1"/>
                </a:solidFill>
              </a:rPr>
              <a:t>Fases Implementació del Sistema de Gestió de la Qualitat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Rectangle 4"/>
          <p:cNvSpPr>
            <a:spLocks noChangeArrowheads="1"/>
          </p:cNvSpPr>
          <p:nvPr/>
        </p:nvSpPr>
        <p:spPr bwMode="auto">
          <a:xfrm>
            <a:off x="657225" y="2781300"/>
            <a:ext cx="1250950" cy="427038"/>
          </a:xfrm>
          <a:prstGeom prst="rect">
            <a:avLst/>
          </a:prstGeom>
          <a:noFill/>
          <a:ln w="9525">
            <a:noFill/>
            <a:miter lim="800000"/>
            <a:headEnd/>
            <a:tailEnd/>
          </a:ln>
        </p:spPr>
        <p:txBody>
          <a:bodyPr wrap="none">
            <a:spAutoFit/>
          </a:bodyPr>
          <a:lstStyle/>
          <a:p>
            <a:pPr algn="l"/>
            <a:r>
              <a:rPr lang="ca-ES" sz="2200">
                <a:solidFill>
                  <a:srgbClr val="003366"/>
                </a:solidFill>
              </a:rPr>
              <a:t>1ª Etapa</a:t>
            </a:r>
          </a:p>
        </p:txBody>
      </p:sp>
      <p:sp>
        <p:nvSpPr>
          <p:cNvPr id="14343" name="Rectangle 5"/>
          <p:cNvSpPr>
            <a:spLocks noChangeArrowheads="1"/>
          </p:cNvSpPr>
          <p:nvPr/>
        </p:nvSpPr>
        <p:spPr bwMode="auto">
          <a:xfrm>
            <a:off x="3779838" y="2787650"/>
            <a:ext cx="1250950" cy="427038"/>
          </a:xfrm>
          <a:prstGeom prst="rect">
            <a:avLst/>
          </a:prstGeom>
          <a:noFill/>
          <a:ln w="9525">
            <a:noFill/>
            <a:miter lim="800000"/>
            <a:headEnd/>
            <a:tailEnd/>
          </a:ln>
        </p:spPr>
        <p:txBody>
          <a:bodyPr wrap="none">
            <a:spAutoFit/>
          </a:bodyPr>
          <a:lstStyle/>
          <a:p>
            <a:pPr algn="l"/>
            <a:r>
              <a:rPr lang="ca-ES" sz="2200">
                <a:solidFill>
                  <a:srgbClr val="003366"/>
                </a:solidFill>
              </a:rPr>
              <a:t>2ª Etapa</a:t>
            </a:r>
          </a:p>
        </p:txBody>
      </p:sp>
      <p:sp>
        <p:nvSpPr>
          <p:cNvPr id="14344" name="Rectangle 6"/>
          <p:cNvSpPr>
            <a:spLocks noChangeArrowheads="1"/>
          </p:cNvSpPr>
          <p:nvPr/>
        </p:nvSpPr>
        <p:spPr bwMode="auto">
          <a:xfrm>
            <a:off x="6624638" y="2787650"/>
            <a:ext cx="1250950" cy="427038"/>
          </a:xfrm>
          <a:prstGeom prst="rect">
            <a:avLst/>
          </a:prstGeom>
          <a:noFill/>
          <a:ln w="9525">
            <a:noFill/>
            <a:miter lim="800000"/>
            <a:headEnd/>
            <a:tailEnd/>
          </a:ln>
        </p:spPr>
        <p:txBody>
          <a:bodyPr wrap="none">
            <a:spAutoFit/>
          </a:bodyPr>
          <a:lstStyle/>
          <a:p>
            <a:pPr algn="l"/>
            <a:r>
              <a:rPr lang="ca-ES" sz="2200">
                <a:solidFill>
                  <a:srgbClr val="003366"/>
                </a:solidFill>
              </a:rPr>
              <a:t>3ª Etapa</a:t>
            </a:r>
          </a:p>
        </p:txBody>
      </p:sp>
      <p:sp>
        <p:nvSpPr>
          <p:cNvPr id="14345" name="Rectangle 7"/>
          <p:cNvSpPr>
            <a:spLocks noChangeArrowheads="1"/>
          </p:cNvSpPr>
          <p:nvPr/>
        </p:nvSpPr>
        <p:spPr bwMode="auto">
          <a:xfrm>
            <a:off x="36513" y="3286125"/>
            <a:ext cx="2808287" cy="457200"/>
          </a:xfrm>
          <a:prstGeom prst="rect">
            <a:avLst/>
          </a:prstGeom>
          <a:noFill/>
          <a:ln w="9525">
            <a:noFill/>
            <a:miter lim="800000"/>
            <a:headEnd/>
            <a:tailEnd/>
          </a:ln>
        </p:spPr>
        <p:txBody>
          <a:bodyPr>
            <a:spAutoFit/>
          </a:bodyPr>
          <a:lstStyle/>
          <a:p>
            <a:r>
              <a:rPr lang="ca-ES" sz="1200" b="1"/>
              <a:t>Control de Qualitat</a:t>
            </a:r>
            <a:r>
              <a:rPr lang="ca-ES" sz="1200"/>
              <a:t>:</a:t>
            </a:r>
          </a:p>
          <a:p>
            <a:r>
              <a:rPr lang="ca-ES" sz="1200"/>
              <a:t>Aspectes estructurals i assistencials</a:t>
            </a:r>
          </a:p>
        </p:txBody>
      </p:sp>
      <p:sp>
        <p:nvSpPr>
          <p:cNvPr id="14346" name="Rectangle 8"/>
          <p:cNvSpPr>
            <a:spLocks noChangeArrowheads="1"/>
          </p:cNvSpPr>
          <p:nvPr/>
        </p:nvSpPr>
        <p:spPr bwMode="auto">
          <a:xfrm>
            <a:off x="3130550" y="3289300"/>
            <a:ext cx="2809875" cy="639763"/>
          </a:xfrm>
          <a:prstGeom prst="rect">
            <a:avLst/>
          </a:prstGeom>
          <a:noFill/>
          <a:ln w="9525">
            <a:noFill/>
            <a:miter lim="800000"/>
            <a:headEnd/>
            <a:tailEnd/>
          </a:ln>
        </p:spPr>
        <p:txBody>
          <a:bodyPr>
            <a:spAutoFit/>
          </a:bodyPr>
          <a:lstStyle/>
          <a:p>
            <a:r>
              <a:rPr lang="ca-ES" sz="1200" b="1"/>
              <a:t>Sistema de Gestió de Qualitat (SGC)</a:t>
            </a:r>
            <a:r>
              <a:rPr lang="ca-ES" sz="1200"/>
              <a:t>: Accions planificades i sistemàtiques</a:t>
            </a:r>
          </a:p>
        </p:txBody>
      </p:sp>
      <p:sp>
        <p:nvSpPr>
          <p:cNvPr id="14347" name="Rectangle 9"/>
          <p:cNvSpPr>
            <a:spLocks noChangeArrowheads="1"/>
          </p:cNvSpPr>
          <p:nvPr/>
        </p:nvSpPr>
        <p:spPr bwMode="auto">
          <a:xfrm>
            <a:off x="6157913" y="3319463"/>
            <a:ext cx="2374900" cy="457200"/>
          </a:xfrm>
          <a:prstGeom prst="rect">
            <a:avLst/>
          </a:prstGeom>
          <a:noFill/>
          <a:ln w="9525">
            <a:noFill/>
            <a:miter lim="800000"/>
            <a:headEnd/>
            <a:tailEnd/>
          </a:ln>
        </p:spPr>
        <p:txBody>
          <a:bodyPr>
            <a:spAutoFit/>
          </a:bodyPr>
          <a:lstStyle/>
          <a:p>
            <a:r>
              <a:rPr lang="ca-ES" sz="1200" b="1"/>
              <a:t>Qualitat Total</a:t>
            </a:r>
            <a:r>
              <a:rPr lang="ca-ES" sz="1200"/>
              <a:t>: estratègia, societat, processos i resultats</a:t>
            </a:r>
          </a:p>
        </p:txBody>
      </p:sp>
      <p:sp>
        <p:nvSpPr>
          <p:cNvPr id="14350" name="Rectangle 14"/>
          <p:cNvSpPr>
            <a:spLocks noChangeArrowheads="1"/>
          </p:cNvSpPr>
          <p:nvPr/>
        </p:nvSpPr>
        <p:spPr bwMode="auto">
          <a:xfrm>
            <a:off x="1593850" y="5014913"/>
            <a:ext cx="2187575" cy="427037"/>
          </a:xfrm>
          <a:prstGeom prst="rect">
            <a:avLst/>
          </a:prstGeom>
          <a:noFill/>
          <a:ln w="9525">
            <a:noFill/>
            <a:miter lim="800000"/>
            <a:headEnd/>
            <a:tailEnd/>
          </a:ln>
        </p:spPr>
        <p:txBody>
          <a:bodyPr wrap="none">
            <a:spAutoFit/>
          </a:bodyPr>
          <a:lstStyle/>
          <a:p>
            <a:pPr algn="l"/>
            <a:r>
              <a:rPr lang="ca-ES" sz="2200">
                <a:solidFill>
                  <a:srgbClr val="003366"/>
                </a:solidFill>
              </a:rPr>
              <a:t>Ajuda a Domicili</a:t>
            </a:r>
          </a:p>
        </p:txBody>
      </p:sp>
      <p:sp>
        <p:nvSpPr>
          <p:cNvPr id="14351" name="Rectangle 15"/>
          <p:cNvSpPr>
            <a:spLocks noChangeArrowheads="1"/>
          </p:cNvSpPr>
          <p:nvPr/>
        </p:nvSpPr>
        <p:spPr bwMode="auto">
          <a:xfrm>
            <a:off x="4645025" y="5014913"/>
            <a:ext cx="3024188" cy="427037"/>
          </a:xfrm>
          <a:prstGeom prst="rect">
            <a:avLst/>
          </a:prstGeom>
          <a:noFill/>
          <a:ln w="9525">
            <a:noFill/>
            <a:miter lim="800000"/>
            <a:headEnd/>
            <a:tailEnd/>
          </a:ln>
        </p:spPr>
        <p:txBody>
          <a:bodyPr>
            <a:spAutoFit/>
          </a:bodyPr>
          <a:lstStyle/>
          <a:p>
            <a:pPr algn="l"/>
            <a:r>
              <a:rPr lang="ca-ES" sz="2200">
                <a:solidFill>
                  <a:srgbClr val="003366"/>
                </a:solidFill>
              </a:rPr>
              <a:t>Centres Residencials</a:t>
            </a:r>
          </a:p>
        </p:txBody>
      </p:sp>
      <p:sp>
        <p:nvSpPr>
          <p:cNvPr id="14352" name="Rectangle 16"/>
          <p:cNvSpPr>
            <a:spLocks noChangeArrowheads="1"/>
          </p:cNvSpPr>
          <p:nvPr/>
        </p:nvSpPr>
        <p:spPr bwMode="auto">
          <a:xfrm>
            <a:off x="107950" y="5445125"/>
            <a:ext cx="8928100" cy="1069975"/>
          </a:xfrm>
          <a:prstGeom prst="rect">
            <a:avLst/>
          </a:prstGeom>
          <a:solidFill>
            <a:srgbClr val="003366"/>
          </a:solidFill>
          <a:ln w="9525">
            <a:noFill/>
            <a:miter lim="800000"/>
            <a:headEnd/>
            <a:tailEnd/>
          </a:ln>
        </p:spPr>
        <p:txBody>
          <a:bodyPr>
            <a:spAutoFit/>
          </a:bodyPr>
          <a:lstStyle/>
          <a:p>
            <a:endParaRPr lang="ca-ES" sz="1600">
              <a:solidFill>
                <a:schemeClr val="bg1"/>
              </a:solidFill>
            </a:endParaRPr>
          </a:p>
          <a:p>
            <a:r>
              <a:rPr lang="ca-ES" sz="1600">
                <a:solidFill>
                  <a:schemeClr val="bg1"/>
                </a:solidFill>
              </a:rPr>
              <a:t>Nous conceptes: </a:t>
            </a:r>
            <a:r>
              <a:rPr lang="ca-ES" sz="1600" b="1">
                <a:solidFill>
                  <a:schemeClr val="bg1"/>
                </a:solidFill>
              </a:rPr>
              <a:t>eficàcia i eficiència </a:t>
            </a:r>
            <a:r>
              <a:rPr lang="ca-ES" sz="1600">
                <a:solidFill>
                  <a:schemeClr val="bg1"/>
                </a:solidFill>
              </a:rPr>
              <a:t>en el funcionament, juntament amb els resultats assistencials</a:t>
            </a:r>
          </a:p>
          <a:p>
            <a:endParaRPr lang="ca-ES" sz="1600">
              <a:solidFill>
                <a:schemeClr val="bg1"/>
              </a:solidFill>
            </a:endParaRPr>
          </a:p>
        </p:txBody>
      </p:sp>
      <p:sp>
        <p:nvSpPr>
          <p:cNvPr id="14340" name="Rectangle 16"/>
          <p:cNvSpPr>
            <a:spLocks noChangeArrowheads="1"/>
          </p:cNvSpPr>
          <p:nvPr/>
        </p:nvSpPr>
        <p:spPr bwMode="auto">
          <a:xfrm>
            <a:off x="179388" y="1766888"/>
            <a:ext cx="4006850" cy="366712"/>
          </a:xfrm>
          <a:prstGeom prst="rect">
            <a:avLst/>
          </a:prstGeom>
          <a:noFill/>
          <a:ln w="9525" algn="ctr">
            <a:noFill/>
            <a:miter lim="800000"/>
            <a:headEnd/>
            <a:tailEnd/>
          </a:ln>
        </p:spPr>
        <p:txBody>
          <a:bodyPr wrap="none">
            <a:spAutoFit/>
          </a:bodyPr>
          <a:lstStyle/>
          <a:p>
            <a:pPr>
              <a:spcBef>
                <a:spcPct val="50000"/>
              </a:spcBef>
            </a:pPr>
            <a:r>
              <a:rPr lang="ca-ES" b="1"/>
              <a:t>2. Sistemes de gestió de la Qualitat</a:t>
            </a:r>
          </a:p>
        </p:txBody>
      </p:sp>
      <p:sp>
        <p:nvSpPr>
          <p:cNvPr id="14341" name="Text Box 3"/>
          <p:cNvSpPr txBox="1">
            <a:spLocks noChangeArrowheads="1"/>
          </p:cNvSpPr>
          <p:nvPr/>
        </p:nvSpPr>
        <p:spPr bwMode="auto">
          <a:xfrm>
            <a:off x="252413" y="2301875"/>
            <a:ext cx="8567737" cy="263525"/>
          </a:xfrm>
          <a:prstGeom prst="rect">
            <a:avLst/>
          </a:prstGeom>
          <a:solidFill>
            <a:srgbClr val="003366"/>
          </a:solidFill>
          <a:ln w="9525">
            <a:noFill/>
            <a:miter lim="800000"/>
            <a:headEnd/>
            <a:tailEnd/>
          </a:ln>
        </p:spPr>
        <p:txBody>
          <a:bodyPr>
            <a:spAutoFit/>
          </a:bodyPr>
          <a:lstStyle/>
          <a:p>
            <a:pPr algn="l">
              <a:lnSpc>
                <a:spcPct val="70000"/>
              </a:lnSpc>
              <a:spcBef>
                <a:spcPct val="50000"/>
              </a:spcBef>
            </a:pPr>
            <a:r>
              <a:rPr lang="ca-ES" sz="1600" b="1">
                <a:solidFill>
                  <a:schemeClr val="bg1"/>
                </a:solidFill>
                <a:cs typeface="Arial" charset="0"/>
              </a:rPr>
              <a:t>Desenvolupament en la medició de la qualitat dels serveis</a:t>
            </a:r>
          </a:p>
        </p:txBody>
      </p:sp>
      <p:pic>
        <p:nvPicPr>
          <p:cNvPr id="14354" name="Picture 18" descr="Grupo SAR cat (sin fondo)"/>
          <p:cNvPicPr>
            <a:picLocks noChangeAspect="1" noChangeArrowheads="1"/>
          </p:cNvPicPr>
          <p:nvPr/>
        </p:nvPicPr>
        <p:blipFill>
          <a:blip r:embed="rId3" cstate="print"/>
          <a:srcRect/>
          <a:stretch>
            <a:fillRect/>
          </a:stretch>
        </p:blipFill>
        <p:spPr bwMode="auto">
          <a:xfrm>
            <a:off x="7010400" y="1628775"/>
            <a:ext cx="1809750" cy="520700"/>
          </a:xfrm>
          <a:prstGeom prst="rect">
            <a:avLst/>
          </a:prstGeom>
          <a:noFill/>
        </p:spPr>
      </p:pic>
      <p:sp>
        <p:nvSpPr>
          <p:cNvPr id="14356" name="Line 20"/>
          <p:cNvSpPr>
            <a:spLocks noChangeShapeType="1"/>
          </p:cNvSpPr>
          <p:nvPr/>
        </p:nvSpPr>
        <p:spPr bwMode="auto">
          <a:xfrm flipV="1">
            <a:off x="1260475" y="3933825"/>
            <a:ext cx="0" cy="504825"/>
          </a:xfrm>
          <a:prstGeom prst="line">
            <a:avLst/>
          </a:prstGeom>
          <a:noFill/>
          <a:ln w="12700" cap="rnd">
            <a:solidFill>
              <a:srgbClr val="003366"/>
            </a:solidFill>
            <a:prstDash val="sysDot"/>
            <a:round/>
            <a:headEnd/>
            <a:tailEnd/>
          </a:ln>
          <a:effectLst/>
        </p:spPr>
        <p:txBody>
          <a:bodyPr/>
          <a:lstStyle/>
          <a:p>
            <a:endParaRPr lang="es-ES"/>
          </a:p>
        </p:txBody>
      </p:sp>
      <p:sp>
        <p:nvSpPr>
          <p:cNvPr id="14357" name="Line 21"/>
          <p:cNvSpPr>
            <a:spLocks noChangeShapeType="1"/>
          </p:cNvSpPr>
          <p:nvPr/>
        </p:nvSpPr>
        <p:spPr bwMode="auto">
          <a:xfrm flipV="1">
            <a:off x="4213225" y="3933825"/>
            <a:ext cx="0" cy="504825"/>
          </a:xfrm>
          <a:prstGeom prst="line">
            <a:avLst/>
          </a:prstGeom>
          <a:noFill/>
          <a:ln w="12700" cap="rnd">
            <a:solidFill>
              <a:srgbClr val="003366"/>
            </a:solidFill>
            <a:prstDash val="sysDot"/>
            <a:round/>
            <a:headEnd/>
            <a:tailEnd/>
          </a:ln>
          <a:effectLst/>
        </p:spPr>
        <p:txBody>
          <a:bodyPr/>
          <a:lstStyle/>
          <a:p>
            <a:endParaRPr lang="es-ES"/>
          </a:p>
        </p:txBody>
      </p:sp>
      <p:sp>
        <p:nvSpPr>
          <p:cNvPr id="14358" name="Line 22"/>
          <p:cNvSpPr>
            <a:spLocks noChangeShapeType="1"/>
          </p:cNvSpPr>
          <p:nvPr/>
        </p:nvSpPr>
        <p:spPr bwMode="auto">
          <a:xfrm flipV="1">
            <a:off x="7381875" y="3933825"/>
            <a:ext cx="0" cy="504825"/>
          </a:xfrm>
          <a:prstGeom prst="line">
            <a:avLst/>
          </a:prstGeom>
          <a:noFill/>
          <a:ln w="12700" cap="rnd">
            <a:solidFill>
              <a:srgbClr val="003366"/>
            </a:solidFill>
            <a:prstDash val="sysDot"/>
            <a:round/>
            <a:headEnd/>
            <a:tailEnd/>
          </a:ln>
          <a:effectLst/>
        </p:spPr>
        <p:txBody>
          <a:bodyPr/>
          <a:lstStyle/>
          <a:p>
            <a:endParaRPr lang="es-ES"/>
          </a:p>
        </p:txBody>
      </p:sp>
      <p:sp>
        <p:nvSpPr>
          <p:cNvPr id="14359" name="Line 23"/>
          <p:cNvSpPr>
            <a:spLocks noChangeShapeType="1"/>
          </p:cNvSpPr>
          <p:nvPr/>
        </p:nvSpPr>
        <p:spPr bwMode="auto">
          <a:xfrm flipV="1">
            <a:off x="4716463" y="3933825"/>
            <a:ext cx="0" cy="504825"/>
          </a:xfrm>
          <a:prstGeom prst="line">
            <a:avLst/>
          </a:prstGeom>
          <a:noFill/>
          <a:ln w="12700" cap="rnd">
            <a:solidFill>
              <a:srgbClr val="003366"/>
            </a:solidFill>
            <a:prstDash val="sysDot"/>
            <a:round/>
            <a:headEnd/>
            <a:tailEnd/>
          </a:ln>
          <a:effectLst/>
        </p:spPr>
        <p:txBody>
          <a:bodyPr/>
          <a:lstStyle/>
          <a:p>
            <a:endParaRPr lang="es-ES"/>
          </a:p>
        </p:txBody>
      </p:sp>
      <p:sp>
        <p:nvSpPr>
          <p:cNvPr id="14360" name="Line 24"/>
          <p:cNvSpPr>
            <a:spLocks noChangeShapeType="1"/>
          </p:cNvSpPr>
          <p:nvPr/>
        </p:nvSpPr>
        <p:spPr bwMode="auto">
          <a:xfrm>
            <a:off x="1260475" y="4438650"/>
            <a:ext cx="2952750" cy="0"/>
          </a:xfrm>
          <a:prstGeom prst="line">
            <a:avLst/>
          </a:prstGeom>
          <a:noFill/>
          <a:ln w="12700" cap="rnd">
            <a:solidFill>
              <a:srgbClr val="003366"/>
            </a:solidFill>
            <a:prstDash val="sysDot"/>
            <a:round/>
            <a:headEnd/>
            <a:tailEnd/>
          </a:ln>
          <a:effectLst/>
        </p:spPr>
        <p:txBody>
          <a:bodyPr/>
          <a:lstStyle/>
          <a:p>
            <a:endParaRPr lang="es-ES"/>
          </a:p>
        </p:txBody>
      </p:sp>
      <p:sp>
        <p:nvSpPr>
          <p:cNvPr id="14361" name="Line 25"/>
          <p:cNvSpPr>
            <a:spLocks noChangeShapeType="1"/>
          </p:cNvSpPr>
          <p:nvPr/>
        </p:nvSpPr>
        <p:spPr bwMode="auto">
          <a:xfrm>
            <a:off x="4716463" y="4438650"/>
            <a:ext cx="2665412" cy="0"/>
          </a:xfrm>
          <a:prstGeom prst="line">
            <a:avLst/>
          </a:prstGeom>
          <a:noFill/>
          <a:ln w="12700" cap="rnd">
            <a:solidFill>
              <a:srgbClr val="003366"/>
            </a:solidFill>
            <a:prstDash val="sysDot"/>
            <a:round/>
            <a:headEnd/>
            <a:tailEnd/>
          </a:ln>
          <a:effectLst/>
        </p:spPr>
        <p:txBody>
          <a:bodyPr/>
          <a:lstStyle/>
          <a:p>
            <a:endParaRPr lang="es-ES"/>
          </a:p>
        </p:txBody>
      </p:sp>
      <p:sp>
        <p:nvSpPr>
          <p:cNvPr id="14362" name="Line 26"/>
          <p:cNvSpPr>
            <a:spLocks noChangeShapeType="1"/>
          </p:cNvSpPr>
          <p:nvPr/>
        </p:nvSpPr>
        <p:spPr bwMode="auto">
          <a:xfrm>
            <a:off x="2700338" y="4438650"/>
            <a:ext cx="0" cy="503238"/>
          </a:xfrm>
          <a:prstGeom prst="line">
            <a:avLst/>
          </a:prstGeom>
          <a:noFill/>
          <a:ln w="12700" cap="rnd">
            <a:solidFill>
              <a:srgbClr val="003366"/>
            </a:solidFill>
            <a:prstDash val="sysDot"/>
            <a:round/>
            <a:headEnd/>
            <a:tailEnd type="triangle" w="med" len="med"/>
          </a:ln>
          <a:effectLst/>
        </p:spPr>
        <p:txBody>
          <a:bodyPr/>
          <a:lstStyle/>
          <a:p>
            <a:endParaRPr lang="es-ES"/>
          </a:p>
        </p:txBody>
      </p:sp>
      <p:sp>
        <p:nvSpPr>
          <p:cNvPr id="14363" name="Line 27"/>
          <p:cNvSpPr>
            <a:spLocks noChangeShapeType="1"/>
          </p:cNvSpPr>
          <p:nvPr/>
        </p:nvSpPr>
        <p:spPr bwMode="auto">
          <a:xfrm>
            <a:off x="6013450" y="4438650"/>
            <a:ext cx="0" cy="503238"/>
          </a:xfrm>
          <a:prstGeom prst="line">
            <a:avLst/>
          </a:prstGeom>
          <a:noFill/>
          <a:ln w="12700" cap="rnd">
            <a:solidFill>
              <a:srgbClr val="003366"/>
            </a:solidFill>
            <a:prstDash val="sysDot"/>
            <a:round/>
            <a:headEnd/>
            <a:tailEnd type="triangle" w="med" len="med"/>
          </a:ln>
          <a:effectLst/>
        </p:spPr>
        <p:txBody>
          <a:bodyPr/>
          <a:lstStyle/>
          <a:p>
            <a:endParaRPr lang="es-E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4"/>
          <p:cNvSpPr>
            <a:spLocks noChangeArrowheads="1"/>
          </p:cNvSpPr>
          <p:nvPr/>
        </p:nvSpPr>
        <p:spPr bwMode="auto">
          <a:xfrm>
            <a:off x="684213" y="2570163"/>
            <a:ext cx="1250950" cy="427037"/>
          </a:xfrm>
          <a:prstGeom prst="rect">
            <a:avLst/>
          </a:prstGeom>
          <a:noFill/>
          <a:ln w="9525">
            <a:noFill/>
            <a:miter lim="800000"/>
            <a:headEnd/>
            <a:tailEnd/>
          </a:ln>
        </p:spPr>
        <p:txBody>
          <a:bodyPr wrap="none">
            <a:spAutoFit/>
          </a:bodyPr>
          <a:lstStyle/>
          <a:p>
            <a:pPr algn="l"/>
            <a:r>
              <a:rPr lang="es-ES" sz="2200">
                <a:solidFill>
                  <a:srgbClr val="003366"/>
                </a:solidFill>
              </a:rPr>
              <a:t>1ª Etapa</a:t>
            </a:r>
          </a:p>
        </p:txBody>
      </p:sp>
      <p:sp>
        <p:nvSpPr>
          <p:cNvPr id="15364" name="Rectangle 5"/>
          <p:cNvSpPr>
            <a:spLocks noChangeArrowheads="1"/>
          </p:cNvSpPr>
          <p:nvPr/>
        </p:nvSpPr>
        <p:spPr bwMode="auto">
          <a:xfrm>
            <a:off x="3763963" y="2570163"/>
            <a:ext cx="1250950" cy="427037"/>
          </a:xfrm>
          <a:prstGeom prst="rect">
            <a:avLst/>
          </a:prstGeom>
          <a:noFill/>
          <a:ln w="9525">
            <a:noFill/>
            <a:miter lim="800000"/>
            <a:headEnd/>
            <a:tailEnd/>
          </a:ln>
        </p:spPr>
        <p:txBody>
          <a:bodyPr wrap="none">
            <a:spAutoFit/>
          </a:bodyPr>
          <a:lstStyle/>
          <a:p>
            <a:pPr algn="l"/>
            <a:r>
              <a:rPr lang="es-ES" sz="2200">
                <a:solidFill>
                  <a:srgbClr val="003366"/>
                </a:solidFill>
              </a:rPr>
              <a:t>2ª Etapa</a:t>
            </a:r>
          </a:p>
        </p:txBody>
      </p:sp>
      <p:sp>
        <p:nvSpPr>
          <p:cNvPr id="15365" name="Rectangle 6"/>
          <p:cNvSpPr>
            <a:spLocks noChangeArrowheads="1"/>
          </p:cNvSpPr>
          <p:nvPr/>
        </p:nvSpPr>
        <p:spPr bwMode="auto">
          <a:xfrm>
            <a:off x="6732588" y="2570163"/>
            <a:ext cx="1250950" cy="427037"/>
          </a:xfrm>
          <a:prstGeom prst="rect">
            <a:avLst/>
          </a:prstGeom>
          <a:noFill/>
          <a:ln w="9525">
            <a:noFill/>
            <a:miter lim="800000"/>
            <a:headEnd/>
            <a:tailEnd/>
          </a:ln>
        </p:spPr>
        <p:txBody>
          <a:bodyPr wrap="none">
            <a:spAutoFit/>
          </a:bodyPr>
          <a:lstStyle/>
          <a:p>
            <a:pPr algn="l"/>
            <a:r>
              <a:rPr lang="es-ES" sz="2200">
                <a:solidFill>
                  <a:srgbClr val="003366"/>
                </a:solidFill>
              </a:rPr>
              <a:t>3ª Etapa</a:t>
            </a:r>
          </a:p>
        </p:txBody>
      </p:sp>
      <p:sp>
        <p:nvSpPr>
          <p:cNvPr id="15366" name="Rectangle 7"/>
          <p:cNvSpPr>
            <a:spLocks noChangeArrowheads="1"/>
          </p:cNvSpPr>
          <p:nvPr/>
        </p:nvSpPr>
        <p:spPr bwMode="auto">
          <a:xfrm>
            <a:off x="142875" y="3063875"/>
            <a:ext cx="3000375" cy="581025"/>
          </a:xfrm>
          <a:prstGeom prst="rect">
            <a:avLst/>
          </a:prstGeom>
          <a:noFill/>
          <a:ln w="9525">
            <a:noFill/>
            <a:miter lim="800000"/>
            <a:headEnd/>
            <a:tailEnd/>
          </a:ln>
        </p:spPr>
        <p:txBody>
          <a:bodyPr>
            <a:spAutoFit/>
          </a:bodyPr>
          <a:lstStyle/>
          <a:p>
            <a:pPr algn="l"/>
            <a:r>
              <a:rPr lang="ca-ES" sz="1600"/>
              <a:t>Gran </a:t>
            </a:r>
            <a:r>
              <a:rPr lang="ca-ES" sz="1600" b="1"/>
              <a:t>impacte inicial </a:t>
            </a:r>
            <a:r>
              <a:rPr lang="ca-ES" sz="1600"/>
              <a:t>de las mesures posades en marxa</a:t>
            </a:r>
          </a:p>
        </p:txBody>
      </p:sp>
      <p:sp>
        <p:nvSpPr>
          <p:cNvPr id="21" name="20 Flecha abajo"/>
          <p:cNvSpPr>
            <a:spLocks noChangeArrowheads="1"/>
          </p:cNvSpPr>
          <p:nvPr/>
        </p:nvSpPr>
        <p:spPr bwMode="auto">
          <a:xfrm>
            <a:off x="1143000" y="3721100"/>
            <a:ext cx="357188" cy="500063"/>
          </a:xfrm>
          <a:prstGeom prst="downArrow">
            <a:avLst>
              <a:gd name="adj1" fmla="val 50000"/>
              <a:gd name="adj2" fmla="val 49998"/>
            </a:avLst>
          </a:prstGeom>
          <a:solidFill>
            <a:srgbClr val="003366"/>
          </a:solidFill>
          <a:ln w="25400" algn="ctr">
            <a:noFill/>
            <a:miter lim="800000"/>
            <a:headEnd/>
            <a:tailEnd/>
          </a:ln>
        </p:spPr>
        <p:txBody>
          <a:bodyPr anchor="ctr"/>
          <a:lstStyle/>
          <a:p>
            <a:pPr>
              <a:defRPr/>
            </a:pPr>
            <a:endParaRPr lang="es-ES_tradnl">
              <a:solidFill>
                <a:schemeClr val="lt1"/>
              </a:solidFill>
              <a:latin typeface="+mn-lt"/>
            </a:endParaRPr>
          </a:p>
        </p:txBody>
      </p:sp>
      <p:sp>
        <p:nvSpPr>
          <p:cNvPr id="15368" name="Rectangle 7"/>
          <p:cNvSpPr>
            <a:spLocks noChangeArrowheads="1"/>
          </p:cNvSpPr>
          <p:nvPr/>
        </p:nvSpPr>
        <p:spPr bwMode="auto">
          <a:xfrm>
            <a:off x="3049588" y="3092450"/>
            <a:ext cx="2808287" cy="336550"/>
          </a:xfrm>
          <a:prstGeom prst="rect">
            <a:avLst/>
          </a:prstGeom>
          <a:noFill/>
          <a:ln w="9525">
            <a:noFill/>
            <a:miter lim="800000"/>
            <a:headEnd/>
            <a:tailEnd/>
          </a:ln>
        </p:spPr>
        <p:txBody>
          <a:bodyPr>
            <a:spAutoFit/>
          </a:bodyPr>
          <a:lstStyle/>
          <a:p>
            <a:r>
              <a:rPr lang="ca-ES" sz="1600" b="1"/>
              <a:t>Millores actives</a:t>
            </a:r>
          </a:p>
        </p:txBody>
      </p:sp>
      <p:sp>
        <p:nvSpPr>
          <p:cNvPr id="15369" name="Rectangle 7"/>
          <p:cNvSpPr>
            <a:spLocks noChangeArrowheads="1"/>
          </p:cNvSpPr>
          <p:nvPr/>
        </p:nvSpPr>
        <p:spPr bwMode="auto">
          <a:xfrm>
            <a:off x="5978525" y="3092450"/>
            <a:ext cx="2808288" cy="336550"/>
          </a:xfrm>
          <a:prstGeom prst="rect">
            <a:avLst/>
          </a:prstGeom>
          <a:noFill/>
          <a:ln w="9525">
            <a:noFill/>
            <a:miter lim="800000"/>
            <a:headEnd/>
            <a:tailEnd/>
          </a:ln>
        </p:spPr>
        <p:txBody>
          <a:bodyPr>
            <a:spAutoFit/>
          </a:bodyPr>
          <a:lstStyle/>
          <a:p>
            <a:r>
              <a:rPr lang="ca-ES" sz="1600" b="1"/>
              <a:t>Gestió total</a:t>
            </a:r>
          </a:p>
        </p:txBody>
      </p:sp>
      <p:sp>
        <p:nvSpPr>
          <p:cNvPr id="15370" name="Rectangle 7"/>
          <p:cNvSpPr>
            <a:spLocks noChangeArrowheads="1"/>
          </p:cNvSpPr>
          <p:nvPr/>
        </p:nvSpPr>
        <p:spPr bwMode="auto">
          <a:xfrm>
            <a:off x="900113" y="4497388"/>
            <a:ext cx="2071687" cy="1558925"/>
          </a:xfrm>
          <a:prstGeom prst="rect">
            <a:avLst/>
          </a:prstGeom>
          <a:noFill/>
          <a:ln w="9525">
            <a:noFill/>
            <a:miter lim="800000"/>
            <a:headEnd/>
            <a:tailEnd/>
          </a:ln>
        </p:spPr>
        <p:txBody>
          <a:bodyPr>
            <a:spAutoFit/>
          </a:bodyPr>
          <a:lstStyle/>
          <a:p>
            <a:pPr algn="l">
              <a:lnSpc>
                <a:spcPct val="200000"/>
              </a:lnSpc>
              <a:buFont typeface="Wingdings" pitchFamily="2" charset="2"/>
              <a:buNone/>
            </a:pPr>
            <a:r>
              <a:rPr lang="ca-ES" sz="1600"/>
              <a:t>Organització</a:t>
            </a:r>
          </a:p>
          <a:p>
            <a:pPr algn="l">
              <a:lnSpc>
                <a:spcPct val="200000"/>
              </a:lnSpc>
              <a:buFont typeface="Wingdings" pitchFamily="2" charset="2"/>
              <a:buNone/>
            </a:pPr>
            <a:r>
              <a:rPr lang="ca-ES" sz="1600"/>
              <a:t>Control</a:t>
            </a:r>
          </a:p>
          <a:p>
            <a:pPr algn="l">
              <a:lnSpc>
                <a:spcPct val="200000"/>
              </a:lnSpc>
              <a:buFont typeface="Wingdings" pitchFamily="2" charset="2"/>
              <a:buNone/>
            </a:pPr>
            <a:r>
              <a:rPr lang="ca-ES" sz="1600"/>
              <a:t>Medició</a:t>
            </a:r>
          </a:p>
        </p:txBody>
      </p:sp>
      <p:sp>
        <p:nvSpPr>
          <p:cNvPr id="25" name="24 Flecha abajo"/>
          <p:cNvSpPr>
            <a:spLocks noChangeArrowheads="1"/>
          </p:cNvSpPr>
          <p:nvPr/>
        </p:nvSpPr>
        <p:spPr bwMode="auto">
          <a:xfrm>
            <a:off x="4264025" y="3433763"/>
            <a:ext cx="357188" cy="500062"/>
          </a:xfrm>
          <a:prstGeom prst="downArrow">
            <a:avLst>
              <a:gd name="adj1" fmla="val 50000"/>
              <a:gd name="adj2" fmla="val 49998"/>
            </a:avLst>
          </a:prstGeom>
          <a:solidFill>
            <a:srgbClr val="003366"/>
          </a:solidFill>
          <a:ln w="25400" algn="ctr">
            <a:noFill/>
            <a:miter lim="800000"/>
            <a:headEnd/>
            <a:tailEnd/>
          </a:ln>
        </p:spPr>
        <p:txBody>
          <a:bodyPr anchor="ctr"/>
          <a:lstStyle/>
          <a:p>
            <a:pPr>
              <a:defRPr/>
            </a:pPr>
            <a:endParaRPr lang="es-ES_tradnl">
              <a:solidFill>
                <a:schemeClr val="lt1"/>
              </a:solidFill>
              <a:latin typeface="+mn-lt"/>
            </a:endParaRPr>
          </a:p>
        </p:txBody>
      </p:sp>
      <p:sp>
        <p:nvSpPr>
          <p:cNvPr id="15372" name="Rectangle 7"/>
          <p:cNvSpPr>
            <a:spLocks noChangeArrowheads="1"/>
          </p:cNvSpPr>
          <p:nvPr/>
        </p:nvSpPr>
        <p:spPr bwMode="auto">
          <a:xfrm>
            <a:off x="3800475" y="3716338"/>
            <a:ext cx="2571750" cy="2536825"/>
          </a:xfrm>
          <a:prstGeom prst="rect">
            <a:avLst/>
          </a:prstGeom>
          <a:noFill/>
          <a:ln w="9525">
            <a:noFill/>
            <a:miter lim="800000"/>
            <a:headEnd/>
            <a:tailEnd/>
          </a:ln>
        </p:spPr>
        <p:txBody>
          <a:bodyPr>
            <a:spAutoFit/>
          </a:bodyPr>
          <a:lstStyle/>
          <a:p>
            <a:pPr algn="l">
              <a:lnSpc>
                <a:spcPct val="200000"/>
              </a:lnSpc>
              <a:buFont typeface="Wingdings" pitchFamily="2" charset="2"/>
              <a:buNone/>
            </a:pPr>
            <a:r>
              <a:rPr lang="ca-ES" sz="1600"/>
              <a:t>Bones pràctiques</a:t>
            </a:r>
          </a:p>
          <a:p>
            <a:pPr algn="l">
              <a:lnSpc>
                <a:spcPct val="200000"/>
              </a:lnSpc>
              <a:buFont typeface="Wingdings" pitchFamily="2" charset="2"/>
              <a:buNone/>
            </a:pPr>
            <a:r>
              <a:rPr lang="ca-ES" sz="1600"/>
              <a:t>Avaluació</a:t>
            </a:r>
          </a:p>
          <a:p>
            <a:pPr algn="l">
              <a:lnSpc>
                <a:spcPct val="200000"/>
              </a:lnSpc>
              <a:buFont typeface="Wingdings" pitchFamily="2" charset="2"/>
              <a:buNone/>
            </a:pPr>
            <a:r>
              <a:rPr lang="ca-ES" sz="1600"/>
              <a:t>Investigació</a:t>
            </a:r>
          </a:p>
          <a:p>
            <a:pPr algn="l">
              <a:lnSpc>
                <a:spcPct val="200000"/>
              </a:lnSpc>
              <a:buFont typeface="Wingdings" pitchFamily="2" charset="2"/>
              <a:buNone/>
            </a:pPr>
            <a:r>
              <a:rPr lang="ca-ES" sz="1600"/>
              <a:t>Gestió del coneixement</a:t>
            </a:r>
          </a:p>
          <a:p>
            <a:pPr algn="l">
              <a:lnSpc>
                <a:spcPct val="200000"/>
              </a:lnSpc>
              <a:buFont typeface="Wingdings" pitchFamily="2" charset="2"/>
              <a:buNone/>
            </a:pPr>
            <a:r>
              <a:rPr lang="ca-ES" sz="1600"/>
              <a:t>Benchmarking</a:t>
            </a:r>
          </a:p>
        </p:txBody>
      </p:sp>
      <p:sp>
        <p:nvSpPr>
          <p:cNvPr id="28" name="27 Flecha abajo"/>
          <p:cNvSpPr>
            <a:spLocks noChangeArrowheads="1"/>
          </p:cNvSpPr>
          <p:nvPr/>
        </p:nvSpPr>
        <p:spPr bwMode="auto">
          <a:xfrm>
            <a:off x="7286625" y="3576638"/>
            <a:ext cx="357188" cy="500062"/>
          </a:xfrm>
          <a:prstGeom prst="downArrow">
            <a:avLst>
              <a:gd name="adj1" fmla="val 50000"/>
              <a:gd name="adj2" fmla="val 49998"/>
            </a:avLst>
          </a:prstGeom>
          <a:solidFill>
            <a:srgbClr val="003366"/>
          </a:solidFill>
          <a:ln w="25400" algn="ctr">
            <a:noFill/>
            <a:miter lim="800000"/>
            <a:headEnd/>
            <a:tailEnd/>
          </a:ln>
        </p:spPr>
        <p:txBody>
          <a:bodyPr anchor="ctr"/>
          <a:lstStyle/>
          <a:p>
            <a:pPr>
              <a:defRPr/>
            </a:pPr>
            <a:endParaRPr lang="es-ES_tradnl">
              <a:solidFill>
                <a:schemeClr val="lt1"/>
              </a:solidFill>
              <a:latin typeface="+mn-lt"/>
            </a:endParaRPr>
          </a:p>
        </p:txBody>
      </p:sp>
      <p:sp>
        <p:nvSpPr>
          <p:cNvPr id="15374" name="Rectangle 7"/>
          <p:cNvSpPr>
            <a:spLocks noChangeArrowheads="1"/>
          </p:cNvSpPr>
          <p:nvPr/>
        </p:nvSpPr>
        <p:spPr bwMode="auto">
          <a:xfrm>
            <a:off x="6829425" y="3933825"/>
            <a:ext cx="1990725" cy="1558925"/>
          </a:xfrm>
          <a:prstGeom prst="rect">
            <a:avLst/>
          </a:prstGeom>
          <a:noFill/>
          <a:ln w="9525">
            <a:noFill/>
            <a:miter lim="800000"/>
            <a:headEnd/>
            <a:tailEnd/>
          </a:ln>
        </p:spPr>
        <p:txBody>
          <a:bodyPr>
            <a:spAutoFit/>
          </a:bodyPr>
          <a:lstStyle/>
          <a:p>
            <a:pPr algn="l">
              <a:lnSpc>
                <a:spcPct val="200000"/>
              </a:lnSpc>
              <a:buFont typeface="Wingdings" pitchFamily="2" charset="2"/>
              <a:buNone/>
            </a:pPr>
            <a:r>
              <a:rPr lang="ca-ES" sz="1600"/>
              <a:t>Qualitat percebuda</a:t>
            </a:r>
          </a:p>
          <a:p>
            <a:pPr algn="l">
              <a:lnSpc>
                <a:spcPct val="200000"/>
              </a:lnSpc>
              <a:buFont typeface="Wingdings" pitchFamily="2" charset="2"/>
              <a:buNone/>
            </a:pPr>
            <a:r>
              <a:rPr lang="ca-ES" sz="1600"/>
              <a:t>Impacte comunitari</a:t>
            </a:r>
          </a:p>
          <a:p>
            <a:pPr algn="l">
              <a:buFont typeface="Wingdings" pitchFamily="2" charset="2"/>
              <a:buNone/>
            </a:pPr>
            <a:r>
              <a:rPr lang="ca-ES" sz="1600"/>
              <a:t>Personalització com a eix d’atenció</a:t>
            </a:r>
          </a:p>
        </p:txBody>
      </p:sp>
      <p:sp>
        <p:nvSpPr>
          <p:cNvPr id="15375" name="Rectangle 16"/>
          <p:cNvSpPr>
            <a:spLocks noChangeArrowheads="1"/>
          </p:cNvSpPr>
          <p:nvPr/>
        </p:nvSpPr>
        <p:spPr bwMode="auto">
          <a:xfrm>
            <a:off x="277813" y="1766888"/>
            <a:ext cx="4006850" cy="366712"/>
          </a:xfrm>
          <a:prstGeom prst="rect">
            <a:avLst/>
          </a:prstGeom>
          <a:noFill/>
          <a:ln w="9525" algn="ctr">
            <a:noFill/>
            <a:miter lim="800000"/>
            <a:headEnd/>
            <a:tailEnd/>
          </a:ln>
        </p:spPr>
        <p:txBody>
          <a:bodyPr wrap="none">
            <a:spAutoFit/>
          </a:bodyPr>
          <a:lstStyle/>
          <a:p>
            <a:pPr>
              <a:spcBef>
                <a:spcPct val="50000"/>
              </a:spcBef>
            </a:pPr>
            <a:r>
              <a:rPr lang="ca-ES" b="1"/>
              <a:t>2. Sistemes de gestió de la Qualitat</a:t>
            </a:r>
          </a:p>
        </p:txBody>
      </p:sp>
      <p:sp>
        <p:nvSpPr>
          <p:cNvPr id="15376" name="Text Box 3"/>
          <p:cNvSpPr txBox="1">
            <a:spLocks noChangeArrowheads="1"/>
          </p:cNvSpPr>
          <p:nvPr/>
        </p:nvSpPr>
        <p:spPr bwMode="auto">
          <a:xfrm>
            <a:off x="323850" y="2228850"/>
            <a:ext cx="8424863" cy="263525"/>
          </a:xfrm>
          <a:prstGeom prst="rect">
            <a:avLst/>
          </a:prstGeom>
          <a:solidFill>
            <a:srgbClr val="003366"/>
          </a:solidFill>
          <a:ln w="9525">
            <a:noFill/>
            <a:miter lim="800000"/>
            <a:headEnd/>
            <a:tailEnd/>
          </a:ln>
        </p:spPr>
        <p:txBody>
          <a:bodyPr>
            <a:spAutoFit/>
          </a:bodyPr>
          <a:lstStyle/>
          <a:p>
            <a:pPr algn="l">
              <a:lnSpc>
                <a:spcPct val="70000"/>
              </a:lnSpc>
              <a:spcBef>
                <a:spcPct val="50000"/>
              </a:spcBef>
            </a:pPr>
            <a:r>
              <a:rPr lang="ca-ES" sz="1600" b="1">
                <a:solidFill>
                  <a:schemeClr val="bg1"/>
                </a:solidFill>
                <a:cs typeface="Arial" charset="0"/>
              </a:rPr>
              <a:t>Desenvolupament en la medició de la qualitat dels serveis</a:t>
            </a:r>
          </a:p>
        </p:txBody>
      </p:sp>
      <p:pic>
        <p:nvPicPr>
          <p:cNvPr id="15378" name="Picture 18" descr="Grupo SAR cat (sin fondo)"/>
          <p:cNvPicPr>
            <a:picLocks noChangeAspect="1" noChangeArrowheads="1"/>
          </p:cNvPicPr>
          <p:nvPr/>
        </p:nvPicPr>
        <p:blipFill>
          <a:blip r:embed="rId3" cstate="print"/>
          <a:srcRect/>
          <a:stretch>
            <a:fillRect/>
          </a:stretch>
        </p:blipFill>
        <p:spPr bwMode="auto">
          <a:xfrm>
            <a:off x="6948488" y="1628775"/>
            <a:ext cx="1809750" cy="520700"/>
          </a:xfrm>
          <a:prstGeom prst="rect">
            <a:avLst/>
          </a:prstGeom>
          <a:noFill/>
        </p:spPr>
      </p:pic>
      <p:grpSp>
        <p:nvGrpSpPr>
          <p:cNvPr id="15379" name="Group 19"/>
          <p:cNvGrpSpPr>
            <a:grpSpLocks/>
          </p:cNvGrpSpPr>
          <p:nvPr/>
        </p:nvGrpSpPr>
        <p:grpSpPr bwMode="auto">
          <a:xfrm>
            <a:off x="611188" y="4724400"/>
            <a:ext cx="215900" cy="215900"/>
            <a:chOff x="657" y="3748"/>
            <a:chExt cx="182" cy="181"/>
          </a:xfrm>
        </p:grpSpPr>
        <p:sp>
          <p:nvSpPr>
            <p:cNvPr id="15380" name="AutoShape 20"/>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15381" name="AutoShape 21"/>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grpSp>
        <p:nvGrpSpPr>
          <p:cNvPr id="15382" name="Group 22"/>
          <p:cNvGrpSpPr>
            <a:grpSpLocks/>
          </p:cNvGrpSpPr>
          <p:nvPr/>
        </p:nvGrpSpPr>
        <p:grpSpPr bwMode="auto">
          <a:xfrm>
            <a:off x="611188" y="5229225"/>
            <a:ext cx="215900" cy="215900"/>
            <a:chOff x="657" y="3748"/>
            <a:chExt cx="182" cy="181"/>
          </a:xfrm>
        </p:grpSpPr>
        <p:sp>
          <p:nvSpPr>
            <p:cNvPr id="15383" name="AutoShape 23"/>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15384" name="AutoShape 24"/>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grpSp>
        <p:nvGrpSpPr>
          <p:cNvPr id="15385" name="Group 25"/>
          <p:cNvGrpSpPr>
            <a:grpSpLocks/>
          </p:cNvGrpSpPr>
          <p:nvPr/>
        </p:nvGrpSpPr>
        <p:grpSpPr bwMode="auto">
          <a:xfrm>
            <a:off x="611188" y="5734050"/>
            <a:ext cx="215900" cy="215900"/>
            <a:chOff x="657" y="3748"/>
            <a:chExt cx="182" cy="181"/>
          </a:xfrm>
        </p:grpSpPr>
        <p:sp>
          <p:nvSpPr>
            <p:cNvPr id="15386" name="AutoShape 26"/>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15387" name="AutoShape 27"/>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grpSp>
        <p:nvGrpSpPr>
          <p:cNvPr id="15388" name="Group 28"/>
          <p:cNvGrpSpPr>
            <a:grpSpLocks/>
          </p:cNvGrpSpPr>
          <p:nvPr/>
        </p:nvGrpSpPr>
        <p:grpSpPr bwMode="auto">
          <a:xfrm>
            <a:off x="3492500" y="4005263"/>
            <a:ext cx="215900" cy="215900"/>
            <a:chOff x="657" y="3748"/>
            <a:chExt cx="182" cy="181"/>
          </a:xfrm>
        </p:grpSpPr>
        <p:sp>
          <p:nvSpPr>
            <p:cNvPr id="15389" name="AutoShape 29"/>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15390" name="AutoShape 30"/>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grpSp>
        <p:nvGrpSpPr>
          <p:cNvPr id="15391" name="Group 31"/>
          <p:cNvGrpSpPr>
            <a:grpSpLocks/>
          </p:cNvGrpSpPr>
          <p:nvPr/>
        </p:nvGrpSpPr>
        <p:grpSpPr bwMode="auto">
          <a:xfrm>
            <a:off x="3492500" y="4437063"/>
            <a:ext cx="215900" cy="215900"/>
            <a:chOff x="657" y="3748"/>
            <a:chExt cx="182" cy="181"/>
          </a:xfrm>
        </p:grpSpPr>
        <p:sp>
          <p:nvSpPr>
            <p:cNvPr id="15392" name="AutoShape 32"/>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15393" name="AutoShape 33"/>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grpSp>
        <p:nvGrpSpPr>
          <p:cNvPr id="15394" name="Group 34"/>
          <p:cNvGrpSpPr>
            <a:grpSpLocks/>
          </p:cNvGrpSpPr>
          <p:nvPr/>
        </p:nvGrpSpPr>
        <p:grpSpPr bwMode="auto">
          <a:xfrm>
            <a:off x="3492500" y="4941888"/>
            <a:ext cx="215900" cy="215900"/>
            <a:chOff x="657" y="3748"/>
            <a:chExt cx="182" cy="181"/>
          </a:xfrm>
        </p:grpSpPr>
        <p:sp>
          <p:nvSpPr>
            <p:cNvPr id="15395" name="AutoShape 35"/>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15396" name="AutoShape 36"/>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grpSp>
        <p:nvGrpSpPr>
          <p:cNvPr id="15397" name="Group 37"/>
          <p:cNvGrpSpPr>
            <a:grpSpLocks/>
          </p:cNvGrpSpPr>
          <p:nvPr/>
        </p:nvGrpSpPr>
        <p:grpSpPr bwMode="auto">
          <a:xfrm>
            <a:off x="3492500" y="5445125"/>
            <a:ext cx="215900" cy="215900"/>
            <a:chOff x="657" y="3748"/>
            <a:chExt cx="182" cy="181"/>
          </a:xfrm>
        </p:grpSpPr>
        <p:sp>
          <p:nvSpPr>
            <p:cNvPr id="15398" name="AutoShape 38"/>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15399" name="AutoShape 39"/>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grpSp>
        <p:nvGrpSpPr>
          <p:cNvPr id="15400" name="Group 40"/>
          <p:cNvGrpSpPr>
            <a:grpSpLocks/>
          </p:cNvGrpSpPr>
          <p:nvPr/>
        </p:nvGrpSpPr>
        <p:grpSpPr bwMode="auto">
          <a:xfrm>
            <a:off x="3492500" y="5949950"/>
            <a:ext cx="215900" cy="215900"/>
            <a:chOff x="657" y="3748"/>
            <a:chExt cx="182" cy="181"/>
          </a:xfrm>
        </p:grpSpPr>
        <p:sp>
          <p:nvSpPr>
            <p:cNvPr id="15401" name="AutoShape 41"/>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15402" name="AutoShape 42"/>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grpSp>
        <p:nvGrpSpPr>
          <p:cNvPr id="15403" name="Group 43"/>
          <p:cNvGrpSpPr>
            <a:grpSpLocks/>
          </p:cNvGrpSpPr>
          <p:nvPr/>
        </p:nvGrpSpPr>
        <p:grpSpPr bwMode="auto">
          <a:xfrm>
            <a:off x="6588125" y="4149725"/>
            <a:ext cx="215900" cy="215900"/>
            <a:chOff x="657" y="3748"/>
            <a:chExt cx="182" cy="181"/>
          </a:xfrm>
        </p:grpSpPr>
        <p:sp>
          <p:nvSpPr>
            <p:cNvPr id="15404" name="AutoShape 44"/>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15405" name="AutoShape 45"/>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grpSp>
        <p:nvGrpSpPr>
          <p:cNvPr id="15409" name="Group 49"/>
          <p:cNvGrpSpPr>
            <a:grpSpLocks/>
          </p:cNvGrpSpPr>
          <p:nvPr/>
        </p:nvGrpSpPr>
        <p:grpSpPr bwMode="auto">
          <a:xfrm>
            <a:off x="6588125" y="4581525"/>
            <a:ext cx="215900" cy="215900"/>
            <a:chOff x="657" y="3748"/>
            <a:chExt cx="182" cy="181"/>
          </a:xfrm>
        </p:grpSpPr>
        <p:sp>
          <p:nvSpPr>
            <p:cNvPr id="15410" name="AutoShape 50"/>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15411" name="AutoShape 51"/>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grpSp>
        <p:nvGrpSpPr>
          <p:cNvPr id="15412" name="Group 52"/>
          <p:cNvGrpSpPr>
            <a:grpSpLocks/>
          </p:cNvGrpSpPr>
          <p:nvPr/>
        </p:nvGrpSpPr>
        <p:grpSpPr bwMode="auto">
          <a:xfrm>
            <a:off x="6588125" y="4941888"/>
            <a:ext cx="215900" cy="215900"/>
            <a:chOff x="657" y="3748"/>
            <a:chExt cx="182" cy="181"/>
          </a:xfrm>
        </p:grpSpPr>
        <p:sp>
          <p:nvSpPr>
            <p:cNvPr id="15413" name="AutoShape 53"/>
            <p:cNvSpPr>
              <a:spLocks noChangeArrowheads="1"/>
            </p:cNvSpPr>
            <p:nvPr/>
          </p:nvSpPr>
          <p:spPr bwMode="auto">
            <a:xfrm>
              <a:off x="657" y="3748"/>
              <a:ext cx="136" cy="136"/>
            </a:xfrm>
            <a:prstGeom prst="roundRect">
              <a:avLst>
                <a:gd name="adj" fmla="val 16667"/>
              </a:avLst>
            </a:prstGeom>
            <a:solidFill>
              <a:schemeClr val="accent1"/>
            </a:solidFill>
            <a:ln w="9525">
              <a:noFill/>
              <a:round/>
              <a:headEnd/>
              <a:tailEnd/>
            </a:ln>
            <a:effectLst/>
          </p:spPr>
          <p:txBody>
            <a:bodyPr wrap="none" anchor="ctr"/>
            <a:lstStyle/>
            <a:p>
              <a:endParaRPr lang="es-ES"/>
            </a:p>
          </p:txBody>
        </p:sp>
        <p:sp>
          <p:nvSpPr>
            <p:cNvPr id="15414" name="AutoShape 54"/>
            <p:cNvSpPr>
              <a:spLocks noChangeArrowheads="1"/>
            </p:cNvSpPr>
            <p:nvPr/>
          </p:nvSpPr>
          <p:spPr bwMode="auto">
            <a:xfrm>
              <a:off x="703" y="3793"/>
              <a:ext cx="136" cy="136"/>
            </a:xfrm>
            <a:prstGeom prst="roundRect">
              <a:avLst>
                <a:gd name="adj" fmla="val 16667"/>
              </a:avLst>
            </a:prstGeom>
            <a:solidFill>
              <a:srgbClr val="003366"/>
            </a:solidFill>
            <a:ln w="9525">
              <a:noFill/>
              <a:round/>
              <a:headEnd/>
              <a:tailEnd/>
            </a:ln>
            <a:effectLst/>
          </p:spPr>
          <p:txBody>
            <a:bodyPr wrap="none" anchor="ctr"/>
            <a:lstStyle/>
            <a:p>
              <a:endParaRPr lang="es-ES"/>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ChangeArrowheads="1"/>
          </p:cNvSpPr>
          <p:nvPr/>
        </p:nvSpPr>
        <p:spPr bwMode="auto">
          <a:xfrm>
            <a:off x="107950" y="1700213"/>
            <a:ext cx="2592388" cy="641350"/>
          </a:xfrm>
          <a:prstGeom prst="rect">
            <a:avLst/>
          </a:prstGeom>
          <a:noFill/>
          <a:ln w="9525" algn="ctr">
            <a:noFill/>
            <a:miter lim="800000"/>
            <a:headEnd/>
            <a:tailEnd/>
          </a:ln>
        </p:spPr>
        <p:txBody>
          <a:bodyPr>
            <a:spAutoFit/>
          </a:bodyPr>
          <a:lstStyle/>
          <a:p>
            <a:pPr>
              <a:spcBef>
                <a:spcPct val="50000"/>
              </a:spcBef>
            </a:pPr>
            <a:r>
              <a:rPr lang="ca-ES" b="1"/>
              <a:t>3. Com avaluem el que fem?</a:t>
            </a:r>
          </a:p>
        </p:txBody>
      </p:sp>
      <p:sp>
        <p:nvSpPr>
          <p:cNvPr id="16399" name="Rectangle 19"/>
          <p:cNvSpPr>
            <a:spLocks noChangeArrowheads="1"/>
          </p:cNvSpPr>
          <p:nvPr/>
        </p:nvSpPr>
        <p:spPr bwMode="auto">
          <a:xfrm>
            <a:off x="-315913" y="-423863"/>
            <a:ext cx="9144001" cy="0"/>
          </a:xfrm>
          <a:prstGeom prst="rect">
            <a:avLst/>
          </a:prstGeom>
          <a:noFill/>
          <a:ln w="9525">
            <a:noFill/>
            <a:miter lim="800000"/>
            <a:headEnd/>
            <a:tailEnd/>
          </a:ln>
        </p:spPr>
        <p:txBody>
          <a:bodyPr wrap="none" anchor="ctr">
            <a:spAutoFit/>
          </a:bodyPr>
          <a:lstStyle/>
          <a:p>
            <a:pPr algn="l"/>
            <a:endParaRPr lang="es-ES"/>
          </a:p>
        </p:txBody>
      </p:sp>
      <p:sp>
        <p:nvSpPr>
          <p:cNvPr id="16387" name="Text Box 16"/>
          <p:cNvSpPr txBox="1">
            <a:spLocks noChangeArrowheads="1"/>
          </p:cNvSpPr>
          <p:nvPr/>
        </p:nvSpPr>
        <p:spPr bwMode="auto">
          <a:xfrm>
            <a:off x="3678238" y="1700213"/>
            <a:ext cx="3468687" cy="274637"/>
          </a:xfrm>
          <a:prstGeom prst="rect">
            <a:avLst/>
          </a:prstGeom>
          <a:solidFill>
            <a:srgbClr val="337CCD"/>
          </a:solidFill>
          <a:ln w="9525" algn="ctr">
            <a:solidFill>
              <a:srgbClr val="000000"/>
            </a:solidFill>
            <a:miter lim="800000"/>
            <a:headEnd/>
            <a:tailEnd/>
          </a:ln>
        </p:spPr>
        <p:txBody>
          <a:bodyPr/>
          <a:lstStyle/>
          <a:p>
            <a:pPr algn="l" eaLnBrk="0" hangingPunct="0"/>
            <a:r>
              <a:rPr lang="es-ES" sz="900" b="1" dirty="0" err="1">
                <a:solidFill>
                  <a:srgbClr val="FFFFFF"/>
                </a:solidFill>
                <a:ea typeface="Times New Roman" pitchFamily="18" charset="0"/>
                <a:cs typeface="Arial" charset="0"/>
              </a:rPr>
              <a:t>Reunions</a:t>
            </a:r>
            <a:r>
              <a:rPr lang="es-ES" sz="900" b="1" dirty="0">
                <a:solidFill>
                  <a:srgbClr val="FFFFFF"/>
                </a:solidFill>
                <a:ea typeface="Times New Roman" pitchFamily="18" charset="0"/>
                <a:cs typeface="Arial" charset="0"/>
              </a:rPr>
              <a:t> </a:t>
            </a:r>
            <a:r>
              <a:rPr lang="es-ES" sz="900" b="1" dirty="0" err="1">
                <a:solidFill>
                  <a:srgbClr val="FFFFFF"/>
                </a:solidFill>
                <a:ea typeface="Times New Roman" pitchFamily="18" charset="0"/>
                <a:cs typeface="Arial" charset="0"/>
              </a:rPr>
              <a:t>setmanals</a:t>
            </a:r>
            <a:r>
              <a:rPr lang="es-ES" sz="900" b="1" dirty="0">
                <a:solidFill>
                  <a:srgbClr val="FFFFFF"/>
                </a:solidFill>
                <a:ea typeface="Times New Roman" pitchFamily="18" charset="0"/>
                <a:cs typeface="Arial" charset="0"/>
              </a:rPr>
              <a:t> de </a:t>
            </a:r>
            <a:r>
              <a:rPr lang="es-ES" sz="900" b="1" dirty="0" err="1">
                <a:solidFill>
                  <a:srgbClr val="FFFFFF"/>
                </a:solidFill>
                <a:ea typeface="Times New Roman" pitchFamily="18" charset="0"/>
                <a:cs typeface="Arial" charset="0"/>
              </a:rPr>
              <a:t>l’Equip</a:t>
            </a:r>
            <a:r>
              <a:rPr lang="es-ES" sz="900" b="1" dirty="0">
                <a:solidFill>
                  <a:srgbClr val="FFFFFF"/>
                </a:solidFill>
                <a:ea typeface="Times New Roman" pitchFamily="18" charset="0"/>
                <a:cs typeface="Arial" charset="0"/>
              </a:rPr>
              <a:t> Interdisciplinar i de Direcció</a:t>
            </a:r>
          </a:p>
        </p:txBody>
      </p:sp>
      <p:sp>
        <p:nvSpPr>
          <p:cNvPr id="16388" name="Text Box 17"/>
          <p:cNvSpPr txBox="1">
            <a:spLocks noChangeArrowheads="1"/>
          </p:cNvSpPr>
          <p:nvPr/>
        </p:nvSpPr>
        <p:spPr bwMode="auto">
          <a:xfrm>
            <a:off x="2855913" y="1717675"/>
            <a:ext cx="730250" cy="274638"/>
          </a:xfrm>
          <a:prstGeom prst="rect">
            <a:avLst/>
          </a:prstGeom>
          <a:solidFill>
            <a:srgbClr val="FF9900"/>
          </a:solidFill>
          <a:ln w="9525" algn="ctr">
            <a:solidFill>
              <a:srgbClr val="000000"/>
            </a:solidFill>
            <a:miter lim="800000"/>
            <a:headEnd/>
            <a:tailEnd/>
          </a:ln>
        </p:spPr>
        <p:txBody>
          <a:bodyPr/>
          <a:lstStyle/>
          <a:p>
            <a:pPr algn="l"/>
            <a:r>
              <a:rPr lang="es-ES" sz="1000" b="1">
                <a:ea typeface="Times New Roman" pitchFamily="18" charset="0"/>
                <a:cs typeface="Arial" charset="0"/>
              </a:rPr>
              <a:t>NIVELL I</a:t>
            </a:r>
          </a:p>
        </p:txBody>
      </p:sp>
      <p:sp>
        <p:nvSpPr>
          <p:cNvPr id="16389" name="Text Box 15"/>
          <p:cNvSpPr txBox="1">
            <a:spLocks noChangeArrowheads="1"/>
          </p:cNvSpPr>
          <p:nvPr/>
        </p:nvSpPr>
        <p:spPr bwMode="auto">
          <a:xfrm>
            <a:off x="2855913" y="2620963"/>
            <a:ext cx="922337" cy="273050"/>
          </a:xfrm>
          <a:prstGeom prst="rect">
            <a:avLst/>
          </a:prstGeom>
          <a:solidFill>
            <a:srgbClr val="FF9900"/>
          </a:solidFill>
          <a:ln w="9525">
            <a:solidFill>
              <a:srgbClr val="000000"/>
            </a:solidFill>
            <a:miter lim="800000"/>
            <a:headEnd/>
            <a:tailEnd/>
          </a:ln>
        </p:spPr>
        <p:txBody>
          <a:bodyPr/>
          <a:lstStyle/>
          <a:p>
            <a:pPr algn="l"/>
            <a:r>
              <a:rPr lang="es-ES" sz="1000" b="1">
                <a:ea typeface="Times New Roman" pitchFamily="18" charset="0"/>
                <a:cs typeface="Arial" charset="0"/>
              </a:rPr>
              <a:t>NIVELL II</a:t>
            </a:r>
            <a:endParaRPr lang="es-ES" sz="1000">
              <a:ea typeface="Times New Roman" pitchFamily="18" charset="0"/>
              <a:cs typeface="Arial" charset="0"/>
            </a:endParaRPr>
          </a:p>
        </p:txBody>
      </p:sp>
      <p:sp>
        <p:nvSpPr>
          <p:cNvPr id="16390" name="Text Box 14"/>
          <p:cNvSpPr txBox="1">
            <a:spLocks noChangeArrowheads="1"/>
          </p:cNvSpPr>
          <p:nvPr/>
        </p:nvSpPr>
        <p:spPr bwMode="auto">
          <a:xfrm>
            <a:off x="3678238" y="2624138"/>
            <a:ext cx="3468687" cy="274637"/>
          </a:xfrm>
          <a:prstGeom prst="rect">
            <a:avLst/>
          </a:prstGeom>
          <a:solidFill>
            <a:srgbClr val="337CCD"/>
          </a:solidFill>
          <a:ln w="9525">
            <a:solidFill>
              <a:srgbClr val="000000"/>
            </a:solidFill>
            <a:miter lim="800000"/>
            <a:headEnd/>
            <a:tailEnd/>
          </a:ln>
        </p:spPr>
        <p:txBody>
          <a:bodyPr/>
          <a:lstStyle/>
          <a:p>
            <a:pPr algn="l"/>
            <a:r>
              <a:rPr lang="ca-ES" sz="1000" b="1">
                <a:solidFill>
                  <a:srgbClr val="FFFFFF"/>
                </a:solidFill>
                <a:ea typeface="Times New Roman" pitchFamily="18" charset="0"/>
                <a:cs typeface="Arial" charset="0"/>
              </a:rPr>
              <a:t>Reunions de qualitat amb caràcter trimestral</a:t>
            </a:r>
            <a:endParaRPr lang="ca-ES">
              <a:ea typeface="Times New Roman" pitchFamily="18" charset="0"/>
              <a:cs typeface="Arial" charset="0"/>
            </a:endParaRPr>
          </a:p>
        </p:txBody>
      </p:sp>
      <p:sp>
        <p:nvSpPr>
          <p:cNvPr id="16391" name="Text Box 13"/>
          <p:cNvSpPr txBox="1">
            <a:spLocks noChangeArrowheads="1"/>
          </p:cNvSpPr>
          <p:nvPr/>
        </p:nvSpPr>
        <p:spPr bwMode="auto">
          <a:xfrm>
            <a:off x="2855913" y="3660775"/>
            <a:ext cx="922337" cy="273050"/>
          </a:xfrm>
          <a:prstGeom prst="rect">
            <a:avLst/>
          </a:prstGeom>
          <a:solidFill>
            <a:srgbClr val="FF9900"/>
          </a:solidFill>
          <a:ln w="9525">
            <a:solidFill>
              <a:srgbClr val="000000"/>
            </a:solidFill>
            <a:miter lim="800000"/>
            <a:headEnd/>
            <a:tailEnd/>
          </a:ln>
        </p:spPr>
        <p:txBody>
          <a:bodyPr/>
          <a:lstStyle/>
          <a:p>
            <a:pPr algn="l"/>
            <a:r>
              <a:rPr lang="es-ES" sz="1000" b="1">
                <a:ea typeface="Times New Roman" pitchFamily="18" charset="0"/>
                <a:cs typeface="Arial" charset="0"/>
              </a:rPr>
              <a:t>NIVELL III</a:t>
            </a:r>
            <a:endParaRPr lang="es-ES">
              <a:ea typeface="Times New Roman" pitchFamily="18" charset="0"/>
              <a:cs typeface="Arial" charset="0"/>
            </a:endParaRPr>
          </a:p>
        </p:txBody>
      </p:sp>
      <p:sp>
        <p:nvSpPr>
          <p:cNvPr id="16392" name="Text Box 12"/>
          <p:cNvSpPr txBox="1">
            <a:spLocks noChangeArrowheads="1"/>
          </p:cNvSpPr>
          <p:nvPr/>
        </p:nvSpPr>
        <p:spPr bwMode="auto">
          <a:xfrm>
            <a:off x="3678238" y="3660775"/>
            <a:ext cx="3468687" cy="273050"/>
          </a:xfrm>
          <a:prstGeom prst="rect">
            <a:avLst/>
          </a:prstGeom>
          <a:solidFill>
            <a:srgbClr val="337CCD"/>
          </a:solidFill>
          <a:ln w="9525">
            <a:solidFill>
              <a:srgbClr val="000000"/>
            </a:solidFill>
            <a:miter lim="800000"/>
            <a:headEnd/>
            <a:tailEnd/>
          </a:ln>
        </p:spPr>
        <p:txBody>
          <a:bodyPr/>
          <a:lstStyle/>
          <a:p>
            <a:pPr algn="l"/>
            <a:r>
              <a:rPr lang="es-ES" sz="1000" b="1">
                <a:solidFill>
                  <a:srgbClr val="FFFFFF"/>
                </a:solidFill>
                <a:ea typeface="Times New Roman" pitchFamily="18" charset="0"/>
                <a:cs typeface="Arial" charset="0"/>
              </a:rPr>
              <a:t>Informe de revisió per la  direcció</a:t>
            </a:r>
            <a:endParaRPr lang="es-ES">
              <a:ea typeface="Times New Roman" pitchFamily="18" charset="0"/>
              <a:cs typeface="Arial" charset="0"/>
            </a:endParaRPr>
          </a:p>
        </p:txBody>
      </p:sp>
      <p:sp>
        <p:nvSpPr>
          <p:cNvPr id="16393" name="Text Box 11"/>
          <p:cNvSpPr txBox="1">
            <a:spLocks noChangeArrowheads="1"/>
          </p:cNvSpPr>
          <p:nvPr/>
        </p:nvSpPr>
        <p:spPr bwMode="auto">
          <a:xfrm>
            <a:off x="2855913" y="4291013"/>
            <a:ext cx="922337" cy="274637"/>
          </a:xfrm>
          <a:prstGeom prst="rect">
            <a:avLst/>
          </a:prstGeom>
          <a:solidFill>
            <a:srgbClr val="FF9900"/>
          </a:solidFill>
          <a:ln w="9525">
            <a:solidFill>
              <a:srgbClr val="000000"/>
            </a:solidFill>
            <a:miter lim="800000"/>
            <a:headEnd/>
            <a:tailEnd/>
          </a:ln>
        </p:spPr>
        <p:txBody>
          <a:bodyPr/>
          <a:lstStyle/>
          <a:p>
            <a:pPr algn="l"/>
            <a:r>
              <a:rPr lang="es-ES" sz="1000" b="1">
                <a:ea typeface="Times New Roman" pitchFamily="18" charset="0"/>
                <a:cs typeface="Arial" charset="0"/>
              </a:rPr>
              <a:t>NIVELL IV</a:t>
            </a:r>
            <a:endParaRPr lang="es-ES">
              <a:ea typeface="Times New Roman" pitchFamily="18" charset="0"/>
              <a:cs typeface="Arial" charset="0"/>
            </a:endParaRPr>
          </a:p>
        </p:txBody>
      </p:sp>
      <p:sp>
        <p:nvSpPr>
          <p:cNvPr id="16394" name="Text Box 10"/>
          <p:cNvSpPr txBox="1">
            <a:spLocks noChangeArrowheads="1"/>
          </p:cNvSpPr>
          <p:nvPr/>
        </p:nvSpPr>
        <p:spPr bwMode="auto">
          <a:xfrm>
            <a:off x="3648075" y="4287838"/>
            <a:ext cx="3468688" cy="273050"/>
          </a:xfrm>
          <a:prstGeom prst="rect">
            <a:avLst/>
          </a:prstGeom>
          <a:solidFill>
            <a:srgbClr val="337CCD"/>
          </a:solidFill>
          <a:ln w="9525">
            <a:solidFill>
              <a:srgbClr val="000000"/>
            </a:solidFill>
            <a:miter lim="800000"/>
            <a:headEnd/>
            <a:tailEnd/>
          </a:ln>
        </p:spPr>
        <p:txBody>
          <a:bodyPr/>
          <a:lstStyle/>
          <a:p>
            <a:pPr algn="l"/>
            <a:r>
              <a:rPr lang="fr-FR" sz="1000" b="1">
                <a:solidFill>
                  <a:srgbClr val="FFFFFF"/>
                </a:solidFill>
                <a:ea typeface="Times New Roman" pitchFamily="18" charset="0"/>
                <a:cs typeface="Arial" charset="0"/>
              </a:rPr>
              <a:t>Auditories internes de qualitat</a:t>
            </a:r>
            <a:endParaRPr lang="fr-FR">
              <a:ea typeface="Times New Roman" pitchFamily="18" charset="0"/>
              <a:cs typeface="Arial" charset="0"/>
            </a:endParaRPr>
          </a:p>
        </p:txBody>
      </p:sp>
      <p:sp>
        <p:nvSpPr>
          <p:cNvPr id="16395" name="Text Box 9"/>
          <p:cNvSpPr txBox="1">
            <a:spLocks noChangeArrowheads="1"/>
          </p:cNvSpPr>
          <p:nvPr/>
        </p:nvSpPr>
        <p:spPr bwMode="auto">
          <a:xfrm>
            <a:off x="2849563" y="4976813"/>
            <a:ext cx="857250" cy="273050"/>
          </a:xfrm>
          <a:prstGeom prst="rect">
            <a:avLst/>
          </a:prstGeom>
          <a:solidFill>
            <a:srgbClr val="FF9900"/>
          </a:solidFill>
          <a:ln w="9525">
            <a:solidFill>
              <a:srgbClr val="000000"/>
            </a:solidFill>
            <a:miter lim="800000"/>
            <a:headEnd/>
            <a:tailEnd/>
          </a:ln>
        </p:spPr>
        <p:txBody>
          <a:bodyPr/>
          <a:lstStyle/>
          <a:p>
            <a:pPr algn="l"/>
            <a:r>
              <a:rPr lang="es-ES" sz="1000" b="1">
                <a:ea typeface="Times New Roman" pitchFamily="18" charset="0"/>
                <a:cs typeface="Arial" charset="0"/>
              </a:rPr>
              <a:t>NIVELL V</a:t>
            </a:r>
            <a:endParaRPr lang="es-ES">
              <a:ea typeface="Times New Roman" pitchFamily="18" charset="0"/>
              <a:cs typeface="Arial" charset="0"/>
            </a:endParaRPr>
          </a:p>
        </p:txBody>
      </p:sp>
      <p:sp>
        <p:nvSpPr>
          <p:cNvPr id="16396" name="Text Box 8"/>
          <p:cNvSpPr txBox="1">
            <a:spLocks noChangeArrowheads="1"/>
          </p:cNvSpPr>
          <p:nvPr/>
        </p:nvSpPr>
        <p:spPr bwMode="auto">
          <a:xfrm>
            <a:off x="3671888" y="4976813"/>
            <a:ext cx="3468687" cy="273050"/>
          </a:xfrm>
          <a:prstGeom prst="rect">
            <a:avLst/>
          </a:prstGeom>
          <a:solidFill>
            <a:srgbClr val="337CCD"/>
          </a:solidFill>
          <a:ln w="9525">
            <a:solidFill>
              <a:srgbClr val="000000"/>
            </a:solidFill>
            <a:miter lim="800000"/>
            <a:headEnd/>
            <a:tailEnd/>
          </a:ln>
        </p:spPr>
        <p:txBody>
          <a:bodyPr/>
          <a:lstStyle/>
          <a:p>
            <a:pPr algn="l"/>
            <a:r>
              <a:rPr lang="fr-FR" sz="1000" b="1">
                <a:solidFill>
                  <a:srgbClr val="FFFFFF"/>
                </a:solidFill>
                <a:ea typeface="Times New Roman" pitchFamily="18" charset="0"/>
                <a:cs typeface="Arial" charset="0"/>
              </a:rPr>
              <a:t>Auditories externes de qualitat</a:t>
            </a:r>
            <a:endParaRPr lang="es-ES">
              <a:ea typeface="Times New Roman" pitchFamily="18" charset="0"/>
              <a:cs typeface="Arial" charset="0"/>
            </a:endParaRPr>
          </a:p>
        </p:txBody>
      </p:sp>
      <p:sp>
        <p:nvSpPr>
          <p:cNvPr id="16397" name="Text Box 7"/>
          <p:cNvSpPr txBox="1">
            <a:spLocks noChangeArrowheads="1"/>
          </p:cNvSpPr>
          <p:nvPr/>
        </p:nvSpPr>
        <p:spPr bwMode="auto">
          <a:xfrm>
            <a:off x="2849563" y="5553075"/>
            <a:ext cx="1001712" cy="273050"/>
          </a:xfrm>
          <a:prstGeom prst="rect">
            <a:avLst/>
          </a:prstGeom>
          <a:solidFill>
            <a:srgbClr val="FF9900"/>
          </a:solidFill>
          <a:ln w="9525">
            <a:solidFill>
              <a:srgbClr val="000000"/>
            </a:solidFill>
            <a:miter lim="800000"/>
            <a:headEnd/>
            <a:tailEnd/>
          </a:ln>
        </p:spPr>
        <p:txBody>
          <a:bodyPr/>
          <a:lstStyle/>
          <a:p>
            <a:pPr algn="l"/>
            <a:r>
              <a:rPr lang="es-ES" sz="1000" b="1">
                <a:ea typeface="Times New Roman" pitchFamily="18" charset="0"/>
                <a:cs typeface="Arial" charset="0"/>
              </a:rPr>
              <a:t>NIVELL VI</a:t>
            </a:r>
            <a:endParaRPr lang="es-ES">
              <a:ea typeface="Times New Roman" pitchFamily="18" charset="0"/>
              <a:cs typeface="Arial" charset="0"/>
            </a:endParaRPr>
          </a:p>
        </p:txBody>
      </p:sp>
      <p:sp>
        <p:nvSpPr>
          <p:cNvPr id="16398" name="Text Box 6"/>
          <p:cNvSpPr txBox="1">
            <a:spLocks noChangeArrowheads="1"/>
          </p:cNvSpPr>
          <p:nvPr/>
        </p:nvSpPr>
        <p:spPr bwMode="auto">
          <a:xfrm>
            <a:off x="3671888" y="5553075"/>
            <a:ext cx="3468687" cy="273050"/>
          </a:xfrm>
          <a:prstGeom prst="rect">
            <a:avLst/>
          </a:prstGeom>
          <a:solidFill>
            <a:srgbClr val="337CCD"/>
          </a:solidFill>
          <a:ln w="9525">
            <a:solidFill>
              <a:srgbClr val="000000"/>
            </a:solidFill>
            <a:miter lim="800000"/>
            <a:headEnd/>
            <a:tailEnd/>
          </a:ln>
        </p:spPr>
        <p:txBody>
          <a:bodyPr/>
          <a:lstStyle/>
          <a:p>
            <a:pPr algn="l"/>
            <a:r>
              <a:rPr lang="fr-FR" sz="1000" b="1">
                <a:solidFill>
                  <a:srgbClr val="FFFFFF"/>
                </a:solidFill>
                <a:ea typeface="Times New Roman" pitchFamily="18" charset="0"/>
                <a:cs typeface="Arial" charset="0"/>
              </a:rPr>
              <a:t>Plans </a:t>
            </a:r>
            <a:r>
              <a:rPr lang="ca-ES" sz="1000" b="1">
                <a:solidFill>
                  <a:srgbClr val="FFFFFF"/>
                </a:solidFill>
                <a:ea typeface="Times New Roman" pitchFamily="18" charset="0"/>
                <a:cs typeface="Arial" charset="0"/>
              </a:rPr>
              <a:t>d’acció anuals </a:t>
            </a:r>
            <a:r>
              <a:rPr lang="fr-FR" sz="1000" b="1">
                <a:solidFill>
                  <a:srgbClr val="FFFFFF"/>
                </a:solidFill>
                <a:ea typeface="Times New Roman" pitchFamily="18" charset="0"/>
                <a:cs typeface="Arial" charset="0"/>
              </a:rPr>
              <a:t>i Control des de Direcció General</a:t>
            </a:r>
            <a:endParaRPr lang="fr-FR">
              <a:ea typeface="Times New Roman" pitchFamily="18" charset="0"/>
              <a:cs typeface="Arial" charset="0"/>
            </a:endParaRPr>
          </a:p>
        </p:txBody>
      </p:sp>
      <p:sp>
        <p:nvSpPr>
          <p:cNvPr id="16400" name="Rectangle 20"/>
          <p:cNvSpPr>
            <a:spLocks noChangeArrowheads="1"/>
          </p:cNvSpPr>
          <p:nvPr/>
        </p:nvSpPr>
        <p:spPr bwMode="auto">
          <a:xfrm>
            <a:off x="2855913" y="1966913"/>
            <a:ext cx="2876550" cy="638175"/>
          </a:xfrm>
          <a:prstGeom prst="rect">
            <a:avLst/>
          </a:prstGeom>
          <a:noFill/>
          <a:ln w="9525">
            <a:noFill/>
            <a:miter lim="800000"/>
            <a:headEnd/>
            <a:tailEnd/>
          </a:ln>
        </p:spPr>
        <p:txBody>
          <a:bodyPr wrap="none" anchor="ctr">
            <a:spAutoFit/>
          </a:bodyPr>
          <a:lstStyle/>
          <a:p>
            <a:pPr algn="l"/>
            <a:r>
              <a:rPr lang="ca-ES" sz="900" b="1">
                <a:ea typeface="Times New Roman" pitchFamily="18" charset="0"/>
                <a:cs typeface="Arial" charset="0"/>
              </a:rPr>
              <a:t>Indicadors definits per als processos de qualitat</a:t>
            </a:r>
            <a:endParaRPr lang="es-ES" sz="900">
              <a:ea typeface="Times New Roman" pitchFamily="18" charset="0"/>
              <a:cs typeface="Arial" charset="0"/>
            </a:endParaRPr>
          </a:p>
          <a:p>
            <a:pPr algn="l" eaLnBrk="0" hangingPunct="0"/>
            <a:r>
              <a:rPr lang="ca-ES" sz="900" b="1">
                <a:ea typeface="Times New Roman" pitchFamily="18" charset="0"/>
                <a:cs typeface="Arial" charset="0"/>
              </a:rPr>
              <a:t>Indicadors assistencials</a:t>
            </a:r>
            <a:endParaRPr lang="es-ES" sz="900">
              <a:ea typeface="Times New Roman" pitchFamily="18" charset="0"/>
              <a:cs typeface="Arial" charset="0"/>
            </a:endParaRPr>
          </a:p>
          <a:p>
            <a:pPr algn="l" eaLnBrk="0" hangingPunct="0"/>
            <a:r>
              <a:rPr lang="ca-ES" sz="900" b="1">
                <a:ea typeface="Times New Roman" pitchFamily="18" charset="0"/>
                <a:cs typeface="Arial" charset="0"/>
              </a:rPr>
              <a:t>Indicadors dels processos estratègics i de suport</a:t>
            </a:r>
            <a:endParaRPr lang="es-ES" sz="900">
              <a:ea typeface="Times New Roman" pitchFamily="18" charset="0"/>
              <a:cs typeface="Arial" charset="0"/>
            </a:endParaRPr>
          </a:p>
          <a:p>
            <a:pPr algn="l" eaLnBrk="0" hangingPunct="0"/>
            <a:r>
              <a:rPr lang="ca-ES" sz="900" b="1">
                <a:ea typeface="Times New Roman" pitchFamily="18" charset="0"/>
                <a:cs typeface="Arial" charset="0"/>
              </a:rPr>
              <a:t>Pla d’activitats i programes d’oci del centre</a:t>
            </a:r>
            <a:endParaRPr lang="es-ES" sz="900">
              <a:ea typeface="Times New Roman" pitchFamily="18" charset="0"/>
              <a:cs typeface="Arial" charset="0"/>
            </a:endParaRPr>
          </a:p>
        </p:txBody>
      </p:sp>
      <p:sp>
        <p:nvSpPr>
          <p:cNvPr id="16401" name="Rectangle 21"/>
          <p:cNvSpPr>
            <a:spLocks noChangeArrowheads="1"/>
          </p:cNvSpPr>
          <p:nvPr/>
        </p:nvSpPr>
        <p:spPr bwMode="auto">
          <a:xfrm>
            <a:off x="2855913" y="2871788"/>
            <a:ext cx="3200400" cy="774700"/>
          </a:xfrm>
          <a:prstGeom prst="rect">
            <a:avLst/>
          </a:prstGeom>
          <a:noFill/>
          <a:ln w="9525">
            <a:noFill/>
            <a:miter lim="800000"/>
            <a:headEnd/>
            <a:tailEnd/>
          </a:ln>
        </p:spPr>
        <p:txBody>
          <a:bodyPr wrap="none" anchor="ctr">
            <a:spAutoFit/>
          </a:bodyPr>
          <a:lstStyle/>
          <a:p>
            <a:pPr algn="l">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ca-ES" sz="900" b="1">
                <a:ea typeface="Times New Roman" pitchFamily="18" charset="0"/>
                <a:cs typeface="Arial" charset="0"/>
              </a:rPr>
              <a:t>Accions correctives i preventives</a:t>
            </a:r>
            <a:endParaRPr lang="es-ES" sz="900">
              <a:ea typeface="Times New Roman" pitchFamily="18" charset="0"/>
              <a:cs typeface="Arial" charset="0"/>
            </a:endParaRPr>
          </a:p>
          <a:p>
            <a:pPr algn="l" eaLnBrk="0"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ca-ES" sz="900" b="1">
                <a:ea typeface="Times New Roman" pitchFamily="18" charset="0"/>
                <a:cs typeface="Arial" charset="0"/>
              </a:rPr>
              <a:t>Agraïments, suggeriments i reclamacions</a:t>
            </a:r>
            <a:endParaRPr lang="es-ES" sz="900">
              <a:ea typeface="Times New Roman" pitchFamily="18" charset="0"/>
              <a:cs typeface="Arial" charset="0"/>
            </a:endParaRPr>
          </a:p>
          <a:p>
            <a:pPr algn="l" eaLnBrk="0"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ca-ES" sz="900" b="1">
                <a:ea typeface="Times New Roman" pitchFamily="18" charset="0"/>
                <a:cs typeface="Arial" charset="0"/>
              </a:rPr>
              <a:t>Compliment d’objectius generals i específics del centre</a:t>
            </a:r>
            <a:endParaRPr lang="es-ES" sz="900">
              <a:ea typeface="Times New Roman" pitchFamily="18" charset="0"/>
              <a:cs typeface="Arial" charset="0"/>
            </a:endParaRPr>
          </a:p>
          <a:p>
            <a:pPr algn="l" eaLnBrk="0"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ca-ES" sz="900" b="1">
                <a:ea typeface="Times New Roman" pitchFamily="18" charset="0"/>
                <a:cs typeface="Arial" charset="0"/>
              </a:rPr>
              <a:t>Complementació dels registres de la documentació</a:t>
            </a:r>
            <a:endParaRPr lang="es-ES" sz="900">
              <a:ea typeface="Times New Roman" pitchFamily="18" charset="0"/>
              <a:cs typeface="Arial" charset="0"/>
            </a:endParaRPr>
          </a:p>
          <a:p>
            <a:pPr algn="l" eaLnBrk="0"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ca-ES" sz="900" b="1">
                <a:ea typeface="Times New Roman" pitchFamily="18" charset="0"/>
                <a:cs typeface="Arial" charset="0"/>
              </a:rPr>
              <a:t>Accions de millora </a:t>
            </a:r>
            <a:endParaRPr lang="es-ES" sz="900">
              <a:ea typeface="Times New Roman" pitchFamily="18" charset="0"/>
              <a:cs typeface="Arial" charset="0"/>
            </a:endParaRPr>
          </a:p>
        </p:txBody>
      </p:sp>
      <p:sp>
        <p:nvSpPr>
          <p:cNvPr id="16402" name="Rectangle 22"/>
          <p:cNvSpPr>
            <a:spLocks noChangeArrowheads="1"/>
          </p:cNvSpPr>
          <p:nvPr/>
        </p:nvSpPr>
        <p:spPr bwMode="auto">
          <a:xfrm>
            <a:off x="2855913" y="3944938"/>
            <a:ext cx="3663950" cy="501650"/>
          </a:xfrm>
          <a:prstGeom prst="rect">
            <a:avLst/>
          </a:prstGeom>
          <a:noFill/>
          <a:ln w="9525">
            <a:noFill/>
            <a:miter lim="800000"/>
            <a:headEnd/>
            <a:tailEnd/>
          </a:ln>
        </p:spPr>
        <p:txBody>
          <a:bodyPr wrap="none" anchor="ctr">
            <a:spAutoFit/>
          </a:bodyPr>
          <a:lstStyle/>
          <a:p>
            <a:pPr algn="l">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ca-ES" sz="900" b="1">
                <a:ea typeface="Times New Roman" pitchFamily="18" charset="0"/>
                <a:cs typeface="Arial" charset="0"/>
              </a:rPr>
              <a:t>Avaluació formal per part de la Direcció de la situació del centre</a:t>
            </a:r>
            <a:endParaRPr lang="es-ES" sz="900">
              <a:ea typeface="Times New Roman" pitchFamily="18" charset="0"/>
              <a:cs typeface="Arial" charset="0"/>
            </a:endParaRPr>
          </a:p>
          <a:p>
            <a:pPr algn="l" eaLnBrk="0"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ca-ES" sz="900" b="1">
                <a:ea typeface="Times New Roman" pitchFamily="18" charset="0"/>
                <a:cs typeface="Arial" charset="0"/>
              </a:rPr>
              <a:t>Realització i emissió de l’informe</a:t>
            </a:r>
            <a:endParaRPr lang="es-ES" sz="900">
              <a:ea typeface="Times New Roman" pitchFamily="18" charset="0"/>
              <a:cs typeface="Arial" charset="0"/>
            </a:endParaRPr>
          </a:p>
          <a:p>
            <a:pPr algn="l" eaLnBrk="0"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endParaRPr lang="es-ES" sz="900">
              <a:ea typeface="Times New Roman" pitchFamily="18" charset="0"/>
              <a:cs typeface="Arial" charset="0"/>
            </a:endParaRPr>
          </a:p>
        </p:txBody>
      </p:sp>
      <p:sp>
        <p:nvSpPr>
          <p:cNvPr id="16403" name="Rectangle 23"/>
          <p:cNvSpPr>
            <a:spLocks noChangeArrowheads="1"/>
          </p:cNvSpPr>
          <p:nvPr/>
        </p:nvSpPr>
        <p:spPr bwMode="auto">
          <a:xfrm>
            <a:off x="2843213" y="4579938"/>
            <a:ext cx="4651375" cy="365125"/>
          </a:xfrm>
          <a:prstGeom prst="rect">
            <a:avLst/>
          </a:prstGeom>
          <a:noFill/>
          <a:ln w="9525">
            <a:noFill/>
            <a:miter lim="800000"/>
            <a:headEnd/>
            <a:tailEnd/>
          </a:ln>
        </p:spPr>
        <p:txBody>
          <a:bodyPr anchor="ctr">
            <a:spAutoFit/>
          </a:bodyPr>
          <a:lstStyle/>
          <a:p>
            <a:pPr algn="l">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ca-ES" sz="900" b="1">
                <a:ea typeface="Times New Roman" pitchFamily="18" charset="0"/>
                <a:cs typeface="Arial" charset="0"/>
              </a:rPr>
              <a:t>Des del Departament independent de Qualitat de la Fundació SAR, cada centre passa una auditoria interna anual, feta per professionals amb certificació oficial.</a:t>
            </a:r>
            <a:endParaRPr lang="es-ES" sz="900">
              <a:ea typeface="Times New Roman" pitchFamily="18" charset="0"/>
              <a:cs typeface="Arial" charset="0"/>
            </a:endParaRPr>
          </a:p>
        </p:txBody>
      </p:sp>
      <p:sp>
        <p:nvSpPr>
          <p:cNvPr id="16404" name="Rectangle 24"/>
          <p:cNvSpPr>
            <a:spLocks noChangeArrowheads="1"/>
          </p:cNvSpPr>
          <p:nvPr/>
        </p:nvSpPr>
        <p:spPr bwMode="auto">
          <a:xfrm>
            <a:off x="2843213" y="5278438"/>
            <a:ext cx="4768850" cy="365125"/>
          </a:xfrm>
          <a:prstGeom prst="rect">
            <a:avLst/>
          </a:prstGeom>
          <a:noFill/>
          <a:ln w="9525">
            <a:noFill/>
            <a:miter lim="800000"/>
            <a:headEnd/>
            <a:tailEnd/>
          </a:ln>
        </p:spPr>
        <p:txBody>
          <a:bodyPr wrap="none" anchor="ctr">
            <a:spAutoFit/>
          </a:bodyPr>
          <a:lstStyle/>
          <a:p>
            <a:pPr algn="l">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ca-ES" sz="900" b="1">
                <a:ea typeface="Times New Roman" pitchFamily="18" charset="0"/>
                <a:cs typeface="Arial" charset="0"/>
              </a:rPr>
              <a:t>Auditories externes per a una entitat independent reconeguda. Actualment APPLUS </a:t>
            </a:r>
            <a:endParaRPr lang="es-ES" sz="900">
              <a:ea typeface="Times New Roman" pitchFamily="18" charset="0"/>
              <a:cs typeface="Arial" charset="0"/>
            </a:endParaRPr>
          </a:p>
          <a:p>
            <a:pPr algn="l" eaLnBrk="0"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endParaRPr lang="es-ES" sz="900">
              <a:ea typeface="Times New Roman" pitchFamily="18" charset="0"/>
              <a:cs typeface="Arial" charset="0"/>
            </a:endParaRPr>
          </a:p>
        </p:txBody>
      </p:sp>
      <p:sp>
        <p:nvSpPr>
          <p:cNvPr id="16405" name="Rectangle 25"/>
          <p:cNvSpPr>
            <a:spLocks noChangeArrowheads="1"/>
          </p:cNvSpPr>
          <p:nvPr/>
        </p:nvSpPr>
        <p:spPr bwMode="auto">
          <a:xfrm>
            <a:off x="2843213" y="5798843"/>
            <a:ext cx="4824412" cy="784830"/>
          </a:xfrm>
          <a:prstGeom prst="rect">
            <a:avLst/>
          </a:prstGeom>
          <a:noFill/>
          <a:ln w="9525">
            <a:noFill/>
            <a:miter lim="800000"/>
            <a:headEnd/>
            <a:tailEnd/>
          </a:ln>
        </p:spPr>
        <p:txBody>
          <a:bodyPr wrap="square" anchor="ctr">
            <a:spAutoFit/>
          </a:bodyPr>
          <a:lstStyle/>
          <a:p>
            <a:pPr algn="l"/>
            <a:r>
              <a:rPr lang="ca-ES" sz="900" b="1" dirty="0">
                <a:ea typeface="Times New Roman" pitchFamily="18" charset="0"/>
                <a:cs typeface="Arial" charset="0"/>
              </a:rPr>
              <a:t>Comitès </a:t>
            </a:r>
            <a:r>
              <a:rPr lang="ca-ES" sz="900" b="1" dirty="0" err="1">
                <a:ea typeface="Times New Roman" pitchFamily="18" charset="0"/>
                <a:cs typeface="Arial" charset="0"/>
              </a:rPr>
              <a:t>Interterritorials</a:t>
            </a:r>
            <a:r>
              <a:rPr lang="ca-ES" sz="900" b="1" dirty="0">
                <a:ea typeface="Times New Roman" pitchFamily="18" charset="0"/>
                <a:cs typeface="Arial" charset="0"/>
              </a:rPr>
              <a:t> </a:t>
            </a:r>
            <a:endParaRPr lang="es-ES" sz="900" dirty="0">
              <a:ea typeface="Times New Roman" pitchFamily="18" charset="0"/>
              <a:cs typeface="Arial" charset="0"/>
            </a:endParaRPr>
          </a:p>
          <a:p>
            <a:pPr algn="l" eaLnBrk="0" hangingPunct="0"/>
            <a:r>
              <a:rPr lang="ca-ES" sz="900" b="1" i="1" dirty="0" err="1">
                <a:ea typeface="Times New Roman" pitchFamily="18" charset="0"/>
                <a:cs typeface="Arial" charset="0"/>
              </a:rPr>
              <a:t>Audit</a:t>
            </a:r>
            <a:r>
              <a:rPr lang="ca-ES" sz="900" b="1" i="1" dirty="0">
                <a:ea typeface="Times New Roman" pitchFamily="18" charset="0"/>
                <a:cs typeface="Arial" charset="0"/>
              </a:rPr>
              <a:t> </a:t>
            </a:r>
            <a:r>
              <a:rPr lang="ca-ES" sz="900" b="1" dirty="0">
                <a:ea typeface="Times New Roman" pitchFamily="18" charset="0"/>
                <a:cs typeface="Arial" charset="0"/>
              </a:rPr>
              <a:t>quadrimestral dels objectius anuals per part d el Comitè de Direcció de l’Empresa.</a:t>
            </a:r>
            <a:endParaRPr lang="es-ES" sz="900" dirty="0">
              <a:ea typeface="Times New Roman" pitchFamily="18" charset="0"/>
              <a:cs typeface="Arial" charset="0"/>
            </a:endParaRPr>
          </a:p>
          <a:p>
            <a:pPr algn="l" eaLnBrk="0" hangingPunct="0"/>
            <a:r>
              <a:rPr lang="ca-ES" sz="900" b="1" dirty="0">
                <a:ea typeface="Times New Roman" pitchFamily="18" charset="0"/>
                <a:cs typeface="Arial" charset="0"/>
              </a:rPr>
              <a:t>Quadre de comandament (mensual)</a:t>
            </a:r>
            <a:endParaRPr lang="es-ES" sz="900" dirty="0">
              <a:ea typeface="Times New Roman" pitchFamily="18" charset="0"/>
              <a:cs typeface="Arial" charset="0"/>
            </a:endParaRPr>
          </a:p>
          <a:p>
            <a:pPr algn="l" eaLnBrk="0" hangingPunct="0"/>
            <a:r>
              <a:rPr lang="ca-ES" sz="900" b="1" dirty="0">
                <a:ea typeface="Times New Roman" pitchFamily="18" charset="0"/>
                <a:cs typeface="Arial" charset="0"/>
              </a:rPr>
              <a:t>Elaboració de pressupost anual i control mensual del pressupost </a:t>
            </a:r>
            <a:endParaRPr lang="es-ES" sz="900" dirty="0">
              <a:ea typeface="Times New Roman" pitchFamily="18" charset="0"/>
              <a:cs typeface="Arial" charset="0"/>
            </a:endParaRPr>
          </a:p>
        </p:txBody>
      </p:sp>
      <p:pic>
        <p:nvPicPr>
          <p:cNvPr id="16407" name="Picture 23" descr="Grupo SAR cat (sin fondo)"/>
          <p:cNvPicPr>
            <a:picLocks noChangeAspect="1" noChangeArrowheads="1"/>
          </p:cNvPicPr>
          <p:nvPr/>
        </p:nvPicPr>
        <p:blipFill>
          <a:blip r:embed="rId2" cstate="print"/>
          <a:srcRect/>
          <a:stretch>
            <a:fillRect/>
          </a:stretch>
        </p:blipFill>
        <p:spPr bwMode="auto">
          <a:xfrm>
            <a:off x="7164388" y="1628775"/>
            <a:ext cx="1809750" cy="5207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684213" y="2579688"/>
            <a:ext cx="7920037" cy="3657600"/>
          </a:xfrm>
          <a:prstGeom prst="rect">
            <a:avLst/>
          </a:prstGeom>
          <a:noFill/>
          <a:ln w="9525">
            <a:noFill/>
            <a:miter lim="800000"/>
            <a:headEnd/>
            <a:tailEnd/>
          </a:ln>
        </p:spPr>
        <p:txBody>
          <a:bodyPr>
            <a:spAutoFit/>
          </a:bodyPr>
          <a:lstStyle/>
          <a:p>
            <a:pPr marL="457200" indent="-457200" algn="l">
              <a:lnSpc>
                <a:spcPct val="200000"/>
              </a:lnSpc>
              <a:spcBef>
                <a:spcPct val="50000"/>
              </a:spcBef>
              <a:buClr>
                <a:schemeClr val="hlink"/>
              </a:buClr>
              <a:buSzPct val="120000"/>
            </a:pPr>
            <a:r>
              <a:rPr lang="ca-ES" sz="1200" b="1">
                <a:solidFill>
                  <a:srgbClr val="003366"/>
                </a:solidFill>
              </a:rPr>
              <a:t>1.</a:t>
            </a:r>
            <a:r>
              <a:rPr lang="ca-ES" sz="1200"/>
              <a:t> Eina molt útil per a la Direcció: Ordena totes les activitats de les empreses i serveis</a:t>
            </a:r>
          </a:p>
          <a:p>
            <a:pPr marL="457200" indent="-457200" algn="l">
              <a:lnSpc>
                <a:spcPct val="200000"/>
              </a:lnSpc>
              <a:spcBef>
                <a:spcPct val="50000"/>
              </a:spcBef>
              <a:buClr>
                <a:schemeClr val="hlink"/>
              </a:buClr>
              <a:buSzPct val="120000"/>
            </a:pPr>
            <a:r>
              <a:rPr lang="ca-ES" sz="1200" b="1">
                <a:solidFill>
                  <a:srgbClr val="003366"/>
                </a:solidFill>
              </a:rPr>
              <a:t>2.</a:t>
            </a:r>
            <a:r>
              <a:rPr lang="ca-ES" sz="1200"/>
              <a:t> Determina les responsabilitats de cada professional i camps d’actuació concrets. Facilita noves incorporacions.</a:t>
            </a:r>
          </a:p>
          <a:p>
            <a:pPr marL="457200" indent="-457200" algn="l">
              <a:lnSpc>
                <a:spcPct val="200000"/>
              </a:lnSpc>
              <a:spcBef>
                <a:spcPct val="50000"/>
              </a:spcBef>
              <a:buClr>
                <a:schemeClr val="hlink"/>
              </a:buClr>
              <a:buSzPct val="120000"/>
            </a:pPr>
            <a:r>
              <a:rPr lang="ca-ES" sz="1200" b="1">
                <a:solidFill>
                  <a:srgbClr val="003366"/>
                </a:solidFill>
              </a:rPr>
              <a:t>3.</a:t>
            </a:r>
            <a:r>
              <a:rPr lang="ca-ES" sz="1200"/>
              <a:t> Defineix responsabilitats per processos i permet un major control d’aquests (control de costos i desviacions)</a:t>
            </a:r>
          </a:p>
          <a:p>
            <a:pPr marL="457200" indent="-457200" algn="l">
              <a:lnSpc>
                <a:spcPct val="200000"/>
              </a:lnSpc>
              <a:spcBef>
                <a:spcPct val="50000"/>
              </a:spcBef>
              <a:buClr>
                <a:schemeClr val="hlink"/>
              </a:buClr>
              <a:buSzPct val="120000"/>
            </a:pPr>
            <a:r>
              <a:rPr lang="ca-ES" sz="1200" b="1">
                <a:solidFill>
                  <a:srgbClr val="003366"/>
                </a:solidFill>
              </a:rPr>
              <a:t>4.</a:t>
            </a:r>
            <a:r>
              <a:rPr lang="ca-ES" sz="1200"/>
              <a:t> Actualitza i millora la documentació existent</a:t>
            </a:r>
          </a:p>
          <a:p>
            <a:pPr marL="457200" indent="-457200" algn="l">
              <a:lnSpc>
                <a:spcPct val="200000"/>
              </a:lnSpc>
              <a:spcBef>
                <a:spcPct val="50000"/>
              </a:spcBef>
              <a:buClr>
                <a:schemeClr val="hlink"/>
              </a:buClr>
              <a:buSzPct val="120000"/>
            </a:pPr>
            <a:r>
              <a:rPr lang="ca-ES" sz="1200" b="1">
                <a:solidFill>
                  <a:srgbClr val="003366"/>
                </a:solidFill>
              </a:rPr>
              <a:t>5.</a:t>
            </a:r>
            <a:r>
              <a:rPr lang="ca-ES" sz="1200"/>
              <a:t> Importància del </a:t>
            </a:r>
            <a:r>
              <a:rPr lang="ca-ES" sz="1200" i="1"/>
              <a:t>Job Description</a:t>
            </a:r>
          </a:p>
          <a:p>
            <a:pPr marL="457200" indent="-457200" algn="l">
              <a:lnSpc>
                <a:spcPct val="200000"/>
              </a:lnSpc>
              <a:spcBef>
                <a:spcPct val="50000"/>
              </a:spcBef>
              <a:buClr>
                <a:schemeClr val="hlink"/>
              </a:buClr>
              <a:buSzPct val="120000"/>
            </a:pPr>
            <a:r>
              <a:rPr lang="ca-ES" sz="1200" b="1">
                <a:solidFill>
                  <a:srgbClr val="003366"/>
                </a:solidFill>
              </a:rPr>
              <a:t>6.</a:t>
            </a:r>
            <a:r>
              <a:rPr lang="ca-ES" sz="1200"/>
              <a:t> Minimitza i prevé els possibles errors, aportant seguretat als professionals</a:t>
            </a:r>
          </a:p>
          <a:p>
            <a:pPr marL="457200" indent="-457200" algn="l">
              <a:lnSpc>
                <a:spcPct val="200000"/>
              </a:lnSpc>
              <a:spcBef>
                <a:spcPct val="50000"/>
              </a:spcBef>
              <a:buClr>
                <a:schemeClr val="hlink"/>
              </a:buClr>
              <a:buSzPct val="120000"/>
            </a:pPr>
            <a:r>
              <a:rPr lang="ca-ES" sz="1200" b="1">
                <a:solidFill>
                  <a:srgbClr val="003366"/>
                </a:solidFill>
              </a:rPr>
              <a:t>7.</a:t>
            </a:r>
            <a:r>
              <a:rPr lang="ca-ES" sz="1200"/>
              <a:t> Procés de formació permanent</a:t>
            </a:r>
          </a:p>
          <a:p>
            <a:pPr marL="457200" indent="-457200" algn="l">
              <a:lnSpc>
                <a:spcPct val="200000"/>
              </a:lnSpc>
              <a:spcBef>
                <a:spcPct val="50000"/>
              </a:spcBef>
              <a:buClr>
                <a:schemeClr val="hlink"/>
              </a:buClr>
              <a:buSzPct val="120000"/>
            </a:pPr>
            <a:r>
              <a:rPr lang="ca-ES" sz="1200" b="1">
                <a:solidFill>
                  <a:srgbClr val="003366"/>
                </a:solidFill>
              </a:rPr>
              <a:t>8.</a:t>
            </a:r>
            <a:r>
              <a:rPr lang="ca-ES" sz="1200"/>
              <a:t> És un punt i seguit per a la millora de l’Organització</a:t>
            </a:r>
          </a:p>
        </p:txBody>
      </p:sp>
      <p:sp>
        <p:nvSpPr>
          <p:cNvPr id="17411" name="Rectangle 7"/>
          <p:cNvSpPr>
            <a:spLocks noChangeArrowheads="1"/>
          </p:cNvSpPr>
          <p:nvPr/>
        </p:nvSpPr>
        <p:spPr bwMode="auto">
          <a:xfrm>
            <a:off x="250825" y="2198688"/>
            <a:ext cx="8569325" cy="336550"/>
          </a:xfrm>
          <a:prstGeom prst="rect">
            <a:avLst/>
          </a:prstGeom>
          <a:solidFill>
            <a:srgbClr val="003366"/>
          </a:solidFill>
          <a:ln w="9525">
            <a:noFill/>
            <a:miter lim="800000"/>
            <a:headEnd/>
            <a:tailEnd/>
          </a:ln>
        </p:spPr>
        <p:txBody>
          <a:bodyPr>
            <a:spAutoFit/>
          </a:bodyPr>
          <a:lstStyle/>
          <a:p>
            <a:pPr marL="381000" indent="-381000" algn="l">
              <a:spcBef>
                <a:spcPct val="50000"/>
              </a:spcBef>
              <a:buClr>
                <a:schemeClr val="hlink"/>
              </a:buClr>
              <a:buSzPct val="120000"/>
            </a:pPr>
            <a:r>
              <a:rPr lang="ca-ES" sz="1600" b="1">
                <a:solidFill>
                  <a:schemeClr val="bg1"/>
                </a:solidFill>
              </a:rPr>
              <a:t>Avantatges</a:t>
            </a:r>
            <a:endParaRPr lang="ca-ES" sz="1600">
              <a:solidFill>
                <a:schemeClr val="bg1"/>
              </a:solidFill>
            </a:endParaRPr>
          </a:p>
        </p:txBody>
      </p:sp>
      <p:sp>
        <p:nvSpPr>
          <p:cNvPr id="17412" name="Rectangle 10"/>
          <p:cNvSpPr>
            <a:spLocks noChangeArrowheads="1"/>
          </p:cNvSpPr>
          <p:nvPr/>
        </p:nvSpPr>
        <p:spPr bwMode="auto">
          <a:xfrm>
            <a:off x="179388" y="1700213"/>
            <a:ext cx="3257550" cy="366712"/>
          </a:xfrm>
          <a:prstGeom prst="rect">
            <a:avLst/>
          </a:prstGeom>
          <a:noFill/>
          <a:ln w="9525" algn="ctr">
            <a:noFill/>
            <a:miter lim="800000"/>
            <a:headEnd/>
            <a:tailEnd/>
          </a:ln>
        </p:spPr>
        <p:txBody>
          <a:bodyPr wrap="none">
            <a:spAutoFit/>
          </a:bodyPr>
          <a:lstStyle/>
          <a:p>
            <a:pPr>
              <a:spcBef>
                <a:spcPct val="50000"/>
              </a:spcBef>
            </a:pPr>
            <a:r>
              <a:rPr lang="ca-ES" b="1"/>
              <a:t>3. Com avaluem el que fem?</a:t>
            </a:r>
          </a:p>
        </p:txBody>
      </p:sp>
      <p:pic>
        <p:nvPicPr>
          <p:cNvPr id="17414" name="Picture 6" descr="Grupo SAR cat (sin fondo)"/>
          <p:cNvPicPr>
            <a:picLocks noChangeAspect="1" noChangeArrowheads="1"/>
          </p:cNvPicPr>
          <p:nvPr/>
        </p:nvPicPr>
        <p:blipFill>
          <a:blip r:embed="rId2" cstate="print"/>
          <a:srcRect/>
          <a:stretch>
            <a:fillRect/>
          </a:stretch>
        </p:blipFill>
        <p:spPr bwMode="auto">
          <a:xfrm>
            <a:off x="7019925" y="1628775"/>
            <a:ext cx="1809750" cy="5207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1800" b="0" i="0" u="none" strike="noStrike" cap="none" normalizeH="0" baseline="0" smtClean="0">
            <a:ln>
              <a:noFill/>
            </a:ln>
            <a:solidFill>
              <a:schemeClr val="tx1"/>
            </a:solidFill>
            <a:effectLst/>
            <a:latin typeface="Arial" charset="0"/>
          </a:defRPr>
        </a:defPPr>
      </a:lst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586</TotalTime>
  <Words>1346</Words>
  <Application>Microsoft Office PowerPoint</Application>
  <PresentationFormat>Presentación en pantalla (4:3)</PresentationFormat>
  <Paragraphs>247</Paragraphs>
  <Slides>18</Slides>
  <Notes>8</Notes>
  <HiddenSlides>0</HiddenSlides>
  <MMClips>0</MMClips>
  <ScaleCrop>false</ScaleCrop>
  <HeadingPairs>
    <vt:vector size="8" baseType="variant">
      <vt:variant>
        <vt:lpstr>Fuentes usadas</vt:lpstr>
      </vt:variant>
      <vt:variant>
        <vt:i4>5</vt:i4>
      </vt:variant>
      <vt:variant>
        <vt:lpstr>Tema</vt:lpstr>
      </vt:variant>
      <vt:variant>
        <vt:i4>1</vt:i4>
      </vt:variant>
      <vt:variant>
        <vt:lpstr>Servidores OLE incrustados</vt:lpstr>
      </vt:variant>
      <vt:variant>
        <vt:i4>1</vt:i4>
      </vt:variant>
      <vt:variant>
        <vt:lpstr>Títulos de diapositiva</vt:lpstr>
      </vt:variant>
      <vt:variant>
        <vt:i4>18</vt:i4>
      </vt:variant>
    </vt:vector>
  </HeadingPairs>
  <TitlesOfParts>
    <vt:vector size="25" baseType="lpstr">
      <vt:lpstr>Arial</vt:lpstr>
      <vt:lpstr>Times New Roman</vt:lpstr>
      <vt:lpstr>Verdana</vt:lpstr>
      <vt:lpstr>Wingdings</vt:lpstr>
      <vt:lpstr>CG Omega</vt:lpstr>
      <vt:lpstr>Diseño predeterminado</vt:lpstr>
      <vt:lpstr>Gráfico de Microsoft Graph</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vector>
  </TitlesOfParts>
  <Company>Sar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lliteras</dc:creator>
  <cp:lastModifiedBy>jlrosello</cp:lastModifiedBy>
  <cp:revision>23</cp:revision>
  <dcterms:created xsi:type="dcterms:W3CDTF">2010-03-03T15:42:08Z</dcterms:created>
  <dcterms:modified xsi:type="dcterms:W3CDTF">2010-05-17T17:21:05Z</dcterms:modified>
</cp:coreProperties>
</file>