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charts/chart8.xml" ContentType="application/vnd.openxmlformats-officedocument.drawingml.char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diagrams/data3.xml" ContentType="application/vnd.openxmlformats-officedocument.drawingml.diagramData+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83" r:id="rId2"/>
    <p:sldId id="325" r:id="rId3"/>
    <p:sldId id="326" r:id="rId4"/>
    <p:sldId id="327" r:id="rId5"/>
    <p:sldId id="328" r:id="rId6"/>
    <p:sldId id="329" r:id="rId7"/>
    <p:sldId id="330" r:id="rId8"/>
    <p:sldId id="332" r:id="rId9"/>
    <p:sldId id="313" r:id="rId10"/>
    <p:sldId id="287" r:id="rId11"/>
    <p:sldId id="288" r:id="rId12"/>
    <p:sldId id="289" r:id="rId13"/>
    <p:sldId id="290" r:id="rId14"/>
    <p:sldId id="297" r:id="rId15"/>
    <p:sldId id="298" r:id="rId16"/>
    <p:sldId id="331" r:id="rId17"/>
    <p:sldId id="268" r:id="rId18"/>
    <p:sldId id="314" r:id="rId19"/>
    <p:sldId id="302" r:id="rId20"/>
    <p:sldId id="269" r:id="rId21"/>
    <p:sldId id="270" r:id="rId22"/>
    <p:sldId id="271" r:id="rId23"/>
    <p:sldId id="303" r:id="rId24"/>
    <p:sldId id="304" r:id="rId25"/>
    <p:sldId id="305" r:id="rId26"/>
    <p:sldId id="315" r:id="rId27"/>
    <p:sldId id="299" r:id="rId28"/>
    <p:sldId id="272" r:id="rId29"/>
    <p:sldId id="300" r:id="rId30"/>
    <p:sldId id="301" r:id="rId31"/>
    <p:sldId id="306" r:id="rId32"/>
    <p:sldId id="316" r:id="rId33"/>
    <p:sldId id="308" r:id="rId34"/>
    <p:sldId id="309" r:id="rId35"/>
    <p:sldId id="310" r:id="rId36"/>
    <p:sldId id="311" r:id="rId37"/>
    <p:sldId id="321" r:id="rId38"/>
    <p:sldId id="317" r:id="rId39"/>
    <p:sldId id="318" r:id="rId40"/>
    <p:sldId id="319" r:id="rId41"/>
    <p:sldId id="320" r:id="rId42"/>
    <p:sldId id="323" r:id="rId43"/>
    <p:sldId id="322" r:id="rId44"/>
    <p:sldId id="324" r:id="rId45"/>
    <p:sldId id="275" r:id="rId4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AEA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08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Office_Excel5.xlsx"/></Relationships>
</file>

<file path=ppt/charts/_rels/chart6.xml.rels><?xml version="1.0" encoding="UTF-8" standalone="yes"?>
<Relationships xmlns="http://schemas.openxmlformats.org/package/2006/relationships"><Relationship Id="rId2" Type="http://schemas.openxmlformats.org/officeDocument/2006/relationships/oleObject" Target="file:///d:\Documentos\CONFERENCIAS\Conferencia%20La%20Rioja\DATOS%20RSC%20COMPARATIVOS%20PAISES.xls"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oleObject" Target="file:///d:\Documentos\CONFERENCIAS\Conferencia%20La%20Rioja\DATOS%20RSC%20COMPARATIVOS%20PAISES.xls" TargetMode="External"/><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oleObject" Target="file:///d:\Documentos\CONFERENCIAS\Conferencia%20La%20Rioja\DATOS%20RSC%20COMPARATIVOS%20PAISES.xls"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sz="1296" b="1" i="0" u="none" strike="noStrike" baseline="0">
                <a:solidFill>
                  <a:srgbClr val="333399"/>
                </a:solidFill>
                <a:latin typeface="Trebuchet MS"/>
                <a:ea typeface="Trebuchet MS"/>
                <a:cs typeface="Trebuchet MS"/>
              </a:defRPr>
            </a:pPr>
            <a:r>
              <a:rPr lang="es-ES"/>
              <a:t>Evolución Socios</a:t>
            </a:r>
          </a:p>
        </c:rich>
      </c:tx>
      <c:layout>
        <c:manualLayout>
          <c:xMode val="edge"/>
          <c:yMode val="edge"/>
          <c:x val="0.41811843940333826"/>
          <c:y val="0"/>
        </c:manualLayout>
      </c:layout>
      <c:spPr>
        <a:noFill/>
        <a:ln w="26330">
          <a:noFill/>
        </a:ln>
      </c:spPr>
    </c:title>
    <c:plotArea>
      <c:layout>
        <c:manualLayout>
          <c:layoutTarget val="inner"/>
          <c:xMode val="edge"/>
          <c:yMode val="edge"/>
          <c:x val="3.948896631823464E-2"/>
          <c:y val="0.12280701754385964"/>
          <c:w val="0.9605110336817656"/>
          <c:h val="0.74561403508771962"/>
        </c:manualLayout>
      </c:layout>
      <c:barChart>
        <c:barDir val="col"/>
        <c:grouping val="clustered"/>
        <c:ser>
          <c:idx val="0"/>
          <c:order val="0"/>
          <c:spPr>
            <a:gradFill rotWithShape="0">
              <a:gsLst>
                <a:gs pos="0">
                  <a:srgbClr val="FF0000"/>
                </a:gs>
                <a:gs pos="100000">
                  <a:srgbClr val="800000"/>
                </a:gs>
              </a:gsLst>
              <a:lin ang="0" scaled="1"/>
            </a:gradFill>
            <a:ln w="13165">
              <a:solidFill>
                <a:srgbClr val="000000"/>
              </a:solidFill>
              <a:prstDash val="solid"/>
            </a:ln>
          </c:spPr>
          <c:dLbls>
            <c:spPr>
              <a:noFill/>
              <a:ln w="26330">
                <a:noFill/>
              </a:ln>
            </c:spPr>
            <c:txPr>
              <a:bodyPr/>
              <a:lstStyle/>
              <a:p>
                <a:pPr>
                  <a:defRPr sz="829" b="0" i="0" u="none" strike="noStrike" baseline="0">
                    <a:solidFill>
                      <a:srgbClr val="000000"/>
                    </a:solidFill>
                    <a:latin typeface="Trebuchet MS"/>
                    <a:ea typeface="Trebuchet MS"/>
                    <a:cs typeface="Trebuchet MS"/>
                  </a:defRPr>
                </a:pPr>
                <a:endParaRPr lang="es-ES"/>
              </a:p>
            </c:txPr>
            <c:showVal val="1"/>
          </c:dLbls>
          <c:cat>
            <c:strRef>
              <c:f>graficos!$A$19:$A$25</c:f>
              <c:strCache>
                <c:ptCount val="7"/>
                <c:pt idx="0">
                  <c:v>Empresa Grande</c:v>
                </c:pt>
                <c:pt idx="1">
                  <c:v>Pyme</c:v>
                </c:pt>
                <c:pt idx="2">
                  <c:v>Microempresa</c:v>
                </c:pt>
                <c:pt idx="3">
                  <c:v>Instituciones Educativas</c:v>
                </c:pt>
                <c:pt idx="4">
                  <c:v>Sector Público</c:v>
                </c:pt>
                <c:pt idx="5">
                  <c:v>Sindicatos / Asoc. Empresariales</c:v>
                </c:pt>
                <c:pt idx="6">
                  <c:v>Tercer Sector</c:v>
                </c:pt>
              </c:strCache>
            </c:strRef>
          </c:cat>
          <c:val>
            <c:numRef>
              <c:f>graficos!$B$19:$B$25</c:f>
              <c:numCache>
                <c:formatCode>General</c:formatCode>
                <c:ptCount val="7"/>
                <c:pt idx="0">
                  <c:v>71</c:v>
                </c:pt>
                <c:pt idx="1">
                  <c:v>20</c:v>
                </c:pt>
                <c:pt idx="2">
                  <c:v>10</c:v>
                </c:pt>
                <c:pt idx="3">
                  <c:v>5</c:v>
                </c:pt>
                <c:pt idx="4">
                  <c:v>1</c:v>
                </c:pt>
                <c:pt idx="5">
                  <c:v>2</c:v>
                </c:pt>
                <c:pt idx="6">
                  <c:v>23</c:v>
                </c:pt>
              </c:numCache>
            </c:numRef>
          </c:val>
        </c:ser>
        <c:ser>
          <c:idx val="1"/>
          <c:order val="1"/>
          <c:spPr>
            <a:gradFill rotWithShape="0">
              <a:gsLst>
                <a:gs pos="0">
                  <a:srgbClr val="FFFF00"/>
                </a:gs>
                <a:gs pos="100000">
                  <a:srgbClr val="FF6600"/>
                </a:gs>
              </a:gsLst>
              <a:lin ang="0" scaled="1"/>
            </a:gradFill>
            <a:ln w="13165">
              <a:solidFill>
                <a:srgbClr val="000000"/>
              </a:solidFill>
              <a:prstDash val="solid"/>
            </a:ln>
          </c:spPr>
          <c:dLbls>
            <c:dLbl>
              <c:idx val="5"/>
              <c:layout>
                <c:manualLayout>
                  <c:x val="-4.4051025902967014E-3"/>
                  <c:y val="-1.1443107253273122E-2"/>
                </c:manualLayout>
              </c:layout>
              <c:dLblPos val="outEnd"/>
              <c:showVal val="1"/>
            </c:dLbl>
            <c:spPr>
              <a:noFill/>
              <a:ln w="26330">
                <a:noFill/>
              </a:ln>
            </c:spPr>
            <c:txPr>
              <a:bodyPr/>
              <a:lstStyle/>
              <a:p>
                <a:pPr>
                  <a:defRPr sz="829" b="0" i="0" u="none" strike="noStrike" baseline="0">
                    <a:solidFill>
                      <a:srgbClr val="000000"/>
                    </a:solidFill>
                    <a:latin typeface="Trebuchet MS"/>
                    <a:ea typeface="Trebuchet MS"/>
                    <a:cs typeface="Trebuchet MS"/>
                  </a:defRPr>
                </a:pPr>
                <a:endParaRPr lang="es-ES"/>
              </a:p>
            </c:txPr>
            <c:showVal val="1"/>
          </c:dLbls>
          <c:cat>
            <c:strRef>
              <c:f>graficos!$A$19:$A$25</c:f>
              <c:strCache>
                <c:ptCount val="7"/>
                <c:pt idx="0">
                  <c:v>Empresa Grande</c:v>
                </c:pt>
                <c:pt idx="1">
                  <c:v>Pyme</c:v>
                </c:pt>
                <c:pt idx="2">
                  <c:v>Microempresa</c:v>
                </c:pt>
                <c:pt idx="3">
                  <c:v>Instituciones Educativas</c:v>
                </c:pt>
                <c:pt idx="4">
                  <c:v>Sector Público</c:v>
                </c:pt>
                <c:pt idx="5">
                  <c:v>Sindicatos / Asoc. Empresariales</c:v>
                </c:pt>
                <c:pt idx="6">
                  <c:v>Tercer Sector</c:v>
                </c:pt>
              </c:strCache>
            </c:strRef>
          </c:cat>
          <c:val>
            <c:numRef>
              <c:f>graficos!$C$19:$C$25</c:f>
              <c:numCache>
                <c:formatCode>General</c:formatCode>
                <c:ptCount val="7"/>
                <c:pt idx="0">
                  <c:v>81</c:v>
                </c:pt>
                <c:pt idx="1">
                  <c:v>41</c:v>
                </c:pt>
                <c:pt idx="2">
                  <c:v>10</c:v>
                </c:pt>
                <c:pt idx="3">
                  <c:v>10</c:v>
                </c:pt>
                <c:pt idx="4">
                  <c:v>3</c:v>
                </c:pt>
                <c:pt idx="5">
                  <c:v>6</c:v>
                </c:pt>
                <c:pt idx="6">
                  <c:v>28</c:v>
                </c:pt>
              </c:numCache>
            </c:numRef>
          </c:val>
        </c:ser>
        <c:ser>
          <c:idx val="2"/>
          <c:order val="2"/>
          <c:spPr>
            <a:gradFill rotWithShape="0">
              <a:gsLst>
                <a:gs pos="0">
                  <a:srgbClr val="00FF00"/>
                </a:gs>
                <a:gs pos="100000">
                  <a:srgbClr val="003300"/>
                </a:gs>
              </a:gsLst>
              <a:lin ang="0" scaled="1"/>
            </a:gradFill>
            <a:ln w="13165">
              <a:solidFill>
                <a:srgbClr val="000000"/>
              </a:solidFill>
              <a:prstDash val="solid"/>
            </a:ln>
          </c:spPr>
          <c:dLbls>
            <c:dLbl>
              <c:idx val="4"/>
              <c:layout>
                <c:manualLayout>
                  <c:x val="-3.8200947980498103E-3"/>
                  <c:y val="2.2449940158124057E-2"/>
                </c:manualLayout>
              </c:layout>
              <c:dLblPos val="outEnd"/>
              <c:showVal val="1"/>
            </c:dLbl>
            <c:dLbl>
              <c:idx val="6"/>
              <c:layout>
                <c:manualLayout>
                  <c:x val="-2.0325063384300356E-4"/>
                  <c:y val="1.7102316975000344E-2"/>
                </c:manualLayout>
              </c:layout>
              <c:dLblPos val="outEnd"/>
              <c:showVal val="1"/>
            </c:dLbl>
            <c:spPr>
              <a:noFill/>
              <a:ln w="26330">
                <a:noFill/>
              </a:ln>
            </c:spPr>
            <c:txPr>
              <a:bodyPr/>
              <a:lstStyle/>
              <a:p>
                <a:pPr>
                  <a:defRPr sz="829" b="0" i="0" u="none" strike="noStrike" baseline="0">
                    <a:solidFill>
                      <a:srgbClr val="000000"/>
                    </a:solidFill>
                    <a:latin typeface="Trebuchet MS"/>
                    <a:ea typeface="Trebuchet MS"/>
                    <a:cs typeface="Trebuchet MS"/>
                  </a:defRPr>
                </a:pPr>
                <a:endParaRPr lang="es-ES"/>
              </a:p>
            </c:txPr>
            <c:showVal val="1"/>
          </c:dLbls>
          <c:cat>
            <c:strRef>
              <c:f>graficos!$A$19:$A$25</c:f>
              <c:strCache>
                <c:ptCount val="7"/>
                <c:pt idx="0">
                  <c:v>Empresa Grande</c:v>
                </c:pt>
                <c:pt idx="1">
                  <c:v>Pyme</c:v>
                </c:pt>
                <c:pt idx="2">
                  <c:v>Microempresa</c:v>
                </c:pt>
                <c:pt idx="3">
                  <c:v>Instituciones Educativas</c:v>
                </c:pt>
                <c:pt idx="4">
                  <c:v>Sector Público</c:v>
                </c:pt>
                <c:pt idx="5">
                  <c:v>Sindicatos / Asoc. Empresariales</c:v>
                </c:pt>
                <c:pt idx="6">
                  <c:v>Tercer Sector</c:v>
                </c:pt>
              </c:strCache>
            </c:strRef>
          </c:cat>
          <c:val>
            <c:numRef>
              <c:f>graficos!$D$19:$D$25</c:f>
              <c:numCache>
                <c:formatCode>General</c:formatCode>
                <c:ptCount val="7"/>
                <c:pt idx="0">
                  <c:v>87</c:v>
                </c:pt>
                <c:pt idx="1">
                  <c:v>49</c:v>
                </c:pt>
                <c:pt idx="2">
                  <c:v>11</c:v>
                </c:pt>
                <c:pt idx="3">
                  <c:v>11</c:v>
                </c:pt>
                <c:pt idx="4">
                  <c:v>5</c:v>
                </c:pt>
                <c:pt idx="5">
                  <c:v>14</c:v>
                </c:pt>
                <c:pt idx="6">
                  <c:v>25</c:v>
                </c:pt>
              </c:numCache>
            </c:numRef>
          </c:val>
        </c:ser>
        <c:ser>
          <c:idx val="3"/>
          <c:order val="3"/>
          <c:spPr>
            <a:gradFill rotWithShape="0">
              <a:gsLst>
                <a:gs pos="0">
                  <a:srgbClr val="00FFFF"/>
                </a:gs>
                <a:gs pos="100000">
                  <a:srgbClr val="0000FF"/>
                </a:gs>
              </a:gsLst>
              <a:lin ang="0" scaled="1"/>
            </a:gradFill>
            <a:ln w="13165">
              <a:solidFill>
                <a:srgbClr val="000000"/>
              </a:solidFill>
              <a:prstDash val="solid"/>
            </a:ln>
          </c:spPr>
          <c:dLbls>
            <c:dLbl>
              <c:idx val="1"/>
              <c:layout>
                <c:manualLayout>
                  <c:x val="-4.9173615134550271E-3"/>
                  <c:y val="3.2332526934967997E-3"/>
                </c:manualLayout>
              </c:layout>
              <c:dLblPos val="outEnd"/>
              <c:showVal val="1"/>
            </c:dLbl>
            <c:dLbl>
              <c:idx val="2"/>
              <c:layout>
                <c:manualLayout>
                  <c:x val="-4.1732401814192572E-3"/>
                  <c:y val="2.2700105174749383E-2"/>
                </c:manualLayout>
              </c:layout>
              <c:dLblPos val="outEnd"/>
              <c:showVal val="1"/>
            </c:dLbl>
            <c:dLbl>
              <c:idx val="5"/>
              <c:layout>
                <c:manualLayout>
                  <c:x val="-1.9409996992843239E-3"/>
                  <c:y val="1.8046823845223686E-2"/>
                </c:manualLayout>
              </c:layout>
              <c:dLblPos val="outEnd"/>
              <c:showVal val="1"/>
            </c:dLbl>
            <c:dLbl>
              <c:idx val="6"/>
              <c:layout>
                <c:manualLayout>
                  <c:x val="-1.1970018812210701E-3"/>
                  <c:y val="-1.38667538282095E-2"/>
                </c:manualLayout>
              </c:layout>
              <c:dLblPos val="outEnd"/>
              <c:showVal val="1"/>
            </c:dLbl>
            <c:spPr>
              <a:noFill/>
              <a:ln w="26330">
                <a:noFill/>
              </a:ln>
            </c:spPr>
            <c:txPr>
              <a:bodyPr/>
              <a:lstStyle/>
              <a:p>
                <a:pPr>
                  <a:defRPr sz="829" b="0" i="0" u="none" strike="noStrike" baseline="0">
                    <a:solidFill>
                      <a:srgbClr val="000000"/>
                    </a:solidFill>
                    <a:latin typeface="Trebuchet MS"/>
                    <a:ea typeface="Trebuchet MS"/>
                    <a:cs typeface="Trebuchet MS"/>
                  </a:defRPr>
                </a:pPr>
                <a:endParaRPr lang="es-ES"/>
              </a:p>
            </c:txPr>
            <c:showVal val="1"/>
          </c:dLbls>
          <c:cat>
            <c:strRef>
              <c:f>graficos!$A$19:$A$25</c:f>
              <c:strCache>
                <c:ptCount val="7"/>
                <c:pt idx="0">
                  <c:v>Empresa Grande</c:v>
                </c:pt>
                <c:pt idx="1">
                  <c:v>Pyme</c:v>
                </c:pt>
                <c:pt idx="2">
                  <c:v>Microempresa</c:v>
                </c:pt>
                <c:pt idx="3">
                  <c:v>Instituciones Educativas</c:v>
                </c:pt>
                <c:pt idx="4">
                  <c:v>Sector Público</c:v>
                </c:pt>
                <c:pt idx="5">
                  <c:v>Sindicatos / Asoc. Empresariales</c:v>
                </c:pt>
                <c:pt idx="6">
                  <c:v>Tercer Sector</c:v>
                </c:pt>
              </c:strCache>
            </c:strRef>
          </c:cat>
          <c:val>
            <c:numRef>
              <c:f>graficos!$E$19:$E$25</c:f>
              <c:numCache>
                <c:formatCode>General</c:formatCode>
                <c:ptCount val="7"/>
                <c:pt idx="0">
                  <c:v>93</c:v>
                </c:pt>
                <c:pt idx="1">
                  <c:v>55</c:v>
                </c:pt>
                <c:pt idx="2">
                  <c:v>15</c:v>
                </c:pt>
                <c:pt idx="3">
                  <c:v>13</c:v>
                </c:pt>
                <c:pt idx="4">
                  <c:v>4</c:v>
                </c:pt>
                <c:pt idx="5">
                  <c:v>16</c:v>
                </c:pt>
                <c:pt idx="6">
                  <c:v>26</c:v>
                </c:pt>
              </c:numCache>
            </c:numRef>
          </c:val>
        </c:ser>
        <c:ser>
          <c:idx val="4"/>
          <c:order val="4"/>
          <c:spPr>
            <a:gradFill rotWithShape="0">
              <a:gsLst>
                <a:gs pos="0">
                  <a:srgbClr val="660066"/>
                </a:gs>
                <a:gs pos="100000">
                  <a:srgbClr val="800080"/>
                </a:gs>
              </a:gsLst>
              <a:lin ang="0" scaled="1"/>
            </a:gradFill>
            <a:ln w="13165">
              <a:solidFill>
                <a:srgbClr val="000000"/>
              </a:solidFill>
              <a:prstDash val="solid"/>
            </a:ln>
          </c:spPr>
          <c:dLbls>
            <c:dLbl>
              <c:idx val="1"/>
              <c:layout>
                <c:manualLayout>
                  <c:x val="2.218968539979859E-3"/>
                  <c:y val="3.0927608530969289E-4"/>
                </c:manualLayout>
              </c:layout>
              <c:dLblPos val="outEnd"/>
              <c:showVal val="1"/>
            </c:dLbl>
            <c:dLbl>
              <c:idx val="4"/>
              <c:layout>
                <c:manualLayout>
                  <c:x val="-1.1618365494843639E-3"/>
                  <c:y val="1.9525963549936753E-2"/>
                </c:manualLayout>
              </c:layout>
              <c:dLblPos val="outEnd"/>
              <c:showVal val="1"/>
            </c:dLbl>
            <c:dLbl>
              <c:idx val="6"/>
              <c:layout>
                <c:manualLayout>
                  <c:x val="1.3212724306159863E-4"/>
                  <c:y val="2.1220965470036185E-2"/>
                </c:manualLayout>
              </c:layout>
              <c:dLblPos val="outEnd"/>
              <c:showVal val="1"/>
            </c:dLbl>
            <c:spPr>
              <a:noFill/>
              <a:ln w="26330">
                <a:noFill/>
              </a:ln>
            </c:spPr>
            <c:txPr>
              <a:bodyPr/>
              <a:lstStyle/>
              <a:p>
                <a:pPr>
                  <a:defRPr sz="829" b="0" i="0" u="none" strike="noStrike" baseline="0">
                    <a:solidFill>
                      <a:srgbClr val="000000"/>
                    </a:solidFill>
                    <a:latin typeface="Trebuchet MS"/>
                    <a:ea typeface="Trebuchet MS"/>
                    <a:cs typeface="Trebuchet MS"/>
                  </a:defRPr>
                </a:pPr>
                <a:endParaRPr lang="es-ES"/>
              </a:p>
            </c:txPr>
            <c:showVal val="1"/>
          </c:dLbls>
          <c:cat>
            <c:strRef>
              <c:f>graficos!$A$19:$A$25</c:f>
              <c:strCache>
                <c:ptCount val="7"/>
                <c:pt idx="0">
                  <c:v>Empresa Grande</c:v>
                </c:pt>
                <c:pt idx="1">
                  <c:v>Pyme</c:v>
                </c:pt>
                <c:pt idx="2">
                  <c:v>Microempresa</c:v>
                </c:pt>
                <c:pt idx="3">
                  <c:v>Instituciones Educativas</c:v>
                </c:pt>
                <c:pt idx="4">
                  <c:v>Sector Público</c:v>
                </c:pt>
                <c:pt idx="5">
                  <c:v>Sindicatos / Asoc. Empresariales</c:v>
                </c:pt>
                <c:pt idx="6">
                  <c:v>Tercer Sector</c:v>
                </c:pt>
              </c:strCache>
            </c:strRef>
          </c:cat>
          <c:val>
            <c:numRef>
              <c:f>graficos!$F$19:$F$25</c:f>
              <c:numCache>
                <c:formatCode>General</c:formatCode>
                <c:ptCount val="7"/>
                <c:pt idx="0">
                  <c:v>92</c:v>
                </c:pt>
                <c:pt idx="1">
                  <c:v>55</c:v>
                </c:pt>
                <c:pt idx="2">
                  <c:v>17</c:v>
                </c:pt>
                <c:pt idx="3">
                  <c:v>13</c:v>
                </c:pt>
                <c:pt idx="4">
                  <c:v>5</c:v>
                </c:pt>
                <c:pt idx="5">
                  <c:v>19</c:v>
                </c:pt>
                <c:pt idx="6">
                  <c:v>26</c:v>
                </c:pt>
              </c:numCache>
            </c:numRef>
          </c:val>
        </c:ser>
        <c:ser>
          <c:idx val="5"/>
          <c:order val="5"/>
          <c:spPr>
            <a:solidFill>
              <a:srgbClr val="FF8080"/>
            </a:solidFill>
            <a:ln w="13165">
              <a:solidFill>
                <a:srgbClr val="000000"/>
              </a:solidFill>
              <a:prstDash val="solid"/>
            </a:ln>
          </c:spPr>
          <c:dLbls>
            <c:spPr>
              <a:noFill/>
              <a:ln w="26330">
                <a:noFill/>
              </a:ln>
            </c:spPr>
            <c:txPr>
              <a:bodyPr/>
              <a:lstStyle/>
              <a:p>
                <a:pPr>
                  <a:defRPr sz="1100" b="1" i="0" u="none" strike="noStrike" baseline="0">
                    <a:solidFill>
                      <a:srgbClr val="FF0000"/>
                    </a:solidFill>
                    <a:latin typeface="Trebuchet MS"/>
                    <a:ea typeface="Trebuchet MS"/>
                    <a:cs typeface="Trebuchet MS"/>
                  </a:defRPr>
                </a:pPr>
                <a:endParaRPr lang="es-ES"/>
              </a:p>
            </c:txPr>
            <c:showVal val="1"/>
          </c:dLbls>
          <c:cat>
            <c:strRef>
              <c:f>graficos!$A$19:$A$25</c:f>
              <c:strCache>
                <c:ptCount val="7"/>
                <c:pt idx="0">
                  <c:v>Empresa Grande</c:v>
                </c:pt>
                <c:pt idx="1">
                  <c:v>Pyme</c:v>
                </c:pt>
                <c:pt idx="2">
                  <c:v>Microempresa</c:v>
                </c:pt>
                <c:pt idx="3">
                  <c:v>Instituciones Educativas</c:v>
                </c:pt>
                <c:pt idx="4">
                  <c:v>Sector Público</c:v>
                </c:pt>
                <c:pt idx="5">
                  <c:v>Sindicatos / Asoc. Empresariales</c:v>
                </c:pt>
                <c:pt idx="6">
                  <c:v>Tercer Sector</c:v>
                </c:pt>
              </c:strCache>
            </c:strRef>
          </c:cat>
          <c:val>
            <c:numRef>
              <c:f>graficos!$G$19:$G$25</c:f>
              <c:numCache>
                <c:formatCode>General</c:formatCode>
                <c:ptCount val="7"/>
                <c:pt idx="0">
                  <c:v>95</c:v>
                </c:pt>
                <c:pt idx="1">
                  <c:v>62</c:v>
                </c:pt>
                <c:pt idx="2">
                  <c:v>20</c:v>
                </c:pt>
                <c:pt idx="3">
                  <c:v>13</c:v>
                </c:pt>
                <c:pt idx="4">
                  <c:v>5</c:v>
                </c:pt>
                <c:pt idx="5">
                  <c:v>21</c:v>
                </c:pt>
                <c:pt idx="6">
                  <c:v>29</c:v>
                </c:pt>
              </c:numCache>
            </c:numRef>
          </c:val>
        </c:ser>
        <c:dLbls>
          <c:showVal val="1"/>
        </c:dLbls>
        <c:gapWidth val="190"/>
        <c:axId val="150211200"/>
        <c:axId val="150219776"/>
      </c:barChart>
      <c:catAx>
        <c:axId val="150211200"/>
        <c:scaling>
          <c:orientation val="minMax"/>
        </c:scaling>
        <c:axPos val="b"/>
        <c:numFmt formatCode="General" sourceLinked="1"/>
        <c:tickLblPos val="nextTo"/>
        <c:spPr>
          <a:ln w="3291">
            <a:solidFill>
              <a:srgbClr val="000000"/>
            </a:solidFill>
            <a:prstDash val="solid"/>
          </a:ln>
        </c:spPr>
        <c:txPr>
          <a:bodyPr rot="0" vert="horz"/>
          <a:lstStyle/>
          <a:p>
            <a:pPr rtl="0">
              <a:defRPr sz="1250" b="1" i="0" u="none" strike="noStrike" baseline="0">
                <a:solidFill>
                  <a:srgbClr val="FF0000"/>
                </a:solidFill>
                <a:latin typeface="Arial"/>
                <a:ea typeface="Arial"/>
                <a:cs typeface="Arial"/>
              </a:defRPr>
            </a:pPr>
            <a:endParaRPr lang="es-ES"/>
          </a:p>
        </c:txPr>
        <c:crossAx val="150219776"/>
        <c:crosses val="autoZero"/>
        <c:auto val="1"/>
        <c:lblAlgn val="ctr"/>
        <c:lblOffset val="100"/>
        <c:tickLblSkip val="1"/>
        <c:tickMarkSkip val="1"/>
      </c:catAx>
      <c:valAx>
        <c:axId val="150219776"/>
        <c:scaling>
          <c:orientation val="minMax"/>
        </c:scaling>
        <c:axPos val="l"/>
        <c:majorGridlines>
          <c:spPr>
            <a:ln w="3291">
              <a:solidFill>
                <a:srgbClr val="000000"/>
              </a:solidFill>
              <a:prstDash val="solid"/>
            </a:ln>
          </c:spPr>
        </c:majorGridlines>
        <c:numFmt formatCode="General" sourceLinked="1"/>
        <c:tickLblPos val="nextTo"/>
        <c:spPr>
          <a:ln w="3291">
            <a:solidFill>
              <a:srgbClr val="000000"/>
            </a:solidFill>
            <a:prstDash val="solid"/>
          </a:ln>
        </c:spPr>
        <c:txPr>
          <a:bodyPr rot="0" vert="horz"/>
          <a:lstStyle/>
          <a:p>
            <a:pPr>
              <a:defRPr sz="907" b="0" i="0" u="none" strike="noStrike" baseline="0">
                <a:solidFill>
                  <a:srgbClr val="000000"/>
                </a:solidFill>
                <a:latin typeface="Arial"/>
                <a:ea typeface="Arial"/>
                <a:cs typeface="Arial"/>
              </a:defRPr>
            </a:pPr>
            <a:endParaRPr lang="es-ES"/>
          </a:p>
        </c:txPr>
        <c:crossAx val="150211200"/>
        <c:crosses val="autoZero"/>
        <c:crossBetween val="between"/>
      </c:valAx>
      <c:spPr>
        <a:solidFill>
          <a:schemeClr val="bg1">
            <a:lumMod val="95000"/>
          </a:schemeClr>
        </a:solidFill>
        <a:ln w="13165">
          <a:solidFill>
            <a:srgbClr val="808080"/>
          </a:solidFill>
          <a:prstDash val="solid"/>
        </a:ln>
      </c:spPr>
    </c:plotArea>
    <c:plotVisOnly val="1"/>
    <c:dispBlanksAs val="gap"/>
  </c:chart>
  <c:spPr>
    <a:solidFill>
      <a:srgbClr val="FFFFFF"/>
    </a:solidFill>
    <a:ln w="3291">
      <a:solidFill>
        <a:srgbClr val="000000"/>
      </a:solidFill>
      <a:prstDash val="solid"/>
    </a:ln>
  </c:spPr>
  <c:txPr>
    <a:bodyPr/>
    <a:lstStyle/>
    <a:p>
      <a:pPr>
        <a:defRPr sz="1244" b="0" i="0" u="none" strike="noStrike" baseline="0">
          <a:solidFill>
            <a:srgbClr val="000000"/>
          </a:solidFill>
          <a:latin typeface="Arial"/>
          <a:ea typeface="Arial"/>
          <a:cs typeface="Arial"/>
        </a:defRPr>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chart>
    <c:plotArea>
      <c:layout/>
      <c:barChart>
        <c:barDir val="col"/>
        <c:grouping val="percentStacked"/>
        <c:ser>
          <c:idx val="0"/>
          <c:order val="0"/>
          <c:tx>
            <c:strRef>
              <c:f>Hoja1!$B$1</c:f>
              <c:strCache>
                <c:ptCount val="1"/>
                <c:pt idx="0">
                  <c:v>No conoce</c:v>
                </c:pt>
              </c:strCache>
            </c:strRef>
          </c:tx>
          <c:dLbls>
            <c:txPr>
              <a:bodyPr/>
              <a:lstStyle/>
              <a:p>
                <a:pPr>
                  <a:defRPr sz="1600" b="1">
                    <a:solidFill>
                      <a:schemeClr val="bg1"/>
                    </a:solidFill>
                  </a:defRPr>
                </a:pPr>
                <a:endParaRPr lang="es-ES"/>
              </a:p>
            </c:txPr>
            <c:showVal val="1"/>
          </c:dLbls>
          <c:cat>
            <c:strRef>
              <c:f>Hoja1!$A$2:$A$5</c:f>
              <c:strCache>
                <c:ptCount val="4"/>
                <c:pt idx="0">
                  <c:v>Menos de 10 empl.</c:v>
                </c:pt>
                <c:pt idx="1">
                  <c:v>10 a 99 empl.</c:v>
                </c:pt>
                <c:pt idx="2">
                  <c:v>100 a 499</c:v>
                </c:pt>
                <c:pt idx="3">
                  <c:v>Más de 500</c:v>
                </c:pt>
              </c:strCache>
            </c:strRef>
          </c:cat>
          <c:val>
            <c:numRef>
              <c:f>Hoja1!$B$2:$B$5</c:f>
              <c:numCache>
                <c:formatCode>General</c:formatCode>
                <c:ptCount val="4"/>
                <c:pt idx="0">
                  <c:v>50.7</c:v>
                </c:pt>
                <c:pt idx="1">
                  <c:v>35.800000000000004</c:v>
                </c:pt>
                <c:pt idx="2">
                  <c:v>24.2</c:v>
                </c:pt>
                <c:pt idx="3">
                  <c:v>11.9</c:v>
                </c:pt>
              </c:numCache>
            </c:numRef>
          </c:val>
        </c:ser>
        <c:ser>
          <c:idx val="1"/>
          <c:order val="1"/>
          <c:tx>
            <c:strRef>
              <c:f>Hoja1!$C$1</c:f>
              <c:strCache>
                <c:ptCount val="1"/>
                <c:pt idx="0">
                  <c:v>Conoce-Sugerido</c:v>
                </c:pt>
              </c:strCache>
            </c:strRef>
          </c:tx>
          <c:dLbls>
            <c:txPr>
              <a:bodyPr/>
              <a:lstStyle/>
              <a:p>
                <a:pPr>
                  <a:defRPr sz="1600" b="1" baseline="0">
                    <a:solidFill>
                      <a:schemeClr val="bg1"/>
                    </a:solidFill>
                  </a:defRPr>
                </a:pPr>
                <a:endParaRPr lang="es-ES"/>
              </a:p>
            </c:txPr>
            <c:showVal val="1"/>
          </c:dLbls>
          <c:cat>
            <c:strRef>
              <c:f>Hoja1!$A$2:$A$5</c:f>
              <c:strCache>
                <c:ptCount val="4"/>
                <c:pt idx="0">
                  <c:v>Menos de 10 empl.</c:v>
                </c:pt>
                <c:pt idx="1">
                  <c:v>10 a 99 empl.</c:v>
                </c:pt>
                <c:pt idx="2">
                  <c:v>100 a 499</c:v>
                </c:pt>
                <c:pt idx="3">
                  <c:v>Más de 500</c:v>
                </c:pt>
              </c:strCache>
            </c:strRef>
          </c:cat>
          <c:val>
            <c:numRef>
              <c:f>Hoja1!$C$2:$C$5</c:f>
              <c:numCache>
                <c:formatCode>General</c:formatCode>
                <c:ptCount val="4"/>
                <c:pt idx="0">
                  <c:v>18.399999999999999</c:v>
                </c:pt>
                <c:pt idx="1">
                  <c:v>25.1</c:v>
                </c:pt>
                <c:pt idx="2">
                  <c:v>17.8</c:v>
                </c:pt>
                <c:pt idx="3">
                  <c:v>28.7</c:v>
                </c:pt>
              </c:numCache>
            </c:numRef>
          </c:val>
        </c:ser>
        <c:ser>
          <c:idx val="2"/>
          <c:order val="2"/>
          <c:tx>
            <c:strRef>
              <c:f>Hoja1!$D$1</c:f>
              <c:strCache>
                <c:ptCount val="1"/>
                <c:pt idx="0">
                  <c:v>Conoce-espontáneo</c:v>
                </c:pt>
              </c:strCache>
            </c:strRef>
          </c:tx>
          <c:dLbls>
            <c:txPr>
              <a:bodyPr/>
              <a:lstStyle/>
              <a:p>
                <a:pPr>
                  <a:defRPr sz="1600" b="1">
                    <a:solidFill>
                      <a:schemeClr val="bg1"/>
                    </a:solidFill>
                  </a:defRPr>
                </a:pPr>
                <a:endParaRPr lang="es-ES"/>
              </a:p>
            </c:txPr>
            <c:showVal val="1"/>
          </c:dLbls>
          <c:cat>
            <c:strRef>
              <c:f>Hoja1!$A$2:$A$5</c:f>
              <c:strCache>
                <c:ptCount val="4"/>
                <c:pt idx="0">
                  <c:v>Menos de 10 empl.</c:v>
                </c:pt>
                <c:pt idx="1">
                  <c:v>10 a 99 empl.</c:v>
                </c:pt>
                <c:pt idx="2">
                  <c:v>100 a 499</c:v>
                </c:pt>
                <c:pt idx="3">
                  <c:v>Más de 500</c:v>
                </c:pt>
              </c:strCache>
            </c:strRef>
          </c:cat>
          <c:val>
            <c:numRef>
              <c:f>Hoja1!$D$2:$D$5</c:f>
              <c:numCache>
                <c:formatCode>General</c:formatCode>
                <c:ptCount val="4"/>
                <c:pt idx="0">
                  <c:v>31</c:v>
                </c:pt>
                <c:pt idx="1">
                  <c:v>39</c:v>
                </c:pt>
                <c:pt idx="2">
                  <c:v>58</c:v>
                </c:pt>
                <c:pt idx="3">
                  <c:v>58.3</c:v>
                </c:pt>
              </c:numCache>
            </c:numRef>
          </c:val>
        </c:ser>
        <c:gapWidth val="80"/>
        <c:overlap val="100"/>
        <c:axId val="102155392"/>
        <c:axId val="102156928"/>
      </c:barChart>
      <c:catAx>
        <c:axId val="102155392"/>
        <c:scaling>
          <c:orientation val="minMax"/>
        </c:scaling>
        <c:axPos val="b"/>
        <c:numFmt formatCode="General" sourceLinked="1"/>
        <c:tickLblPos val="nextTo"/>
        <c:spPr>
          <a:ln>
            <a:solidFill>
              <a:schemeClr val="accent3">
                <a:lumMod val="50000"/>
              </a:schemeClr>
            </a:solidFill>
          </a:ln>
        </c:spPr>
        <c:txPr>
          <a:bodyPr rot="0"/>
          <a:lstStyle/>
          <a:p>
            <a:pPr>
              <a:defRPr sz="1600" b="1" baseline="0">
                <a:solidFill>
                  <a:srgbClr val="C00000"/>
                </a:solidFill>
              </a:defRPr>
            </a:pPr>
            <a:endParaRPr lang="es-ES"/>
          </a:p>
        </c:txPr>
        <c:crossAx val="102156928"/>
        <c:crosses val="autoZero"/>
        <c:auto val="1"/>
        <c:lblAlgn val="ctr"/>
        <c:lblOffset val="0"/>
      </c:catAx>
      <c:valAx>
        <c:axId val="102156928"/>
        <c:scaling>
          <c:orientation val="minMax"/>
        </c:scaling>
        <c:axPos val="l"/>
        <c:majorGridlines>
          <c:spPr>
            <a:ln>
              <a:solidFill>
                <a:schemeClr val="accent1">
                  <a:lumMod val="40000"/>
                  <a:lumOff val="60000"/>
                </a:schemeClr>
              </a:solidFill>
            </a:ln>
          </c:spPr>
        </c:majorGridlines>
        <c:numFmt formatCode="0%" sourceLinked="1"/>
        <c:tickLblPos val="nextTo"/>
        <c:txPr>
          <a:bodyPr/>
          <a:lstStyle/>
          <a:p>
            <a:pPr>
              <a:defRPr sz="1600" b="1" i="0" baseline="0">
                <a:solidFill>
                  <a:schemeClr val="tx2"/>
                </a:solidFill>
              </a:defRPr>
            </a:pPr>
            <a:endParaRPr lang="es-ES"/>
          </a:p>
        </c:txPr>
        <c:crossAx val="102155392"/>
        <c:crosses val="autoZero"/>
        <c:crossBetween val="between"/>
        <c:majorUnit val="0.1"/>
        <c:minorUnit val="0.1"/>
      </c:valAx>
      <c:spPr>
        <a:noFill/>
        <a:ln w="25398">
          <a:noFill/>
        </a:ln>
      </c:spPr>
    </c:plotArea>
    <c:legend>
      <c:legendPos val="r"/>
      <c:layout/>
      <c:txPr>
        <a:bodyPr/>
        <a:lstStyle/>
        <a:p>
          <a:pPr>
            <a:defRPr>
              <a:solidFill>
                <a:schemeClr val="tx2">
                  <a:lumMod val="50000"/>
                </a:schemeClr>
              </a:solidFill>
            </a:defRPr>
          </a:pPr>
          <a:endParaRPr lang="es-ES"/>
        </a:p>
      </c:txPr>
    </c:legend>
    <c:plotVisOnly val="1"/>
    <c:dispBlanksAs val="gap"/>
  </c:chart>
  <c:txPr>
    <a:bodyPr/>
    <a:lstStyle/>
    <a:p>
      <a:pPr>
        <a:defRPr sz="1800"/>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plotArea>
      <c:layout/>
      <c:barChart>
        <c:barDir val="bar"/>
        <c:grouping val="clustered"/>
        <c:ser>
          <c:idx val="0"/>
          <c:order val="0"/>
          <c:tx>
            <c:strRef>
              <c:f>Hoja1!$B$1</c:f>
              <c:strCache>
                <c:ptCount val="1"/>
                <c:pt idx="0">
                  <c:v>2006</c:v>
                </c:pt>
              </c:strCache>
            </c:strRef>
          </c:tx>
          <c:dLbls>
            <c:txPr>
              <a:bodyPr/>
              <a:lstStyle/>
              <a:p>
                <a:pPr>
                  <a:defRPr sz="1600" b="1">
                    <a:solidFill>
                      <a:schemeClr val="bg1"/>
                    </a:solidFill>
                  </a:defRPr>
                </a:pPr>
                <a:endParaRPr lang="es-ES"/>
              </a:p>
            </c:txPr>
            <c:dLblPos val="inEnd"/>
            <c:showVal val="1"/>
          </c:dLbls>
          <c:cat>
            <c:strRef>
              <c:f>Hoja1!$A$2:$A$5</c:f>
              <c:strCache>
                <c:ptCount val="4"/>
                <c:pt idx="0">
                  <c:v>NS/NC</c:v>
                </c:pt>
                <c:pt idx="1">
                  <c:v>Compraría el más económico</c:v>
                </c:pt>
                <c:pt idx="2">
                  <c:v>Sólo si costaran lo mismo</c:v>
                </c:pt>
                <c:pt idx="3">
                  <c:v>Siempre, aunque fuera un poco más caro</c:v>
                </c:pt>
              </c:strCache>
            </c:strRef>
          </c:cat>
          <c:val>
            <c:numRef>
              <c:f>Hoja1!$B$2:$B$5</c:f>
              <c:numCache>
                <c:formatCode>0.0%</c:formatCode>
                <c:ptCount val="4"/>
                <c:pt idx="0">
                  <c:v>7.1999999999999995E-2</c:v>
                </c:pt>
                <c:pt idx="1">
                  <c:v>0.40300000000000002</c:v>
                </c:pt>
                <c:pt idx="2">
                  <c:v>0.31400000000000211</c:v>
                </c:pt>
                <c:pt idx="3">
                  <c:v>0.21000000000000021</c:v>
                </c:pt>
              </c:numCache>
            </c:numRef>
          </c:val>
        </c:ser>
        <c:ser>
          <c:idx val="1"/>
          <c:order val="1"/>
          <c:tx>
            <c:strRef>
              <c:f>Hoja1!$C$1</c:f>
              <c:strCache>
                <c:ptCount val="1"/>
                <c:pt idx="0">
                  <c:v>2008</c:v>
                </c:pt>
              </c:strCache>
            </c:strRef>
          </c:tx>
          <c:dLbls>
            <c:txPr>
              <a:bodyPr/>
              <a:lstStyle/>
              <a:p>
                <a:pPr>
                  <a:defRPr sz="1600" b="1">
                    <a:solidFill>
                      <a:srgbClr val="C00000"/>
                    </a:solidFill>
                  </a:defRPr>
                </a:pPr>
                <a:endParaRPr lang="es-ES"/>
              </a:p>
            </c:txPr>
            <c:dLblPos val="outEnd"/>
            <c:showVal val="1"/>
          </c:dLbls>
          <c:cat>
            <c:strRef>
              <c:f>Hoja1!$A$2:$A$5</c:f>
              <c:strCache>
                <c:ptCount val="4"/>
                <c:pt idx="0">
                  <c:v>NS/NC</c:v>
                </c:pt>
                <c:pt idx="1">
                  <c:v>Compraría el más económico</c:v>
                </c:pt>
                <c:pt idx="2">
                  <c:v>Sólo si costaran lo mismo</c:v>
                </c:pt>
                <c:pt idx="3">
                  <c:v>Siempre, aunque fuera un poco más caro</c:v>
                </c:pt>
              </c:strCache>
            </c:strRef>
          </c:cat>
          <c:val>
            <c:numRef>
              <c:f>Hoja1!$C$2:$C$5</c:f>
              <c:numCache>
                <c:formatCode>0.0%</c:formatCode>
                <c:ptCount val="4"/>
                <c:pt idx="0">
                  <c:v>3.4000000000000002E-2</c:v>
                </c:pt>
                <c:pt idx="1">
                  <c:v>0.45100000000000001</c:v>
                </c:pt>
                <c:pt idx="2">
                  <c:v>0.35400000000000031</c:v>
                </c:pt>
                <c:pt idx="3">
                  <c:v>0.161</c:v>
                </c:pt>
              </c:numCache>
            </c:numRef>
          </c:val>
        </c:ser>
        <c:axId val="102209408"/>
        <c:axId val="102210944"/>
      </c:barChart>
      <c:catAx>
        <c:axId val="102209408"/>
        <c:scaling>
          <c:orientation val="minMax"/>
        </c:scaling>
        <c:axPos val="l"/>
        <c:numFmt formatCode="General" sourceLinked="1"/>
        <c:tickLblPos val="nextTo"/>
        <c:txPr>
          <a:bodyPr/>
          <a:lstStyle/>
          <a:p>
            <a:pPr>
              <a:defRPr sz="1600"/>
            </a:pPr>
            <a:endParaRPr lang="es-ES"/>
          </a:p>
        </c:txPr>
        <c:crossAx val="102210944"/>
        <c:crosses val="autoZero"/>
        <c:auto val="1"/>
        <c:lblAlgn val="ctr"/>
        <c:lblOffset val="100"/>
      </c:catAx>
      <c:valAx>
        <c:axId val="102210944"/>
        <c:scaling>
          <c:orientation val="minMax"/>
        </c:scaling>
        <c:axPos val="b"/>
        <c:numFmt formatCode="0%" sourceLinked="0"/>
        <c:majorTickMark val="none"/>
        <c:tickLblPos val="nextTo"/>
        <c:txPr>
          <a:bodyPr/>
          <a:lstStyle/>
          <a:p>
            <a:pPr>
              <a:defRPr sz="1400" baseline="0">
                <a:solidFill>
                  <a:schemeClr val="tx2"/>
                </a:solidFill>
              </a:defRPr>
            </a:pPr>
            <a:endParaRPr lang="es-ES"/>
          </a:p>
        </c:txPr>
        <c:crossAx val="102209408"/>
        <c:crosses val="autoZero"/>
        <c:crossBetween val="between"/>
        <c:minorUnit val="0.1"/>
      </c:valAx>
      <c:spPr>
        <a:noFill/>
        <a:ln w="25398">
          <a:noFill/>
        </a:ln>
      </c:spPr>
    </c:plotArea>
    <c:legend>
      <c:legendPos val="b"/>
      <c:layout>
        <c:manualLayout>
          <c:xMode val="edge"/>
          <c:yMode val="edge"/>
          <c:x val="3.9300989015717297E-2"/>
          <c:y val="0.79865255552733327"/>
          <c:w val="0.32880537473799748"/>
          <c:h val="9.4718256992069746E-2"/>
        </c:manualLayout>
      </c:layout>
      <c:spPr>
        <a:ln>
          <a:solidFill>
            <a:schemeClr val="accent1"/>
          </a:solidFill>
        </a:ln>
      </c:spPr>
    </c:legend>
    <c:plotVisOnly val="1"/>
    <c:dispBlanksAs val="gap"/>
  </c:chart>
  <c:txPr>
    <a:bodyPr/>
    <a:lstStyle/>
    <a:p>
      <a:pPr>
        <a:defRPr sz="1800"/>
      </a:pPr>
      <a:endParaRPr lang="es-E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ES"/>
  <c:chart>
    <c:plotArea>
      <c:layout/>
      <c:barChart>
        <c:barDir val="col"/>
        <c:grouping val="percentStacked"/>
        <c:ser>
          <c:idx val="0"/>
          <c:order val="0"/>
          <c:tx>
            <c:strRef>
              <c:f>Hoja1!$B$1</c:f>
              <c:strCache>
                <c:ptCount val="1"/>
                <c:pt idx="0">
                  <c:v>Lo aplica en la actualidad</c:v>
                </c:pt>
              </c:strCache>
            </c:strRef>
          </c:tx>
          <c:dLbls>
            <c:txPr>
              <a:bodyPr/>
              <a:lstStyle/>
              <a:p>
                <a:pPr>
                  <a:defRPr sz="1600" b="1">
                    <a:solidFill>
                      <a:schemeClr val="bg1"/>
                    </a:solidFill>
                  </a:defRPr>
                </a:pPr>
                <a:endParaRPr lang="es-ES"/>
              </a:p>
            </c:txPr>
            <c:showVal val="1"/>
          </c:dLbls>
          <c:cat>
            <c:strRef>
              <c:f>Hoja1!$A$2:$A$5</c:f>
              <c:strCache>
                <c:ptCount val="4"/>
                <c:pt idx="0">
                  <c:v>Menos de 10 empl.</c:v>
                </c:pt>
                <c:pt idx="1">
                  <c:v>10 a 99 empl.</c:v>
                </c:pt>
                <c:pt idx="2">
                  <c:v>100 a 499</c:v>
                </c:pt>
                <c:pt idx="3">
                  <c:v>Más de 500</c:v>
                </c:pt>
              </c:strCache>
            </c:strRef>
          </c:cat>
          <c:val>
            <c:numRef>
              <c:f>Hoja1!$B$2:$B$5</c:f>
              <c:numCache>
                <c:formatCode>General</c:formatCode>
                <c:ptCount val="4"/>
                <c:pt idx="0">
                  <c:v>7</c:v>
                </c:pt>
                <c:pt idx="1">
                  <c:v>22.8</c:v>
                </c:pt>
                <c:pt idx="2">
                  <c:v>41.1</c:v>
                </c:pt>
                <c:pt idx="3">
                  <c:v>53.5</c:v>
                </c:pt>
              </c:numCache>
            </c:numRef>
          </c:val>
        </c:ser>
        <c:ser>
          <c:idx val="1"/>
          <c:order val="1"/>
          <c:tx>
            <c:strRef>
              <c:f>Hoja1!$C$1</c:f>
              <c:strCache>
                <c:ptCount val="1"/>
                <c:pt idx="0">
                  <c:v>Lo harán en el futuro</c:v>
                </c:pt>
              </c:strCache>
            </c:strRef>
          </c:tx>
          <c:dLbls>
            <c:txPr>
              <a:bodyPr/>
              <a:lstStyle/>
              <a:p>
                <a:pPr>
                  <a:defRPr sz="1600" b="1" baseline="0">
                    <a:solidFill>
                      <a:schemeClr val="bg1"/>
                    </a:solidFill>
                  </a:defRPr>
                </a:pPr>
                <a:endParaRPr lang="es-ES"/>
              </a:p>
            </c:txPr>
            <c:showVal val="1"/>
          </c:dLbls>
          <c:cat>
            <c:strRef>
              <c:f>Hoja1!$A$2:$A$5</c:f>
              <c:strCache>
                <c:ptCount val="4"/>
                <c:pt idx="0">
                  <c:v>Menos de 10 empl.</c:v>
                </c:pt>
                <c:pt idx="1">
                  <c:v>10 a 99 empl.</c:v>
                </c:pt>
                <c:pt idx="2">
                  <c:v>100 a 499</c:v>
                </c:pt>
                <c:pt idx="3">
                  <c:v>Más de 500</c:v>
                </c:pt>
              </c:strCache>
            </c:strRef>
          </c:cat>
          <c:val>
            <c:numRef>
              <c:f>Hoja1!$C$2:$C$5</c:f>
              <c:numCache>
                <c:formatCode>General</c:formatCode>
                <c:ptCount val="4"/>
                <c:pt idx="0">
                  <c:v>6.8</c:v>
                </c:pt>
                <c:pt idx="1">
                  <c:v>7.2</c:v>
                </c:pt>
                <c:pt idx="2">
                  <c:v>9.2000000000000011</c:v>
                </c:pt>
                <c:pt idx="3">
                  <c:v>9.2000000000000011</c:v>
                </c:pt>
              </c:numCache>
            </c:numRef>
          </c:val>
        </c:ser>
        <c:ser>
          <c:idx val="2"/>
          <c:order val="2"/>
          <c:tx>
            <c:strRef>
              <c:f>Hoja1!$D$1</c:f>
              <c:strCache>
                <c:ptCount val="1"/>
                <c:pt idx="0">
                  <c:v>No lo van a desarrollar</c:v>
                </c:pt>
              </c:strCache>
            </c:strRef>
          </c:tx>
          <c:dLbls>
            <c:txPr>
              <a:bodyPr/>
              <a:lstStyle/>
              <a:p>
                <a:pPr>
                  <a:defRPr sz="1600" b="1">
                    <a:solidFill>
                      <a:schemeClr val="bg1"/>
                    </a:solidFill>
                  </a:defRPr>
                </a:pPr>
                <a:endParaRPr lang="es-ES"/>
              </a:p>
            </c:txPr>
            <c:showVal val="1"/>
          </c:dLbls>
          <c:cat>
            <c:strRef>
              <c:f>Hoja1!$A$2:$A$5</c:f>
              <c:strCache>
                <c:ptCount val="4"/>
                <c:pt idx="0">
                  <c:v>Menos de 10 empl.</c:v>
                </c:pt>
                <c:pt idx="1">
                  <c:v>10 a 99 empl.</c:v>
                </c:pt>
                <c:pt idx="2">
                  <c:v>100 a 499</c:v>
                </c:pt>
                <c:pt idx="3">
                  <c:v>Más de 500</c:v>
                </c:pt>
              </c:strCache>
            </c:strRef>
          </c:cat>
          <c:val>
            <c:numRef>
              <c:f>Hoja1!$D$2:$D$5</c:f>
              <c:numCache>
                <c:formatCode>General</c:formatCode>
                <c:ptCount val="4"/>
                <c:pt idx="0">
                  <c:v>82.5</c:v>
                </c:pt>
                <c:pt idx="1">
                  <c:v>66</c:v>
                </c:pt>
                <c:pt idx="2">
                  <c:v>42.6</c:v>
                </c:pt>
                <c:pt idx="3">
                  <c:v>25.7</c:v>
                </c:pt>
              </c:numCache>
            </c:numRef>
          </c:val>
        </c:ser>
        <c:ser>
          <c:idx val="3"/>
          <c:order val="3"/>
          <c:tx>
            <c:strRef>
              <c:f>Hoja1!$E$1</c:f>
              <c:strCache>
                <c:ptCount val="1"/>
                <c:pt idx="0">
                  <c:v>NS/NC</c:v>
                </c:pt>
              </c:strCache>
            </c:strRef>
          </c:tx>
          <c:spPr>
            <a:noFill/>
            <a:ln>
              <a:solidFill>
                <a:schemeClr val="tx2"/>
              </a:solidFill>
            </a:ln>
          </c:spPr>
          <c:dLbls>
            <c:txPr>
              <a:bodyPr/>
              <a:lstStyle/>
              <a:p>
                <a:pPr>
                  <a:defRPr sz="1600" b="1">
                    <a:solidFill>
                      <a:schemeClr val="tx2"/>
                    </a:solidFill>
                  </a:defRPr>
                </a:pPr>
                <a:endParaRPr lang="es-ES"/>
              </a:p>
            </c:txPr>
            <c:showVal val="1"/>
          </c:dLbls>
          <c:cat>
            <c:strRef>
              <c:f>Hoja1!$A$2:$A$5</c:f>
              <c:strCache>
                <c:ptCount val="4"/>
                <c:pt idx="0">
                  <c:v>Menos de 10 empl.</c:v>
                </c:pt>
                <c:pt idx="1">
                  <c:v>10 a 99 empl.</c:v>
                </c:pt>
                <c:pt idx="2">
                  <c:v>100 a 499</c:v>
                </c:pt>
                <c:pt idx="3">
                  <c:v>Más de 500</c:v>
                </c:pt>
              </c:strCache>
            </c:strRef>
          </c:cat>
          <c:val>
            <c:numRef>
              <c:f>Hoja1!$E$2:$E$5</c:f>
              <c:numCache>
                <c:formatCode>General</c:formatCode>
                <c:ptCount val="4"/>
                <c:pt idx="0">
                  <c:v>3.7</c:v>
                </c:pt>
                <c:pt idx="1">
                  <c:v>4</c:v>
                </c:pt>
                <c:pt idx="2">
                  <c:v>7.1</c:v>
                </c:pt>
                <c:pt idx="3">
                  <c:v>11.6</c:v>
                </c:pt>
              </c:numCache>
            </c:numRef>
          </c:val>
        </c:ser>
        <c:gapWidth val="79"/>
        <c:overlap val="100"/>
        <c:axId val="102329344"/>
        <c:axId val="102351616"/>
      </c:barChart>
      <c:catAx>
        <c:axId val="102329344"/>
        <c:scaling>
          <c:orientation val="minMax"/>
        </c:scaling>
        <c:axPos val="b"/>
        <c:numFmt formatCode="General" sourceLinked="1"/>
        <c:tickLblPos val="nextTo"/>
        <c:spPr>
          <a:ln>
            <a:solidFill>
              <a:schemeClr val="accent3">
                <a:lumMod val="50000"/>
              </a:schemeClr>
            </a:solidFill>
          </a:ln>
        </c:spPr>
        <c:txPr>
          <a:bodyPr rot="0"/>
          <a:lstStyle/>
          <a:p>
            <a:pPr>
              <a:defRPr sz="1600" b="1" baseline="0">
                <a:solidFill>
                  <a:srgbClr val="C00000"/>
                </a:solidFill>
              </a:defRPr>
            </a:pPr>
            <a:endParaRPr lang="es-ES"/>
          </a:p>
        </c:txPr>
        <c:crossAx val="102351616"/>
        <c:crosses val="autoZero"/>
        <c:auto val="1"/>
        <c:lblAlgn val="ctr"/>
        <c:lblOffset val="0"/>
      </c:catAx>
      <c:valAx>
        <c:axId val="102351616"/>
        <c:scaling>
          <c:orientation val="minMax"/>
        </c:scaling>
        <c:axPos val="l"/>
        <c:majorGridlines>
          <c:spPr>
            <a:ln>
              <a:solidFill>
                <a:schemeClr val="accent1">
                  <a:lumMod val="40000"/>
                  <a:lumOff val="60000"/>
                </a:schemeClr>
              </a:solidFill>
            </a:ln>
          </c:spPr>
        </c:majorGridlines>
        <c:numFmt formatCode="0%" sourceLinked="1"/>
        <c:tickLblPos val="nextTo"/>
        <c:txPr>
          <a:bodyPr/>
          <a:lstStyle/>
          <a:p>
            <a:pPr>
              <a:defRPr sz="1600" b="1" i="0" baseline="0">
                <a:solidFill>
                  <a:schemeClr val="tx2"/>
                </a:solidFill>
              </a:defRPr>
            </a:pPr>
            <a:endParaRPr lang="es-ES"/>
          </a:p>
        </c:txPr>
        <c:crossAx val="102329344"/>
        <c:crosses val="autoZero"/>
        <c:crossBetween val="between"/>
        <c:majorUnit val="0.1"/>
        <c:minorUnit val="0.1"/>
      </c:valAx>
      <c:spPr>
        <a:noFill/>
        <a:ln w="25398">
          <a:noFill/>
        </a:ln>
      </c:spPr>
    </c:plotArea>
    <c:legend>
      <c:legendPos val="b"/>
      <c:layout>
        <c:manualLayout>
          <c:xMode val="edge"/>
          <c:yMode val="edge"/>
          <c:x val="3.3756845968024723E-3"/>
          <c:y val="0.89334161030701065"/>
          <c:w val="0.9469522457233831"/>
          <c:h val="8.9822153973491747E-2"/>
        </c:manualLayout>
      </c:layout>
      <c:spPr>
        <a:ln>
          <a:solidFill>
            <a:schemeClr val="accent1"/>
          </a:solidFill>
        </a:ln>
      </c:spPr>
      <c:txPr>
        <a:bodyPr/>
        <a:lstStyle/>
        <a:p>
          <a:pPr>
            <a:defRPr sz="1600">
              <a:solidFill>
                <a:schemeClr val="tx2">
                  <a:lumMod val="50000"/>
                </a:schemeClr>
              </a:solidFill>
            </a:defRPr>
          </a:pPr>
          <a:endParaRPr lang="es-ES"/>
        </a:p>
      </c:txPr>
    </c:legend>
    <c:plotVisOnly val="1"/>
    <c:dispBlanksAs val="gap"/>
  </c:chart>
  <c:txPr>
    <a:bodyPr/>
    <a:lstStyle/>
    <a:p>
      <a:pPr>
        <a:defRPr sz="1800"/>
      </a:pPr>
      <a:endParaRPr lang="es-E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s-ES"/>
  <c:chart>
    <c:plotArea>
      <c:layout/>
      <c:barChart>
        <c:barDir val="col"/>
        <c:grouping val="percentStacked"/>
        <c:ser>
          <c:idx val="0"/>
          <c:order val="0"/>
          <c:tx>
            <c:strRef>
              <c:f>Hoja1!$B$1</c:f>
              <c:strCache>
                <c:ptCount val="1"/>
                <c:pt idx="0">
                  <c:v>Siempre, aunque fuera un poco más caro</c:v>
                </c:pt>
              </c:strCache>
            </c:strRef>
          </c:tx>
          <c:dLbls>
            <c:txPr>
              <a:bodyPr/>
              <a:lstStyle/>
              <a:p>
                <a:pPr>
                  <a:defRPr sz="1600" b="1">
                    <a:solidFill>
                      <a:schemeClr val="bg1"/>
                    </a:solidFill>
                  </a:defRPr>
                </a:pPr>
                <a:endParaRPr lang="es-ES"/>
              </a:p>
            </c:txPr>
            <c:showVal val="1"/>
          </c:dLbls>
          <c:cat>
            <c:strRef>
              <c:f>Hoja1!$A$2:$A$3</c:f>
              <c:strCache>
                <c:ptCount val="2"/>
                <c:pt idx="0">
                  <c:v>Entrevistado</c:v>
                </c:pt>
                <c:pt idx="1">
                  <c:v>"Consumidor medio"</c:v>
                </c:pt>
              </c:strCache>
            </c:strRef>
          </c:cat>
          <c:val>
            <c:numRef>
              <c:f>Hoja1!$B$2:$B$3</c:f>
              <c:numCache>
                <c:formatCode>0.0%</c:formatCode>
                <c:ptCount val="2"/>
                <c:pt idx="0">
                  <c:v>0.55100000000000005</c:v>
                </c:pt>
                <c:pt idx="1">
                  <c:v>0.18700000000000044</c:v>
                </c:pt>
              </c:numCache>
            </c:numRef>
          </c:val>
        </c:ser>
        <c:ser>
          <c:idx val="1"/>
          <c:order val="1"/>
          <c:tx>
            <c:strRef>
              <c:f>Hoja1!$C$1</c:f>
              <c:strCache>
                <c:ptCount val="1"/>
                <c:pt idx="0">
                  <c:v>Sólo si costaran lo mismo</c:v>
                </c:pt>
              </c:strCache>
            </c:strRef>
          </c:tx>
          <c:dLbls>
            <c:txPr>
              <a:bodyPr/>
              <a:lstStyle/>
              <a:p>
                <a:pPr>
                  <a:defRPr sz="1600" b="1" baseline="0">
                    <a:solidFill>
                      <a:schemeClr val="bg1"/>
                    </a:solidFill>
                  </a:defRPr>
                </a:pPr>
                <a:endParaRPr lang="es-ES"/>
              </a:p>
            </c:txPr>
            <c:showVal val="1"/>
          </c:dLbls>
          <c:cat>
            <c:strRef>
              <c:f>Hoja1!$A$2:$A$3</c:f>
              <c:strCache>
                <c:ptCount val="2"/>
                <c:pt idx="0">
                  <c:v>Entrevistado</c:v>
                </c:pt>
                <c:pt idx="1">
                  <c:v>"Consumidor medio"</c:v>
                </c:pt>
              </c:strCache>
            </c:strRef>
          </c:cat>
          <c:val>
            <c:numRef>
              <c:f>Hoja1!$C$2:$C$3</c:f>
              <c:numCache>
                <c:formatCode>0.0%</c:formatCode>
                <c:ptCount val="2"/>
                <c:pt idx="0">
                  <c:v>0.21800000000000044</c:v>
                </c:pt>
                <c:pt idx="1">
                  <c:v>0.20900000000000021</c:v>
                </c:pt>
              </c:numCache>
            </c:numRef>
          </c:val>
        </c:ser>
        <c:ser>
          <c:idx val="2"/>
          <c:order val="2"/>
          <c:tx>
            <c:strRef>
              <c:f>Hoja1!$D$1</c:f>
              <c:strCache>
                <c:ptCount val="1"/>
                <c:pt idx="0">
                  <c:v>Compraría el más económico</c:v>
                </c:pt>
              </c:strCache>
            </c:strRef>
          </c:tx>
          <c:dLbls>
            <c:txPr>
              <a:bodyPr/>
              <a:lstStyle/>
              <a:p>
                <a:pPr>
                  <a:defRPr sz="1600" b="1">
                    <a:solidFill>
                      <a:schemeClr val="bg1"/>
                    </a:solidFill>
                  </a:defRPr>
                </a:pPr>
                <a:endParaRPr lang="es-ES"/>
              </a:p>
            </c:txPr>
            <c:showVal val="1"/>
          </c:dLbls>
          <c:cat>
            <c:strRef>
              <c:f>Hoja1!$A$2:$A$3</c:f>
              <c:strCache>
                <c:ptCount val="2"/>
                <c:pt idx="0">
                  <c:v>Entrevistado</c:v>
                </c:pt>
                <c:pt idx="1">
                  <c:v>"Consumidor medio"</c:v>
                </c:pt>
              </c:strCache>
            </c:strRef>
          </c:cat>
          <c:val>
            <c:numRef>
              <c:f>Hoja1!$D$2:$D$3</c:f>
              <c:numCache>
                <c:formatCode>0.0%</c:formatCode>
                <c:ptCount val="2"/>
                <c:pt idx="0">
                  <c:v>0.191</c:v>
                </c:pt>
                <c:pt idx="1">
                  <c:v>0.55300000000000005</c:v>
                </c:pt>
              </c:numCache>
            </c:numRef>
          </c:val>
        </c:ser>
        <c:ser>
          <c:idx val="3"/>
          <c:order val="3"/>
          <c:tx>
            <c:strRef>
              <c:f>Hoja1!$E$1</c:f>
              <c:strCache>
                <c:ptCount val="1"/>
                <c:pt idx="0">
                  <c:v>NS/NC</c:v>
                </c:pt>
              </c:strCache>
            </c:strRef>
          </c:tx>
          <c:spPr>
            <a:noFill/>
            <a:ln>
              <a:solidFill>
                <a:schemeClr val="tx2"/>
              </a:solidFill>
            </a:ln>
          </c:spPr>
          <c:dLbls>
            <c:txPr>
              <a:bodyPr/>
              <a:lstStyle/>
              <a:p>
                <a:pPr>
                  <a:defRPr sz="1600" b="1">
                    <a:solidFill>
                      <a:schemeClr val="tx2"/>
                    </a:solidFill>
                  </a:defRPr>
                </a:pPr>
                <a:endParaRPr lang="es-ES"/>
              </a:p>
            </c:txPr>
            <c:showVal val="1"/>
          </c:dLbls>
          <c:cat>
            <c:strRef>
              <c:f>Hoja1!$A$2:$A$3</c:f>
              <c:strCache>
                <c:ptCount val="2"/>
                <c:pt idx="0">
                  <c:v>Entrevistado</c:v>
                </c:pt>
                <c:pt idx="1">
                  <c:v>"Consumidor medio"</c:v>
                </c:pt>
              </c:strCache>
            </c:strRef>
          </c:cat>
          <c:val>
            <c:numRef>
              <c:f>Hoja1!$E$2:$E$3</c:f>
              <c:numCache>
                <c:formatCode>0.0%</c:formatCode>
                <c:ptCount val="2"/>
                <c:pt idx="0">
                  <c:v>4.0000000000000022E-2</c:v>
                </c:pt>
                <c:pt idx="1">
                  <c:v>5.1000000000000004E-2</c:v>
                </c:pt>
              </c:numCache>
            </c:numRef>
          </c:val>
        </c:ser>
        <c:gapWidth val="79"/>
        <c:overlap val="100"/>
        <c:axId val="102637952"/>
        <c:axId val="102639488"/>
      </c:barChart>
      <c:catAx>
        <c:axId val="102637952"/>
        <c:scaling>
          <c:orientation val="minMax"/>
        </c:scaling>
        <c:axPos val="b"/>
        <c:numFmt formatCode="General" sourceLinked="1"/>
        <c:tickLblPos val="nextTo"/>
        <c:spPr>
          <a:ln>
            <a:solidFill>
              <a:schemeClr val="accent3">
                <a:lumMod val="50000"/>
              </a:schemeClr>
            </a:solidFill>
          </a:ln>
        </c:spPr>
        <c:txPr>
          <a:bodyPr rot="0"/>
          <a:lstStyle/>
          <a:p>
            <a:pPr>
              <a:defRPr sz="1600" b="1" baseline="0">
                <a:solidFill>
                  <a:srgbClr val="C00000"/>
                </a:solidFill>
              </a:defRPr>
            </a:pPr>
            <a:endParaRPr lang="es-ES"/>
          </a:p>
        </c:txPr>
        <c:crossAx val="102639488"/>
        <c:crosses val="autoZero"/>
        <c:auto val="1"/>
        <c:lblAlgn val="ctr"/>
        <c:lblOffset val="0"/>
      </c:catAx>
      <c:valAx>
        <c:axId val="102639488"/>
        <c:scaling>
          <c:orientation val="minMax"/>
        </c:scaling>
        <c:axPos val="l"/>
        <c:majorGridlines>
          <c:spPr>
            <a:ln>
              <a:solidFill>
                <a:schemeClr val="accent1">
                  <a:lumMod val="40000"/>
                  <a:lumOff val="60000"/>
                </a:schemeClr>
              </a:solidFill>
            </a:ln>
          </c:spPr>
        </c:majorGridlines>
        <c:numFmt formatCode="0%" sourceLinked="1"/>
        <c:tickLblPos val="nextTo"/>
        <c:txPr>
          <a:bodyPr/>
          <a:lstStyle/>
          <a:p>
            <a:pPr>
              <a:defRPr sz="1600" b="1" i="0" baseline="0">
                <a:solidFill>
                  <a:schemeClr val="tx2"/>
                </a:solidFill>
              </a:defRPr>
            </a:pPr>
            <a:endParaRPr lang="es-ES"/>
          </a:p>
        </c:txPr>
        <c:crossAx val="102637952"/>
        <c:crosses val="autoZero"/>
        <c:crossBetween val="between"/>
        <c:majorUnit val="0.1"/>
        <c:minorUnit val="0.1"/>
      </c:valAx>
      <c:spPr>
        <a:noFill/>
        <a:ln w="25398">
          <a:noFill/>
        </a:ln>
      </c:spPr>
    </c:plotArea>
    <c:legend>
      <c:legendPos val="b"/>
      <c:layout>
        <c:manualLayout>
          <c:xMode val="edge"/>
          <c:yMode val="edge"/>
          <c:x val="3.3756845968024723E-3"/>
          <c:y val="0.81746115756149063"/>
          <c:w val="0.96392754184415452"/>
          <c:h val="0.1657026273777629"/>
        </c:manualLayout>
      </c:layout>
      <c:spPr>
        <a:ln>
          <a:solidFill>
            <a:schemeClr val="accent1"/>
          </a:solidFill>
        </a:ln>
      </c:spPr>
      <c:txPr>
        <a:bodyPr/>
        <a:lstStyle/>
        <a:p>
          <a:pPr>
            <a:defRPr sz="1600">
              <a:solidFill>
                <a:schemeClr val="tx2">
                  <a:lumMod val="50000"/>
                </a:schemeClr>
              </a:solidFill>
            </a:defRPr>
          </a:pPr>
          <a:endParaRPr lang="es-ES"/>
        </a:p>
      </c:txPr>
    </c:legend>
    <c:plotVisOnly val="1"/>
    <c:dispBlanksAs val="gap"/>
  </c:chart>
  <c:txPr>
    <a:bodyPr/>
    <a:lstStyle/>
    <a:p>
      <a:pPr>
        <a:defRPr sz="1800"/>
      </a:pPr>
      <a:endParaRPr lang="es-E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s-ES"/>
  <c:clrMapOvr bg1="lt1" tx1="dk1" bg2="lt2" tx2="dk2" accent1="accent1" accent2="accent2" accent3="accent3" accent4="accent4" accent5="accent5" accent6="accent6" hlink="hlink" folHlink="folHlink"/>
  <c:chart>
    <c:plotArea>
      <c:layout/>
      <c:barChart>
        <c:barDir val="bar"/>
        <c:grouping val="clustered"/>
        <c:ser>
          <c:idx val="0"/>
          <c:order val="0"/>
          <c:dLbls>
            <c:txPr>
              <a:bodyPr/>
              <a:lstStyle/>
              <a:p>
                <a:pPr>
                  <a:defRPr sz="1400" b="1" i="0" baseline="0">
                    <a:solidFill>
                      <a:schemeClr val="bg1"/>
                    </a:solidFill>
                  </a:defRPr>
                </a:pPr>
                <a:endParaRPr lang="es-ES"/>
              </a:p>
            </c:txPr>
            <c:dLblPos val="inEnd"/>
            <c:showVal val="1"/>
          </c:dLbls>
          <c:cat>
            <c:strRef>
              <c:f>'ISO 9000'!$B$2:$B$11</c:f>
              <c:strCache>
                <c:ptCount val="10"/>
                <c:pt idx="0">
                  <c:v>CHINA</c:v>
                </c:pt>
                <c:pt idx="1">
                  <c:v>ITALIA</c:v>
                </c:pt>
                <c:pt idx="2">
                  <c:v>JAPON</c:v>
                </c:pt>
                <c:pt idx="3">
                  <c:v>ESPAÑA</c:v>
                </c:pt>
                <c:pt idx="4">
                  <c:v>INDIA</c:v>
                </c:pt>
                <c:pt idx="5">
                  <c:v>ALEMANIA</c:v>
                </c:pt>
                <c:pt idx="6">
                  <c:v>USA</c:v>
                </c:pt>
                <c:pt idx="7">
                  <c:v>Reino Unido</c:v>
                </c:pt>
                <c:pt idx="8">
                  <c:v>FRANCIA</c:v>
                </c:pt>
                <c:pt idx="9">
                  <c:v>HOLANDA</c:v>
                </c:pt>
              </c:strCache>
            </c:strRef>
          </c:cat>
          <c:val>
            <c:numRef>
              <c:f>'ISO 9000'!$C$2:$C$11</c:f>
              <c:numCache>
                <c:formatCode>_-* #,##0\ _€_-;\-* #,##0\ _€_-;_-* "-"??\ _€_-;_-@_-</c:formatCode>
                <c:ptCount val="10"/>
                <c:pt idx="0">
                  <c:v>210773</c:v>
                </c:pt>
                <c:pt idx="1">
                  <c:v>115359</c:v>
                </c:pt>
                <c:pt idx="2">
                  <c:v>73176</c:v>
                </c:pt>
                <c:pt idx="3">
                  <c:v>65112</c:v>
                </c:pt>
                <c:pt idx="4">
                  <c:v>46091</c:v>
                </c:pt>
                <c:pt idx="5">
                  <c:v>45195</c:v>
                </c:pt>
                <c:pt idx="6">
                  <c:v>36192</c:v>
                </c:pt>
                <c:pt idx="7">
                  <c:v>35517</c:v>
                </c:pt>
                <c:pt idx="8">
                  <c:v>22981</c:v>
                </c:pt>
                <c:pt idx="9">
                  <c:v>18992</c:v>
                </c:pt>
              </c:numCache>
            </c:numRef>
          </c:val>
        </c:ser>
        <c:gapWidth val="33"/>
        <c:axId val="79313152"/>
        <c:axId val="43782144"/>
      </c:barChart>
      <c:catAx>
        <c:axId val="79313152"/>
        <c:scaling>
          <c:orientation val="maxMin"/>
        </c:scaling>
        <c:axPos val="l"/>
        <c:majorTickMark val="none"/>
        <c:tickLblPos val="nextTo"/>
        <c:txPr>
          <a:bodyPr/>
          <a:lstStyle/>
          <a:p>
            <a:pPr>
              <a:defRPr sz="1400" b="1" i="0" baseline="0">
                <a:solidFill>
                  <a:schemeClr val="tx2"/>
                </a:solidFill>
              </a:defRPr>
            </a:pPr>
            <a:endParaRPr lang="es-ES"/>
          </a:p>
        </c:txPr>
        <c:crossAx val="43782144"/>
        <c:crosses val="autoZero"/>
        <c:auto val="1"/>
        <c:lblAlgn val="ctr"/>
        <c:lblOffset val="100"/>
      </c:catAx>
      <c:valAx>
        <c:axId val="43782144"/>
        <c:scaling>
          <c:orientation val="minMax"/>
        </c:scaling>
        <c:axPos val="t"/>
        <c:majorGridlines/>
        <c:numFmt formatCode="_-* #,##0\ _€_-;\-* #,##0\ _€_-;_-* &quot;-&quot;??\ _€_-;_-@_-" sourceLinked="1"/>
        <c:tickLblPos val="nextTo"/>
        <c:txPr>
          <a:bodyPr/>
          <a:lstStyle/>
          <a:p>
            <a:pPr>
              <a:defRPr sz="1200" baseline="0">
                <a:solidFill>
                  <a:schemeClr val="tx2"/>
                </a:solidFill>
              </a:defRPr>
            </a:pPr>
            <a:endParaRPr lang="es-ES"/>
          </a:p>
        </c:txPr>
        <c:crossAx val="79313152"/>
        <c:crosses val="autoZero"/>
        <c:crossBetween val="between"/>
      </c:valAx>
    </c:plotArea>
    <c:plotVisOnly val="1"/>
  </c:chart>
  <c:externalData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s-ES"/>
  <c:clrMapOvr bg1="lt1" tx1="dk1" bg2="lt2" tx2="dk2" accent1="accent1" accent2="accent2" accent3="accent3" accent4="accent4" accent5="accent5" accent6="accent6" hlink="hlink" folHlink="folHlink"/>
  <c:chart>
    <c:plotArea>
      <c:layout/>
      <c:barChart>
        <c:barDir val="bar"/>
        <c:grouping val="clustered"/>
        <c:ser>
          <c:idx val="0"/>
          <c:order val="0"/>
          <c:dLbls>
            <c:txPr>
              <a:bodyPr/>
              <a:lstStyle/>
              <a:p>
                <a:pPr>
                  <a:defRPr sz="1400" b="1" i="0" baseline="0">
                    <a:solidFill>
                      <a:schemeClr val="bg1"/>
                    </a:solidFill>
                  </a:defRPr>
                </a:pPr>
                <a:endParaRPr lang="es-ES"/>
              </a:p>
            </c:txPr>
            <c:dLblPos val="inEnd"/>
            <c:showVal val="1"/>
          </c:dLbls>
          <c:cat>
            <c:strRef>
              <c:f>'ISO 14000'!$B$3:$B$12</c:f>
              <c:strCache>
                <c:ptCount val="10"/>
                <c:pt idx="0">
                  <c:v>CHINA</c:v>
                </c:pt>
                <c:pt idx="1">
                  <c:v>JAPON</c:v>
                </c:pt>
                <c:pt idx="2">
                  <c:v>ESPAÑA</c:v>
                </c:pt>
                <c:pt idx="3">
                  <c:v>ITALIA</c:v>
                </c:pt>
                <c:pt idx="4">
                  <c:v>Reino Unido</c:v>
                </c:pt>
                <c:pt idx="5">
                  <c:v>COREA</c:v>
                </c:pt>
                <c:pt idx="6">
                  <c:v>USA</c:v>
                </c:pt>
                <c:pt idx="7">
                  <c:v>ALEMANIA</c:v>
                </c:pt>
                <c:pt idx="8">
                  <c:v>SUECIA</c:v>
                </c:pt>
                <c:pt idx="9">
                  <c:v>FRANCIA</c:v>
                </c:pt>
              </c:strCache>
            </c:strRef>
          </c:cat>
          <c:val>
            <c:numRef>
              <c:f>'ISO 14000'!$C$3:$C$12</c:f>
              <c:numCache>
                <c:formatCode>_-* #,##0\ _€_-;\-* #,##0\ _€_-;_-* "-"??\ _€_-;_-@_-</c:formatCode>
                <c:ptCount val="10"/>
                <c:pt idx="0">
                  <c:v>30489</c:v>
                </c:pt>
                <c:pt idx="1">
                  <c:v>27955</c:v>
                </c:pt>
                <c:pt idx="2">
                  <c:v>13852</c:v>
                </c:pt>
                <c:pt idx="3">
                  <c:v>12057</c:v>
                </c:pt>
                <c:pt idx="4">
                  <c:v>7323</c:v>
                </c:pt>
                <c:pt idx="5">
                  <c:v>6392</c:v>
                </c:pt>
                <c:pt idx="6">
                  <c:v>5462</c:v>
                </c:pt>
                <c:pt idx="7">
                  <c:v>4877</c:v>
                </c:pt>
                <c:pt idx="8">
                  <c:v>3800</c:v>
                </c:pt>
                <c:pt idx="9">
                  <c:v>3476</c:v>
                </c:pt>
              </c:numCache>
            </c:numRef>
          </c:val>
        </c:ser>
        <c:gapWidth val="50"/>
        <c:axId val="43822464"/>
        <c:axId val="44180608"/>
      </c:barChart>
      <c:catAx>
        <c:axId val="43822464"/>
        <c:scaling>
          <c:orientation val="maxMin"/>
        </c:scaling>
        <c:axPos val="l"/>
        <c:tickLblPos val="nextTo"/>
        <c:txPr>
          <a:bodyPr/>
          <a:lstStyle/>
          <a:p>
            <a:pPr>
              <a:defRPr sz="1300" b="1" i="0" baseline="0">
                <a:solidFill>
                  <a:schemeClr val="tx2"/>
                </a:solidFill>
              </a:defRPr>
            </a:pPr>
            <a:endParaRPr lang="es-ES"/>
          </a:p>
        </c:txPr>
        <c:crossAx val="44180608"/>
        <c:crosses val="autoZero"/>
        <c:auto val="1"/>
        <c:lblAlgn val="ctr"/>
        <c:lblOffset val="100"/>
      </c:catAx>
      <c:valAx>
        <c:axId val="44180608"/>
        <c:scaling>
          <c:orientation val="minMax"/>
        </c:scaling>
        <c:axPos val="t"/>
        <c:majorGridlines/>
        <c:numFmt formatCode="_-* #,##0\ _€_-;\-* #,##0\ _€_-;_-* &quot;-&quot;??\ _€_-;_-@_-" sourceLinked="1"/>
        <c:tickLblPos val="nextTo"/>
        <c:txPr>
          <a:bodyPr/>
          <a:lstStyle/>
          <a:p>
            <a:pPr>
              <a:defRPr sz="1200" baseline="0">
                <a:solidFill>
                  <a:schemeClr val="tx2"/>
                </a:solidFill>
              </a:defRPr>
            </a:pPr>
            <a:endParaRPr lang="es-ES"/>
          </a:p>
        </c:txPr>
        <c:crossAx val="43822464"/>
        <c:crosses val="autoZero"/>
        <c:crossBetween val="between"/>
      </c:valAx>
    </c:plotArea>
    <c:plotVisOnly val="1"/>
  </c:chart>
  <c:externalData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s-ES"/>
  <c:clrMapOvr bg1="lt1" tx1="dk1" bg2="lt2" tx2="dk2" accent1="accent1" accent2="accent2" accent3="accent3" accent4="accent4" accent5="accent5" accent6="accent6" hlink="hlink" folHlink="folHlink"/>
  <c:chart>
    <c:plotArea>
      <c:layout/>
      <c:barChart>
        <c:barDir val="bar"/>
        <c:grouping val="clustered"/>
        <c:ser>
          <c:idx val="0"/>
          <c:order val="0"/>
          <c:dLbls>
            <c:txPr>
              <a:bodyPr/>
              <a:lstStyle/>
              <a:p>
                <a:pPr>
                  <a:defRPr sz="1400" b="1" i="0" baseline="0">
                    <a:solidFill>
                      <a:schemeClr val="bg1"/>
                    </a:solidFill>
                  </a:defRPr>
                </a:pPr>
                <a:endParaRPr lang="es-ES"/>
              </a:p>
            </c:txPr>
            <c:dLblPos val="inEnd"/>
            <c:showVal val="1"/>
          </c:dLbls>
          <c:cat>
            <c:strRef>
              <c:f>GRI!$B$2:$B$9</c:f>
              <c:strCache>
                <c:ptCount val="8"/>
                <c:pt idx="0">
                  <c:v>ESPAÑA</c:v>
                </c:pt>
                <c:pt idx="1">
                  <c:v>USA</c:v>
                </c:pt>
                <c:pt idx="2">
                  <c:v>JAPON</c:v>
                </c:pt>
                <c:pt idx="3">
                  <c:v>Reino Unido</c:v>
                </c:pt>
                <c:pt idx="4">
                  <c:v>ALEMANIA</c:v>
                </c:pt>
                <c:pt idx="5">
                  <c:v>ITALIA</c:v>
                </c:pt>
                <c:pt idx="6">
                  <c:v>FRANCIA</c:v>
                </c:pt>
                <c:pt idx="7">
                  <c:v>CHINA</c:v>
                </c:pt>
              </c:strCache>
            </c:strRef>
          </c:cat>
          <c:val>
            <c:numRef>
              <c:f>GRI!$C$2:$C$9</c:f>
              <c:numCache>
                <c:formatCode>General</c:formatCode>
                <c:ptCount val="8"/>
                <c:pt idx="0">
                  <c:v>127</c:v>
                </c:pt>
                <c:pt idx="1">
                  <c:v>108</c:v>
                </c:pt>
                <c:pt idx="2">
                  <c:v>50</c:v>
                </c:pt>
                <c:pt idx="3">
                  <c:v>45</c:v>
                </c:pt>
                <c:pt idx="4">
                  <c:v>41</c:v>
                </c:pt>
                <c:pt idx="5">
                  <c:v>38</c:v>
                </c:pt>
                <c:pt idx="6">
                  <c:v>26</c:v>
                </c:pt>
                <c:pt idx="7">
                  <c:v>13</c:v>
                </c:pt>
              </c:numCache>
            </c:numRef>
          </c:val>
        </c:ser>
        <c:gapWidth val="50"/>
        <c:axId val="44172032"/>
        <c:axId val="44173568"/>
      </c:barChart>
      <c:catAx>
        <c:axId val="44172032"/>
        <c:scaling>
          <c:orientation val="maxMin"/>
        </c:scaling>
        <c:axPos val="l"/>
        <c:tickLblPos val="nextTo"/>
        <c:txPr>
          <a:bodyPr/>
          <a:lstStyle/>
          <a:p>
            <a:pPr>
              <a:defRPr sz="1300" b="1" i="0" baseline="0">
                <a:solidFill>
                  <a:schemeClr val="tx2"/>
                </a:solidFill>
              </a:defRPr>
            </a:pPr>
            <a:endParaRPr lang="es-ES"/>
          </a:p>
        </c:txPr>
        <c:crossAx val="44173568"/>
        <c:crosses val="autoZero"/>
        <c:auto val="1"/>
        <c:lblAlgn val="ctr"/>
        <c:lblOffset val="100"/>
      </c:catAx>
      <c:valAx>
        <c:axId val="44173568"/>
        <c:scaling>
          <c:orientation val="minMax"/>
        </c:scaling>
        <c:axPos val="t"/>
        <c:majorGridlines/>
        <c:numFmt formatCode="General" sourceLinked="1"/>
        <c:tickLblPos val="nextTo"/>
        <c:txPr>
          <a:bodyPr/>
          <a:lstStyle/>
          <a:p>
            <a:pPr>
              <a:defRPr sz="1200" baseline="0">
                <a:solidFill>
                  <a:schemeClr val="tx2"/>
                </a:solidFill>
              </a:defRPr>
            </a:pPr>
            <a:endParaRPr lang="es-ES"/>
          </a:p>
        </c:txPr>
        <c:crossAx val="44172032"/>
        <c:crosses val="autoZero"/>
        <c:crossBetween val="between"/>
      </c:valAx>
    </c:plotArea>
    <c:plotVisOnly val="1"/>
  </c:chart>
  <c:externalData r:id="rId2"/>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1CC9E4-F528-42F2-BAC2-B09D7265A6FE}" type="doc">
      <dgm:prSet loTypeId="urn:microsoft.com/office/officeart/2005/8/layout/venn1" loCatId="relationship" qsTypeId="urn:microsoft.com/office/officeart/2005/8/quickstyle/simple1" qsCatId="simple" csTypeId="urn:microsoft.com/office/officeart/2005/8/colors/colorful5" csCatId="colorful" phldr="1"/>
      <dgm:spPr/>
    </dgm:pt>
    <dgm:pt modelId="{0D331637-4D4D-42CF-BCBE-A43D3A44B9F9}">
      <dgm:prSet phldrT="[Texto]" custT="1"/>
      <dgm:spPr/>
      <dgm:t>
        <a:bodyPr/>
        <a:lstStyle/>
        <a:p>
          <a:r>
            <a:rPr lang="es-ES" sz="3600" b="1" dirty="0" smtClean="0">
              <a:solidFill>
                <a:schemeClr val="tx2"/>
              </a:solidFill>
            </a:rPr>
            <a:t>Gobierno</a:t>
          </a:r>
          <a:endParaRPr lang="es-ES" sz="3600" b="1" dirty="0">
            <a:solidFill>
              <a:schemeClr val="tx2"/>
            </a:solidFill>
          </a:endParaRPr>
        </a:p>
      </dgm:t>
    </dgm:pt>
    <dgm:pt modelId="{771A541C-44B5-4817-9AA7-07039F0C5733}" type="parTrans" cxnId="{5B74D65C-7BF5-4A27-AED0-AE0BBD6FFFDE}">
      <dgm:prSet/>
      <dgm:spPr/>
      <dgm:t>
        <a:bodyPr/>
        <a:lstStyle/>
        <a:p>
          <a:endParaRPr lang="es-ES"/>
        </a:p>
      </dgm:t>
    </dgm:pt>
    <dgm:pt modelId="{C8C2ED66-B840-4086-BB96-05EF42265332}" type="sibTrans" cxnId="{5B74D65C-7BF5-4A27-AED0-AE0BBD6FFFDE}">
      <dgm:prSet/>
      <dgm:spPr/>
      <dgm:t>
        <a:bodyPr/>
        <a:lstStyle/>
        <a:p>
          <a:endParaRPr lang="es-ES"/>
        </a:p>
      </dgm:t>
    </dgm:pt>
    <dgm:pt modelId="{696D4340-86E4-4A49-8D40-E21AF36B9262}">
      <dgm:prSet phldrT="[Texto]" custT="1"/>
      <dgm:spPr/>
      <dgm:t>
        <a:bodyPr/>
        <a:lstStyle/>
        <a:p>
          <a:r>
            <a:rPr lang="es-ES" sz="2400" b="1" dirty="0" smtClean="0">
              <a:solidFill>
                <a:schemeClr val="accent3">
                  <a:lumMod val="50000"/>
                </a:schemeClr>
              </a:solidFill>
            </a:rPr>
            <a:t>Tercer Sector</a:t>
          </a:r>
          <a:endParaRPr lang="es-ES" sz="2400" b="1" dirty="0">
            <a:solidFill>
              <a:schemeClr val="accent3">
                <a:lumMod val="50000"/>
              </a:schemeClr>
            </a:solidFill>
          </a:endParaRPr>
        </a:p>
      </dgm:t>
    </dgm:pt>
    <dgm:pt modelId="{38D6045B-B7FC-49D9-BD6B-A1F9F22A3A3C}" type="parTrans" cxnId="{A6FE91F5-705D-49DE-9844-47F70EF37B8A}">
      <dgm:prSet/>
      <dgm:spPr/>
      <dgm:t>
        <a:bodyPr/>
        <a:lstStyle/>
        <a:p>
          <a:endParaRPr lang="es-ES"/>
        </a:p>
      </dgm:t>
    </dgm:pt>
    <dgm:pt modelId="{367E60A0-6D5C-4DAB-80D0-7E1D3FF8111D}" type="sibTrans" cxnId="{A6FE91F5-705D-49DE-9844-47F70EF37B8A}">
      <dgm:prSet/>
      <dgm:spPr/>
      <dgm:t>
        <a:bodyPr/>
        <a:lstStyle/>
        <a:p>
          <a:endParaRPr lang="es-ES"/>
        </a:p>
      </dgm:t>
    </dgm:pt>
    <dgm:pt modelId="{AA0E3A88-0B87-4FD4-8B52-75C1184FB675}">
      <dgm:prSet phldrT="[Texto]" custT="1"/>
      <dgm:spPr/>
      <dgm:t>
        <a:bodyPr/>
        <a:lstStyle/>
        <a:p>
          <a:r>
            <a:rPr lang="es-ES" sz="3600" b="1" dirty="0" smtClean="0">
              <a:solidFill>
                <a:schemeClr val="accent6">
                  <a:lumMod val="50000"/>
                </a:schemeClr>
              </a:solidFill>
            </a:rPr>
            <a:t>Empresas</a:t>
          </a:r>
          <a:endParaRPr lang="es-ES" sz="3600" b="1" dirty="0">
            <a:solidFill>
              <a:schemeClr val="accent6">
                <a:lumMod val="50000"/>
              </a:schemeClr>
            </a:solidFill>
          </a:endParaRPr>
        </a:p>
      </dgm:t>
    </dgm:pt>
    <dgm:pt modelId="{C63F74FF-88A8-48CF-83B4-7FFF43610465}" type="parTrans" cxnId="{5D613E54-8C43-4F5A-9B2F-A50E84FC04AC}">
      <dgm:prSet/>
      <dgm:spPr/>
      <dgm:t>
        <a:bodyPr/>
        <a:lstStyle/>
        <a:p>
          <a:endParaRPr lang="es-ES"/>
        </a:p>
      </dgm:t>
    </dgm:pt>
    <dgm:pt modelId="{131BB064-5CED-475E-9D37-81E6488D60A5}" type="sibTrans" cxnId="{5D613E54-8C43-4F5A-9B2F-A50E84FC04AC}">
      <dgm:prSet/>
      <dgm:spPr/>
      <dgm:t>
        <a:bodyPr/>
        <a:lstStyle/>
        <a:p>
          <a:endParaRPr lang="es-ES"/>
        </a:p>
      </dgm:t>
    </dgm:pt>
    <dgm:pt modelId="{E7BB2FA0-E93D-4511-AF45-B5F0E997036E}" type="pres">
      <dgm:prSet presAssocID="{E01CC9E4-F528-42F2-BAC2-B09D7265A6FE}" presName="compositeShape" presStyleCnt="0">
        <dgm:presLayoutVars>
          <dgm:chMax val="7"/>
          <dgm:dir/>
          <dgm:resizeHandles val="exact"/>
        </dgm:presLayoutVars>
      </dgm:prSet>
      <dgm:spPr/>
    </dgm:pt>
    <dgm:pt modelId="{4ECED990-5119-4655-8270-7F003AADB654}" type="pres">
      <dgm:prSet presAssocID="{0D331637-4D4D-42CF-BCBE-A43D3A44B9F9}" presName="circ1" presStyleLbl="vennNode1" presStyleIdx="0" presStyleCnt="3" custScaleX="103365" custScaleY="96195" custLinFactNeighborX="38123" custLinFactNeighborY="10725"/>
      <dgm:spPr/>
      <dgm:t>
        <a:bodyPr/>
        <a:lstStyle/>
        <a:p>
          <a:endParaRPr lang="es-ES"/>
        </a:p>
      </dgm:t>
    </dgm:pt>
    <dgm:pt modelId="{17471F2B-2D03-45FE-B442-2B6509B635F5}" type="pres">
      <dgm:prSet presAssocID="{0D331637-4D4D-42CF-BCBE-A43D3A44B9F9}" presName="circ1Tx" presStyleLbl="revTx" presStyleIdx="0" presStyleCnt="0">
        <dgm:presLayoutVars>
          <dgm:chMax val="0"/>
          <dgm:chPref val="0"/>
          <dgm:bulletEnabled val="1"/>
        </dgm:presLayoutVars>
      </dgm:prSet>
      <dgm:spPr/>
      <dgm:t>
        <a:bodyPr/>
        <a:lstStyle/>
        <a:p>
          <a:endParaRPr lang="es-ES"/>
        </a:p>
      </dgm:t>
    </dgm:pt>
    <dgm:pt modelId="{FF022F93-62A7-4B6A-9518-2B616F866433}" type="pres">
      <dgm:prSet presAssocID="{696D4340-86E4-4A49-8D40-E21AF36B9262}" presName="circ2" presStyleLbl="vennNode1" presStyleIdx="1" presStyleCnt="3" custScaleX="69757" custScaleY="61646" custLinFactNeighborX="6564" custLinFactNeighborY="-6254"/>
      <dgm:spPr/>
      <dgm:t>
        <a:bodyPr/>
        <a:lstStyle/>
        <a:p>
          <a:endParaRPr lang="es-ES"/>
        </a:p>
      </dgm:t>
    </dgm:pt>
    <dgm:pt modelId="{169F8766-26C6-4CD9-9B7D-B37BCC9432C3}" type="pres">
      <dgm:prSet presAssocID="{696D4340-86E4-4A49-8D40-E21AF36B9262}" presName="circ2Tx" presStyleLbl="revTx" presStyleIdx="0" presStyleCnt="0">
        <dgm:presLayoutVars>
          <dgm:chMax val="0"/>
          <dgm:chPref val="0"/>
          <dgm:bulletEnabled val="1"/>
        </dgm:presLayoutVars>
      </dgm:prSet>
      <dgm:spPr/>
      <dgm:t>
        <a:bodyPr/>
        <a:lstStyle/>
        <a:p>
          <a:endParaRPr lang="es-ES"/>
        </a:p>
      </dgm:t>
    </dgm:pt>
    <dgm:pt modelId="{84414587-FB6B-49F7-882B-BA3D4D0E3E32}" type="pres">
      <dgm:prSet presAssocID="{AA0E3A88-0B87-4FD4-8B52-75C1184FB675}" presName="circ3" presStyleLbl="vennNode1" presStyleIdx="2" presStyleCnt="3" custScaleX="133646" custScaleY="125828" custLinFactNeighborX="-10579" custLinFactNeighborY="-16041"/>
      <dgm:spPr/>
      <dgm:t>
        <a:bodyPr/>
        <a:lstStyle/>
        <a:p>
          <a:endParaRPr lang="es-ES"/>
        </a:p>
      </dgm:t>
    </dgm:pt>
    <dgm:pt modelId="{2FA45899-0B33-4043-B70E-682DA48BF826}" type="pres">
      <dgm:prSet presAssocID="{AA0E3A88-0B87-4FD4-8B52-75C1184FB675}" presName="circ3Tx" presStyleLbl="revTx" presStyleIdx="0" presStyleCnt="0">
        <dgm:presLayoutVars>
          <dgm:chMax val="0"/>
          <dgm:chPref val="0"/>
          <dgm:bulletEnabled val="1"/>
        </dgm:presLayoutVars>
      </dgm:prSet>
      <dgm:spPr/>
      <dgm:t>
        <a:bodyPr/>
        <a:lstStyle/>
        <a:p>
          <a:endParaRPr lang="es-ES"/>
        </a:p>
      </dgm:t>
    </dgm:pt>
  </dgm:ptLst>
  <dgm:cxnLst>
    <dgm:cxn modelId="{65732D0F-4B8B-4A23-A68A-BDEDA762D42A}" type="presOf" srcId="{0D331637-4D4D-42CF-BCBE-A43D3A44B9F9}" destId="{4ECED990-5119-4655-8270-7F003AADB654}" srcOrd="0" destOrd="0" presId="urn:microsoft.com/office/officeart/2005/8/layout/venn1"/>
    <dgm:cxn modelId="{5B74D65C-7BF5-4A27-AED0-AE0BBD6FFFDE}" srcId="{E01CC9E4-F528-42F2-BAC2-B09D7265A6FE}" destId="{0D331637-4D4D-42CF-BCBE-A43D3A44B9F9}" srcOrd="0" destOrd="0" parTransId="{771A541C-44B5-4817-9AA7-07039F0C5733}" sibTransId="{C8C2ED66-B840-4086-BB96-05EF42265332}"/>
    <dgm:cxn modelId="{6E4F1564-FF25-4164-9C5B-7FD49C2D1C96}" type="presOf" srcId="{0D331637-4D4D-42CF-BCBE-A43D3A44B9F9}" destId="{17471F2B-2D03-45FE-B442-2B6509B635F5}" srcOrd="1" destOrd="0" presId="urn:microsoft.com/office/officeart/2005/8/layout/venn1"/>
    <dgm:cxn modelId="{96A0E53E-1349-45B6-AD0C-E9A4A38AD238}" type="presOf" srcId="{AA0E3A88-0B87-4FD4-8B52-75C1184FB675}" destId="{84414587-FB6B-49F7-882B-BA3D4D0E3E32}" srcOrd="0" destOrd="0" presId="urn:microsoft.com/office/officeart/2005/8/layout/venn1"/>
    <dgm:cxn modelId="{63E6E9A4-5795-4776-B1D2-73BB2D6B934F}" type="presOf" srcId="{E01CC9E4-F528-42F2-BAC2-B09D7265A6FE}" destId="{E7BB2FA0-E93D-4511-AF45-B5F0E997036E}" srcOrd="0" destOrd="0" presId="urn:microsoft.com/office/officeart/2005/8/layout/venn1"/>
    <dgm:cxn modelId="{60655B6B-33B8-422A-8990-E184D0497ACC}" type="presOf" srcId="{AA0E3A88-0B87-4FD4-8B52-75C1184FB675}" destId="{2FA45899-0B33-4043-B70E-682DA48BF826}" srcOrd="1" destOrd="0" presId="urn:microsoft.com/office/officeart/2005/8/layout/venn1"/>
    <dgm:cxn modelId="{A42EE662-A96B-410A-838A-939814824BB0}" type="presOf" srcId="{696D4340-86E4-4A49-8D40-E21AF36B9262}" destId="{169F8766-26C6-4CD9-9B7D-B37BCC9432C3}" srcOrd="1" destOrd="0" presId="urn:microsoft.com/office/officeart/2005/8/layout/venn1"/>
    <dgm:cxn modelId="{A6FE91F5-705D-49DE-9844-47F70EF37B8A}" srcId="{E01CC9E4-F528-42F2-BAC2-B09D7265A6FE}" destId="{696D4340-86E4-4A49-8D40-E21AF36B9262}" srcOrd="1" destOrd="0" parTransId="{38D6045B-B7FC-49D9-BD6B-A1F9F22A3A3C}" sibTransId="{367E60A0-6D5C-4DAB-80D0-7E1D3FF8111D}"/>
    <dgm:cxn modelId="{8B6BAF16-CE7B-4622-96D9-0599D85802D5}" type="presOf" srcId="{696D4340-86E4-4A49-8D40-E21AF36B9262}" destId="{FF022F93-62A7-4B6A-9518-2B616F866433}" srcOrd="0" destOrd="0" presId="urn:microsoft.com/office/officeart/2005/8/layout/venn1"/>
    <dgm:cxn modelId="{5D613E54-8C43-4F5A-9B2F-A50E84FC04AC}" srcId="{E01CC9E4-F528-42F2-BAC2-B09D7265A6FE}" destId="{AA0E3A88-0B87-4FD4-8B52-75C1184FB675}" srcOrd="2" destOrd="0" parTransId="{C63F74FF-88A8-48CF-83B4-7FFF43610465}" sibTransId="{131BB064-5CED-475E-9D37-81E6488D60A5}"/>
    <dgm:cxn modelId="{95E8A4A8-BD5F-45CF-832E-511602A4BDC7}" type="presParOf" srcId="{E7BB2FA0-E93D-4511-AF45-B5F0E997036E}" destId="{4ECED990-5119-4655-8270-7F003AADB654}" srcOrd="0" destOrd="0" presId="urn:microsoft.com/office/officeart/2005/8/layout/venn1"/>
    <dgm:cxn modelId="{E3019A53-A30F-4A54-858A-3E8CD9EED782}" type="presParOf" srcId="{E7BB2FA0-E93D-4511-AF45-B5F0E997036E}" destId="{17471F2B-2D03-45FE-B442-2B6509B635F5}" srcOrd="1" destOrd="0" presId="urn:microsoft.com/office/officeart/2005/8/layout/venn1"/>
    <dgm:cxn modelId="{87ECCE75-4555-4567-A951-202952C373F5}" type="presParOf" srcId="{E7BB2FA0-E93D-4511-AF45-B5F0E997036E}" destId="{FF022F93-62A7-4B6A-9518-2B616F866433}" srcOrd="2" destOrd="0" presId="urn:microsoft.com/office/officeart/2005/8/layout/venn1"/>
    <dgm:cxn modelId="{8643C004-7FBE-422E-AD2E-C3D78B9989CE}" type="presParOf" srcId="{E7BB2FA0-E93D-4511-AF45-B5F0E997036E}" destId="{169F8766-26C6-4CD9-9B7D-B37BCC9432C3}" srcOrd="3" destOrd="0" presId="urn:microsoft.com/office/officeart/2005/8/layout/venn1"/>
    <dgm:cxn modelId="{6A96474B-4409-4B94-9D3B-BC3E14EC9354}" type="presParOf" srcId="{E7BB2FA0-E93D-4511-AF45-B5F0E997036E}" destId="{84414587-FB6B-49F7-882B-BA3D4D0E3E32}" srcOrd="4" destOrd="0" presId="urn:microsoft.com/office/officeart/2005/8/layout/venn1"/>
    <dgm:cxn modelId="{041F0CE7-A3DC-4902-B603-5B40859DCE9A}" type="presParOf" srcId="{E7BB2FA0-E93D-4511-AF45-B5F0E997036E}" destId="{2FA45899-0B33-4043-B70E-682DA48BF826}" srcOrd="5" destOrd="0" presId="urn:microsoft.com/office/officeart/2005/8/layout/venn1"/>
  </dgm:cxnLst>
  <dgm:bg/>
  <dgm:whole>
    <a:ln>
      <a:solidFill>
        <a:schemeClr val="accent1"/>
      </a:solid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1CC9E4-F528-42F2-BAC2-B09D7265A6FE}" type="doc">
      <dgm:prSet loTypeId="urn:microsoft.com/office/officeart/2005/8/layout/venn1" loCatId="relationship" qsTypeId="urn:microsoft.com/office/officeart/2005/8/quickstyle/simple1" qsCatId="simple" csTypeId="urn:microsoft.com/office/officeart/2005/8/colors/colorful5" csCatId="colorful" phldr="1"/>
      <dgm:spPr/>
    </dgm:pt>
    <dgm:pt modelId="{0D331637-4D4D-42CF-BCBE-A43D3A44B9F9}">
      <dgm:prSet phldrT="[Texto]" custT="1"/>
      <dgm:spPr/>
      <dgm:t>
        <a:bodyPr/>
        <a:lstStyle/>
        <a:p>
          <a:r>
            <a:rPr lang="es-ES" sz="1600" b="1" dirty="0" smtClean="0">
              <a:solidFill>
                <a:schemeClr val="tx2"/>
              </a:solidFill>
            </a:rPr>
            <a:t>Gobierno</a:t>
          </a:r>
          <a:endParaRPr lang="es-ES" sz="1600" b="1" dirty="0">
            <a:solidFill>
              <a:schemeClr val="tx2"/>
            </a:solidFill>
          </a:endParaRPr>
        </a:p>
      </dgm:t>
    </dgm:pt>
    <dgm:pt modelId="{771A541C-44B5-4817-9AA7-07039F0C5733}" type="parTrans" cxnId="{5B74D65C-7BF5-4A27-AED0-AE0BBD6FFFDE}">
      <dgm:prSet/>
      <dgm:spPr/>
      <dgm:t>
        <a:bodyPr/>
        <a:lstStyle/>
        <a:p>
          <a:endParaRPr lang="es-ES"/>
        </a:p>
      </dgm:t>
    </dgm:pt>
    <dgm:pt modelId="{C8C2ED66-B840-4086-BB96-05EF42265332}" type="sibTrans" cxnId="{5B74D65C-7BF5-4A27-AED0-AE0BBD6FFFDE}">
      <dgm:prSet/>
      <dgm:spPr/>
      <dgm:t>
        <a:bodyPr/>
        <a:lstStyle/>
        <a:p>
          <a:endParaRPr lang="es-ES"/>
        </a:p>
      </dgm:t>
    </dgm:pt>
    <dgm:pt modelId="{696D4340-86E4-4A49-8D40-E21AF36B9262}">
      <dgm:prSet phldrT="[Texto]" custT="1"/>
      <dgm:spPr/>
      <dgm:t>
        <a:bodyPr/>
        <a:lstStyle/>
        <a:p>
          <a:r>
            <a:rPr lang="es-ES" sz="4000" b="1" dirty="0" smtClean="0">
              <a:solidFill>
                <a:schemeClr val="accent3">
                  <a:lumMod val="50000"/>
                </a:schemeClr>
              </a:solidFill>
            </a:rPr>
            <a:t>Tercer Sector</a:t>
          </a:r>
          <a:endParaRPr lang="es-ES" sz="4000" b="1" dirty="0">
            <a:solidFill>
              <a:schemeClr val="accent3">
                <a:lumMod val="50000"/>
              </a:schemeClr>
            </a:solidFill>
          </a:endParaRPr>
        </a:p>
      </dgm:t>
    </dgm:pt>
    <dgm:pt modelId="{38D6045B-B7FC-49D9-BD6B-A1F9F22A3A3C}" type="parTrans" cxnId="{A6FE91F5-705D-49DE-9844-47F70EF37B8A}">
      <dgm:prSet/>
      <dgm:spPr/>
      <dgm:t>
        <a:bodyPr/>
        <a:lstStyle/>
        <a:p>
          <a:endParaRPr lang="es-ES"/>
        </a:p>
      </dgm:t>
    </dgm:pt>
    <dgm:pt modelId="{367E60A0-6D5C-4DAB-80D0-7E1D3FF8111D}" type="sibTrans" cxnId="{A6FE91F5-705D-49DE-9844-47F70EF37B8A}">
      <dgm:prSet/>
      <dgm:spPr/>
      <dgm:t>
        <a:bodyPr/>
        <a:lstStyle/>
        <a:p>
          <a:endParaRPr lang="es-ES"/>
        </a:p>
      </dgm:t>
    </dgm:pt>
    <dgm:pt modelId="{AA0E3A88-0B87-4FD4-8B52-75C1184FB675}">
      <dgm:prSet phldrT="[Texto]" custT="1"/>
      <dgm:spPr/>
      <dgm:t>
        <a:bodyPr/>
        <a:lstStyle/>
        <a:p>
          <a:r>
            <a:rPr lang="es-ES" sz="2800" b="1" dirty="0" smtClean="0">
              <a:solidFill>
                <a:schemeClr val="accent6">
                  <a:lumMod val="50000"/>
                </a:schemeClr>
              </a:solidFill>
            </a:rPr>
            <a:t>Empresas</a:t>
          </a:r>
          <a:endParaRPr lang="es-ES" sz="2800" b="1" dirty="0">
            <a:solidFill>
              <a:schemeClr val="accent6">
                <a:lumMod val="50000"/>
              </a:schemeClr>
            </a:solidFill>
          </a:endParaRPr>
        </a:p>
      </dgm:t>
    </dgm:pt>
    <dgm:pt modelId="{C63F74FF-88A8-48CF-83B4-7FFF43610465}" type="parTrans" cxnId="{5D613E54-8C43-4F5A-9B2F-A50E84FC04AC}">
      <dgm:prSet/>
      <dgm:spPr/>
      <dgm:t>
        <a:bodyPr/>
        <a:lstStyle/>
        <a:p>
          <a:endParaRPr lang="es-ES"/>
        </a:p>
      </dgm:t>
    </dgm:pt>
    <dgm:pt modelId="{131BB064-5CED-475E-9D37-81E6488D60A5}" type="sibTrans" cxnId="{5D613E54-8C43-4F5A-9B2F-A50E84FC04AC}">
      <dgm:prSet/>
      <dgm:spPr/>
      <dgm:t>
        <a:bodyPr/>
        <a:lstStyle/>
        <a:p>
          <a:endParaRPr lang="es-ES"/>
        </a:p>
      </dgm:t>
    </dgm:pt>
    <dgm:pt modelId="{E7BB2FA0-E93D-4511-AF45-B5F0E997036E}" type="pres">
      <dgm:prSet presAssocID="{E01CC9E4-F528-42F2-BAC2-B09D7265A6FE}" presName="compositeShape" presStyleCnt="0">
        <dgm:presLayoutVars>
          <dgm:chMax val="7"/>
          <dgm:dir/>
          <dgm:resizeHandles val="exact"/>
        </dgm:presLayoutVars>
      </dgm:prSet>
      <dgm:spPr/>
    </dgm:pt>
    <dgm:pt modelId="{4ECED990-5119-4655-8270-7F003AADB654}" type="pres">
      <dgm:prSet presAssocID="{0D331637-4D4D-42CF-BCBE-A43D3A44B9F9}" presName="circ1" presStyleLbl="vennNode1" presStyleIdx="0" presStyleCnt="3" custScaleX="40657" custScaleY="34572" custLinFactNeighborX="-20531" custLinFactNeighborY="8835"/>
      <dgm:spPr/>
      <dgm:t>
        <a:bodyPr/>
        <a:lstStyle/>
        <a:p>
          <a:endParaRPr lang="es-ES"/>
        </a:p>
      </dgm:t>
    </dgm:pt>
    <dgm:pt modelId="{17471F2B-2D03-45FE-B442-2B6509B635F5}" type="pres">
      <dgm:prSet presAssocID="{0D331637-4D4D-42CF-BCBE-A43D3A44B9F9}" presName="circ1Tx" presStyleLbl="revTx" presStyleIdx="0" presStyleCnt="0">
        <dgm:presLayoutVars>
          <dgm:chMax val="0"/>
          <dgm:chPref val="0"/>
          <dgm:bulletEnabled val="1"/>
        </dgm:presLayoutVars>
      </dgm:prSet>
      <dgm:spPr/>
      <dgm:t>
        <a:bodyPr/>
        <a:lstStyle/>
        <a:p>
          <a:endParaRPr lang="es-ES"/>
        </a:p>
      </dgm:t>
    </dgm:pt>
    <dgm:pt modelId="{FF022F93-62A7-4B6A-9518-2B616F866433}" type="pres">
      <dgm:prSet presAssocID="{696D4340-86E4-4A49-8D40-E21AF36B9262}" presName="circ2" presStyleLbl="vennNode1" presStyleIdx="1" presStyleCnt="3" custScaleX="129219" custScaleY="124409" custLinFactNeighborX="4971" custLinFactNeighborY="-4196"/>
      <dgm:spPr/>
      <dgm:t>
        <a:bodyPr/>
        <a:lstStyle/>
        <a:p>
          <a:endParaRPr lang="es-ES"/>
        </a:p>
      </dgm:t>
    </dgm:pt>
    <dgm:pt modelId="{169F8766-26C6-4CD9-9B7D-B37BCC9432C3}" type="pres">
      <dgm:prSet presAssocID="{696D4340-86E4-4A49-8D40-E21AF36B9262}" presName="circ2Tx" presStyleLbl="revTx" presStyleIdx="0" presStyleCnt="0">
        <dgm:presLayoutVars>
          <dgm:chMax val="0"/>
          <dgm:chPref val="0"/>
          <dgm:bulletEnabled val="1"/>
        </dgm:presLayoutVars>
      </dgm:prSet>
      <dgm:spPr/>
      <dgm:t>
        <a:bodyPr/>
        <a:lstStyle/>
        <a:p>
          <a:endParaRPr lang="es-ES"/>
        </a:p>
      </dgm:t>
    </dgm:pt>
    <dgm:pt modelId="{84414587-FB6B-49F7-882B-BA3D4D0E3E32}" type="pres">
      <dgm:prSet presAssocID="{AA0E3A88-0B87-4FD4-8B52-75C1184FB675}" presName="circ3" presStyleLbl="vennNode1" presStyleIdx="2" presStyleCnt="3" custScaleX="90579" custScaleY="82823" custLinFactNeighborX="-6610" custLinFactNeighborY="-1876"/>
      <dgm:spPr/>
      <dgm:t>
        <a:bodyPr/>
        <a:lstStyle/>
        <a:p>
          <a:endParaRPr lang="es-ES"/>
        </a:p>
      </dgm:t>
    </dgm:pt>
    <dgm:pt modelId="{2FA45899-0B33-4043-B70E-682DA48BF826}" type="pres">
      <dgm:prSet presAssocID="{AA0E3A88-0B87-4FD4-8B52-75C1184FB675}" presName="circ3Tx" presStyleLbl="revTx" presStyleIdx="0" presStyleCnt="0">
        <dgm:presLayoutVars>
          <dgm:chMax val="0"/>
          <dgm:chPref val="0"/>
          <dgm:bulletEnabled val="1"/>
        </dgm:presLayoutVars>
      </dgm:prSet>
      <dgm:spPr/>
      <dgm:t>
        <a:bodyPr/>
        <a:lstStyle/>
        <a:p>
          <a:endParaRPr lang="es-ES"/>
        </a:p>
      </dgm:t>
    </dgm:pt>
  </dgm:ptLst>
  <dgm:cxnLst>
    <dgm:cxn modelId="{5B74D65C-7BF5-4A27-AED0-AE0BBD6FFFDE}" srcId="{E01CC9E4-F528-42F2-BAC2-B09D7265A6FE}" destId="{0D331637-4D4D-42CF-BCBE-A43D3A44B9F9}" srcOrd="0" destOrd="0" parTransId="{771A541C-44B5-4817-9AA7-07039F0C5733}" sibTransId="{C8C2ED66-B840-4086-BB96-05EF42265332}"/>
    <dgm:cxn modelId="{691C7AE6-0014-46C7-BAA5-8407DF6B009A}" type="presOf" srcId="{AA0E3A88-0B87-4FD4-8B52-75C1184FB675}" destId="{2FA45899-0B33-4043-B70E-682DA48BF826}" srcOrd="1" destOrd="0" presId="urn:microsoft.com/office/officeart/2005/8/layout/venn1"/>
    <dgm:cxn modelId="{6CF3C792-630C-4FE4-93D4-77A174F912F9}" type="presOf" srcId="{696D4340-86E4-4A49-8D40-E21AF36B9262}" destId="{FF022F93-62A7-4B6A-9518-2B616F866433}" srcOrd="0" destOrd="0" presId="urn:microsoft.com/office/officeart/2005/8/layout/venn1"/>
    <dgm:cxn modelId="{2069757D-CEE3-4D62-BA85-0911D4F6B474}" type="presOf" srcId="{0D331637-4D4D-42CF-BCBE-A43D3A44B9F9}" destId="{17471F2B-2D03-45FE-B442-2B6509B635F5}" srcOrd="1" destOrd="0" presId="urn:microsoft.com/office/officeart/2005/8/layout/venn1"/>
    <dgm:cxn modelId="{FBB708BB-3014-4FCD-B8AE-69F39B82CFFF}" type="presOf" srcId="{AA0E3A88-0B87-4FD4-8B52-75C1184FB675}" destId="{84414587-FB6B-49F7-882B-BA3D4D0E3E32}" srcOrd="0" destOrd="0" presId="urn:microsoft.com/office/officeart/2005/8/layout/venn1"/>
    <dgm:cxn modelId="{C9F0E87C-7966-4673-B898-8A5FC4FE7158}" type="presOf" srcId="{E01CC9E4-F528-42F2-BAC2-B09D7265A6FE}" destId="{E7BB2FA0-E93D-4511-AF45-B5F0E997036E}" srcOrd="0" destOrd="0" presId="urn:microsoft.com/office/officeart/2005/8/layout/venn1"/>
    <dgm:cxn modelId="{408DB624-5EA9-465E-880E-CEEEC8BFD2AF}" type="presOf" srcId="{696D4340-86E4-4A49-8D40-E21AF36B9262}" destId="{169F8766-26C6-4CD9-9B7D-B37BCC9432C3}" srcOrd="1" destOrd="0" presId="urn:microsoft.com/office/officeart/2005/8/layout/venn1"/>
    <dgm:cxn modelId="{A6FE91F5-705D-49DE-9844-47F70EF37B8A}" srcId="{E01CC9E4-F528-42F2-BAC2-B09D7265A6FE}" destId="{696D4340-86E4-4A49-8D40-E21AF36B9262}" srcOrd="1" destOrd="0" parTransId="{38D6045B-B7FC-49D9-BD6B-A1F9F22A3A3C}" sibTransId="{367E60A0-6D5C-4DAB-80D0-7E1D3FF8111D}"/>
    <dgm:cxn modelId="{5D613E54-8C43-4F5A-9B2F-A50E84FC04AC}" srcId="{E01CC9E4-F528-42F2-BAC2-B09D7265A6FE}" destId="{AA0E3A88-0B87-4FD4-8B52-75C1184FB675}" srcOrd="2" destOrd="0" parTransId="{C63F74FF-88A8-48CF-83B4-7FFF43610465}" sibTransId="{131BB064-5CED-475E-9D37-81E6488D60A5}"/>
    <dgm:cxn modelId="{00FFCFBC-BD6B-42A9-943B-01E6CDDDBC7A}" type="presOf" srcId="{0D331637-4D4D-42CF-BCBE-A43D3A44B9F9}" destId="{4ECED990-5119-4655-8270-7F003AADB654}" srcOrd="0" destOrd="0" presId="urn:microsoft.com/office/officeart/2005/8/layout/venn1"/>
    <dgm:cxn modelId="{197898A9-83B1-4459-9226-76BA3B64C16D}" type="presParOf" srcId="{E7BB2FA0-E93D-4511-AF45-B5F0E997036E}" destId="{4ECED990-5119-4655-8270-7F003AADB654}" srcOrd="0" destOrd="0" presId="urn:microsoft.com/office/officeart/2005/8/layout/venn1"/>
    <dgm:cxn modelId="{A182948E-8DCA-42C3-BD3B-5D1B775B39E5}" type="presParOf" srcId="{E7BB2FA0-E93D-4511-AF45-B5F0E997036E}" destId="{17471F2B-2D03-45FE-B442-2B6509B635F5}" srcOrd="1" destOrd="0" presId="urn:microsoft.com/office/officeart/2005/8/layout/venn1"/>
    <dgm:cxn modelId="{F94FC934-5141-43C8-A32A-3120F0AE31A8}" type="presParOf" srcId="{E7BB2FA0-E93D-4511-AF45-B5F0E997036E}" destId="{FF022F93-62A7-4B6A-9518-2B616F866433}" srcOrd="2" destOrd="0" presId="urn:microsoft.com/office/officeart/2005/8/layout/venn1"/>
    <dgm:cxn modelId="{EA32B260-8452-4E2B-9AAF-6ADC30B2B04B}" type="presParOf" srcId="{E7BB2FA0-E93D-4511-AF45-B5F0E997036E}" destId="{169F8766-26C6-4CD9-9B7D-B37BCC9432C3}" srcOrd="3" destOrd="0" presId="urn:microsoft.com/office/officeart/2005/8/layout/venn1"/>
    <dgm:cxn modelId="{BA992FF9-390C-418A-A00E-52F285D9A0C2}" type="presParOf" srcId="{E7BB2FA0-E93D-4511-AF45-B5F0E997036E}" destId="{84414587-FB6B-49F7-882B-BA3D4D0E3E32}" srcOrd="4" destOrd="0" presId="urn:microsoft.com/office/officeart/2005/8/layout/venn1"/>
    <dgm:cxn modelId="{ADD494BA-DA94-4B92-B5D5-4E5A6A7C04C7}" type="presParOf" srcId="{E7BB2FA0-E93D-4511-AF45-B5F0E997036E}" destId="{2FA45899-0B33-4043-B70E-682DA48BF826}" srcOrd="5" destOrd="0" presId="urn:microsoft.com/office/officeart/2005/8/layout/venn1"/>
  </dgm:cxnLst>
  <dgm:bg/>
  <dgm:whole>
    <a:ln>
      <a:solidFill>
        <a:schemeClr val="accent1"/>
      </a:solid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1CC9E4-F528-42F2-BAC2-B09D7265A6FE}" type="doc">
      <dgm:prSet loTypeId="urn:microsoft.com/office/officeart/2005/8/layout/venn1" loCatId="relationship" qsTypeId="urn:microsoft.com/office/officeart/2005/8/quickstyle/simple1" qsCatId="simple" csTypeId="urn:microsoft.com/office/officeart/2005/8/colors/colorful5" csCatId="colorful" phldr="1"/>
      <dgm:spPr/>
    </dgm:pt>
    <dgm:pt modelId="{0D331637-4D4D-42CF-BCBE-A43D3A44B9F9}">
      <dgm:prSet phldrT="[Texto]" custT="1"/>
      <dgm:spPr/>
      <dgm:t>
        <a:bodyPr/>
        <a:lstStyle/>
        <a:p>
          <a:r>
            <a:rPr lang="es-ES" sz="2000" b="1" dirty="0" smtClean="0">
              <a:solidFill>
                <a:schemeClr val="tx2"/>
              </a:solidFill>
            </a:rPr>
            <a:t>Gobierno</a:t>
          </a:r>
          <a:endParaRPr lang="es-ES" sz="2000" b="1" dirty="0">
            <a:solidFill>
              <a:schemeClr val="tx2"/>
            </a:solidFill>
          </a:endParaRPr>
        </a:p>
      </dgm:t>
    </dgm:pt>
    <dgm:pt modelId="{771A541C-44B5-4817-9AA7-07039F0C5733}" type="parTrans" cxnId="{5B74D65C-7BF5-4A27-AED0-AE0BBD6FFFDE}">
      <dgm:prSet/>
      <dgm:spPr/>
      <dgm:t>
        <a:bodyPr/>
        <a:lstStyle/>
        <a:p>
          <a:endParaRPr lang="es-ES"/>
        </a:p>
      </dgm:t>
    </dgm:pt>
    <dgm:pt modelId="{C8C2ED66-B840-4086-BB96-05EF42265332}" type="sibTrans" cxnId="{5B74D65C-7BF5-4A27-AED0-AE0BBD6FFFDE}">
      <dgm:prSet/>
      <dgm:spPr/>
      <dgm:t>
        <a:bodyPr/>
        <a:lstStyle/>
        <a:p>
          <a:endParaRPr lang="es-ES"/>
        </a:p>
      </dgm:t>
    </dgm:pt>
    <dgm:pt modelId="{696D4340-86E4-4A49-8D40-E21AF36B9262}">
      <dgm:prSet phldrT="[Texto]" custT="1"/>
      <dgm:spPr/>
      <dgm:t>
        <a:bodyPr/>
        <a:lstStyle/>
        <a:p>
          <a:r>
            <a:rPr lang="es-ES" sz="2400" b="1" dirty="0" smtClean="0">
              <a:solidFill>
                <a:schemeClr val="accent3">
                  <a:lumMod val="50000"/>
                </a:schemeClr>
              </a:solidFill>
            </a:rPr>
            <a:t>Tercer Sector</a:t>
          </a:r>
          <a:endParaRPr lang="es-ES" sz="2400" b="1" dirty="0">
            <a:solidFill>
              <a:schemeClr val="accent3">
                <a:lumMod val="50000"/>
              </a:schemeClr>
            </a:solidFill>
          </a:endParaRPr>
        </a:p>
      </dgm:t>
    </dgm:pt>
    <dgm:pt modelId="{38D6045B-B7FC-49D9-BD6B-A1F9F22A3A3C}" type="parTrans" cxnId="{A6FE91F5-705D-49DE-9844-47F70EF37B8A}">
      <dgm:prSet/>
      <dgm:spPr/>
      <dgm:t>
        <a:bodyPr/>
        <a:lstStyle/>
        <a:p>
          <a:endParaRPr lang="es-ES"/>
        </a:p>
      </dgm:t>
    </dgm:pt>
    <dgm:pt modelId="{367E60A0-6D5C-4DAB-80D0-7E1D3FF8111D}" type="sibTrans" cxnId="{A6FE91F5-705D-49DE-9844-47F70EF37B8A}">
      <dgm:prSet/>
      <dgm:spPr/>
      <dgm:t>
        <a:bodyPr/>
        <a:lstStyle/>
        <a:p>
          <a:endParaRPr lang="es-ES"/>
        </a:p>
      </dgm:t>
    </dgm:pt>
    <dgm:pt modelId="{AA0E3A88-0B87-4FD4-8B52-75C1184FB675}">
      <dgm:prSet phldrT="[Texto]" custT="1"/>
      <dgm:spPr/>
      <dgm:t>
        <a:bodyPr/>
        <a:lstStyle/>
        <a:p>
          <a:r>
            <a:rPr lang="es-ES" sz="4400" b="1" dirty="0" smtClean="0">
              <a:solidFill>
                <a:schemeClr val="accent6">
                  <a:lumMod val="50000"/>
                </a:schemeClr>
              </a:solidFill>
            </a:rPr>
            <a:t>Empresas</a:t>
          </a:r>
          <a:endParaRPr lang="es-ES" sz="4400" b="1" dirty="0">
            <a:solidFill>
              <a:schemeClr val="accent6">
                <a:lumMod val="50000"/>
              </a:schemeClr>
            </a:solidFill>
          </a:endParaRPr>
        </a:p>
      </dgm:t>
    </dgm:pt>
    <dgm:pt modelId="{C63F74FF-88A8-48CF-83B4-7FFF43610465}" type="parTrans" cxnId="{5D613E54-8C43-4F5A-9B2F-A50E84FC04AC}">
      <dgm:prSet/>
      <dgm:spPr/>
      <dgm:t>
        <a:bodyPr/>
        <a:lstStyle/>
        <a:p>
          <a:endParaRPr lang="es-ES"/>
        </a:p>
      </dgm:t>
    </dgm:pt>
    <dgm:pt modelId="{131BB064-5CED-475E-9D37-81E6488D60A5}" type="sibTrans" cxnId="{5D613E54-8C43-4F5A-9B2F-A50E84FC04AC}">
      <dgm:prSet/>
      <dgm:spPr/>
      <dgm:t>
        <a:bodyPr/>
        <a:lstStyle/>
        <a:p>
          <a:endParaRPr lang="es-ES"/>
        </a:p>
      </dgm:t>
    </dgm:pt>
    <dgm:pt modelId="{E7BB2FA0-E93D-4511-AF45-B5F0E997036E}" type="pres">
      <dgm:prSet presAssocID="{E01CC9E4-F528-42F2-BAC2-B09D7265A6FE}" presName="compositeShape" presStyleCnt="0">
        <dgm:presLayoutVars>
          <dgm:chMax val="7"/>
          <dgm:dir/>
          <dgm:resizeHandles val="exact"/>
        </dgm:presLayoutVars>
      </dgm:prSet>
      <dgm:spPr/>
    </dgm:pt>
    <dgm:pt modelId="{4ECED990-5119-4655-8270-7F003AADB654}" type="pres">
      <dgm:prSet presAssocID="{0D331637-4D4D-42CF-BCBE-A43D3A44B9F9}" presName="circ1" presStyleLbl="vennNode1" presStyleIdx="0" presStyleCnt="3" custScaleX="54685" custScaleY="49174" custLinFactNeighborX="24427" custLinFactNeighborY="5616"/>
      <dgm:spPr/>
      <dgm:t>
        <a:bodyPr/>
        <a:lstStyle/>
        <a:p>
          <a:endParaRPr lang="es-ES"/>
        </a:p>
      </dgm:t>
    </dgm:pt>
    <dgm:pt modelId="{17471F2B-2D03-45FE-B442-2B6509B635F5}" type="pres">
      <dgm:prSet presAssocID="{0D331637-4D4D-42CF-BCBE-A43D3A44B9F9}" presName="circ1Tx" presStyleLbl="revTx" presStyleIdx="0" presStyleCnt="0">
        <dgm:presLayoutVars>
          <dgm:chMax val="0"/>
          <dgm:chPref val="0"/>
          <dgm:bulletEnabled val="1"/>
        </dgm:presLayoutVars>
      </dgm:prSet>
      <dgm:spPr/>
      <dgm:t>
        <a:bodyPr/>
        <a:lstStyle/>
        <a:p>
          <a:endParaRPr lang="es-ES"/>
        </a:p>
      </dgm:t>
    </dgm:pt>
    <dgm:pt modelId="{FF022F93-62A7-4B6A-9518-2B616F866433}" type="pres">
      <dgm:prSet presAssocID="{696D4340-86E4-4A49-8D40-E21AF36B9262}" presName="circ2" presStyleLbl="vennNode1" presStyleIdx="1" presStyleCnt="3" custScaleX="77116" custScaleY="70874" custLinFactNeighborX="12850" custLinFactNeighborY="-6011"/>
      <dgm:spPr/>
      <dgm:t>
        <a:bodyPr/>
        <a:lstStyle/>
        <a:p>
          <a:endParaRPr lang="es-ES"/>
        </a:p>
      </dgm:t>
    </dgm:pt>
    <dgm:pt modelId="{169F8766-26C6-4CD9-9B7D-B37BCC9432C3}" type="pres">
      <dgm:prSet presAssocID="{696D4340-86E4-4A49-8D40-E21AF36B9262}" presName="circ2Tx" presStyleLbl="revTx" presStyleIdx="0" presStyleCnt="0">
        <dgm:presLayoutVars>
          <dgm:chMax val="0"/>
          <dgm:chPref val="0"/>
          <dgm:bulletEnabled val="1"/>
        </dgm:presLayoutVars>
      </dgm:prSet>
      <dgm:spPr/>
      <dgm:t>
        <a:bodyPr/>
        <a:lstStyle/>
        <a:p>
          <a:endParaRPr lang="es-ES"/>
        </a:p>
      </dgm:t>
    </dgm:pt>
    <dgm:pt modelId="{84414587-FB6B-49F7-882B-BA3D4D0E3E32}" type="pres">
      <dgm:prSet presAssocID="{AA0E3A88-0B87-4FD4-8B52-75C1184FB675}" presName="circ3" presStyleLbl="vennNode1" presStyleIdx="2" presStyleCnt="3" custScaleX="144908" custScaleY="144359" custLinFactNeighborX="-6610" custLinFactNeighborY="-1876"/>
      <dgm:spPr/>
      <dgm:t>
        <a:bodyPr/>
        <a:lstStyle/>
        <a:p>
          <a:endParaRPr lang="es-ES"/>
        </a:p>
      </dgm:t>
    </dgm:pt>
    <dgm:pt modelId="{2FA45899-0B33-4043-B70E-682DA48BF826}" type="pres">
      <dgm:prSet presAssocID="{AA0E3A88-0B87-4FD4-8B52-75C1184FB675}" presName="circ3Tx" presStyleLbl="revTx" presStyleIdx="0" presStyleCnt="0">
        <dgm:presLayoutVars>
          <dgm:chMax val="0"/>
          <dgm:chPref val="0"/>
          <dgm:bulletEnabled val="1"/>
        </dgm:presLayoutVars>
      </dgm:prSet>
      <dgm:spPr/>
      <dgm:t>
        <a:bodyPr/>
        <a:lstStyle/>
        <a:p>
          <a:endParaRPr lang="es-ES"/>
        </a:p>
      </dgm:t>
    </dgm:pt>
  </dgm:ptLst>
  <dgm:cxnLst>
    <dgm:cxn modelId="{8566D859-29F8-4139-96C7-4A2D15FD1C03}" type="presOf" srcId="{696D4340-86E4-4A49-8D40-E21AF36B9262}" destId="{FF022F93-62A7-4B6A-9518-2B616F866433}" srcOrd="0" destOrd="0" presId="urn:microsoft.com/office/officeart/2005/8/layout/venn1"/>
    <dgm:cxn modelId="{4BE934A4-FB0A-43DF-8FEE-45DB9087A4FB}" type="presOf" srcId="{E01CC9E4-F528-42F2-BAC2-B09D7265A6FE}" destId="{E7BB2FA0-E93D-4511-AF45-B5F0E997036E}" srcOrd="0" destOrd="0" presId="urn:microsoft.com/office/officeart/2005/8/layout/venn1"/>
    <dgm:cxn modelId="{5B74D65C-7BF5-4A27-AED0-AE0BBD6FFFDE}" srcId="{E01CC9E4-F528-42F2-BAC2-B09D7265A6FE}" destId="{0D331637-4D4D-42CF-BCBE-A43D3A44B9F9}" srcOrd="0" destOrd="0" parTransId="{771A541C-44B5-4817-9AA7-07039F0C5733}" sibTransId="{C8C2ED66-B840-4086-BB96-05EF42265332}"/>
    <dgm:cxn modelId="{78A00FF9-7BD1-485F-A9AE-DA9A2A7B1384}" type="presOf" srcId="{AA0E3A88-0B87-4FD4-8B52-75C1184FB675}" destId="{2FA45899-0B33-4043-B70E-682DA48BF826}" srcOrd="1" destOrd="0" presId="urn:microsoft.com/office/officeart/2005/8/layout/venn1"/>
    <dgm:cxn modelId="{9F62E36E-0E26-48D4-A847-B787E4BEF277}" type="presOf" srcId="{0D331637-4D4D-42CF-BCBE-A43D3A44B9F9}" destId="{4ECED990-5119-4655-8270-7F003AADB654}" srcOrd="0" destOrd="0" presId="urn:microsoft.com/office/officeart/2005/8/layout/venn1"/>
    <dgm:cxn modelId="{799E9C39-518C-4465-BFD5-2DD24A08B7C4}" type="presOf" srcId="{696D4340-86E4-4A49-8D40-E21AF36B9262}" destId="{169F8766-26C6-4CD9-9B7D-B37BCC9432C3}" srcOrd="1" destOrd="0" presId="urn:microsoft.com/office/officeart/2005/8/layout/venn1"/>
    <dgm:cxn modelId="{20595B96-17E6-4759-B02B-576E85540B61}" type="presOf" srcId="{AA0E3A88-0B87-4FD4-8B52-75C1184FB675}" destId="{84414587-FB6B-49F7-882B-BA3D4D0E3E32}" srcOrd="0" destOrd="0" presId="urn:microsoft.com/office/officeart/2005/8/layout/venn1"/>
    <dgm:cxn modelId="{A6FE91F5-705D-49DE-9844-47F70EF37B8A}" srcId="{E01CC9E4-F528-42F2-BAC2-B09D7265A6FE}" destId="{696D4340-86E4-4A49-8D40-E21AF36B9262}" srcOrd="1" destOrd="0" parTransId="{38D6045B-B7FC-49D9-BD6B-A1F9F22A3A3C}" sibTransId="{367E60A0-6D5C-4DAB-80D0-7E1D3FF8111D}"/>
    <dgm:cxn modelId="{5D613E54-8C43-4F5A-9B2F-A50E84FC04AC}" srcId="{E01CC9E4-F528-42F2-BAC2-B09D7265A6FE}" destId="{AA0E3A88-0B87-4FD4-8B52-75C1184FB675}" srcOrd="2" destOrd="0" parTransId="{C63F74FF-88A8-48CF-83B4-7FFF43610465}" sibTransId="{131BB064-5CED-475E-9D37-81E6488D60A5}"/>
    <dgm:cxn modelId="{BD879E6A-C812-45B8-B370-2CA50A77B84C}" type="presOf" srcId="{0D331637-4D4D-42CF-BCBE-A43D3A44B9F9}" destId="{17471F2B-2D03-45FE-B442-2B6509B635F5}" srcOrd="1" destOrd="0" presId="urn:microsoft.com/office/officeart/2005/8/layout/venn1"/>
    <dgm:cxn modelId="{2560B098-2691-4350-8957-D214A1859E7C}" type="presParOf" srcId="{E7BB2FA0-E93D-4511-AF45-B5F0E997036E}" destId="{4ECED990-5119-4655-8270-7F003AADB654}" srcOrd="0" destOrd="0" presId="urn:microsoft.com/office/officeart/2005/8/layout/venn1"/>
    <dgm:cxn modelId="{98E3FC03-CA8F-40E9-B77A-8E774D4CD2BC}" type="presParOf" srcId="{E7BB2FA0-E93D-4511-AF45-B5F0E997036E}" destId="{17471F2B-2D03-45FE-B442-2B6509B635F5}" srcOrd="1" destOrd="0" presId="urn:microsoft.com/office/officeart/2005/8/layout/venn1"/>
    <dgm:cxn modelId="{294BA6FD-D062-496F-A2E2-86AA6EB8242C}" type="presParOf" srcId="{E7BB2FA0-E93D-4511-AF45-B5F0E997036E}" destId="{FF022F93-62A7-4B6A-9518-2B616F866433}" srcOrd="2" destOrd="0" presId="urn:microsoft.com/office/officeart/2005/8/layout/venn1"/>
    <dgm:cxn modelId="{6FFE220C-3F8E-46C6-AEDF-2887FBFD8386}" type="presParOf" srcId="{E7BB2FA0-E93D-4511-AF45-B5F0E997036E}" destId="{169F8766-26C6-4CD9-9B7D-B37BCC9432C3}" srcOrd="3" destOrd="0" presId="urn:microsoft.com/office/officeart/2005/8/layout/venn1"/>
    <dgm:cxn modelId="{932044F1-FB35-4CCC-A3C2-3B645AA3E7B0}" type="presParOf" srcId="{E7BB2FA0-E93D-4511-AF45-B5F0E997036E}" destId="{84414587-FB6B-49F7-882B-BA3D4D0E3E32}" srcOrd="4" destOrd="0" presId="urn:microsoft.com/office/officeart/2005/8/layout/venn1"/>
    <dgm:cxn modelId="{5EA5D03D-B6FF-4CA7-8B85-E02D639F5E61}" type="presParOf" srcId="{E7BB2FA0-E93D-4511-AF45-B5F0E997036E}" destId="{2FA45899-0B33-4043-B70E-682DA48BF826}" srcOrd="5" destOrd="0" presId="urn:microsoft.com/office/officeart/2005/8/layout/venn1"/>
  </dgm:cxnLst>
  <dgm:bg/>
  <dgm:whole>
    <a:ln>
      <a:solidFill>
        <a:schemeClr val="accent1"/>
      </a:solid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CED990-5119-4655-8270-7F003AADB654}">
      <dsp:nvSpPr>
        <dsp:cNvPr id="0" name=""/>
        <dsp:cNvSpPr/>
      </dsp:nvSpPr>
      <dsp:spPr>
        <a:xfrm>
          <a:off x="2994877" y="274648"/>
          <a:ext cx="2824057" cy="2628163"/>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Gobierno</a:t>
          </a:r>
          <a:endParaRPr lang="es-ES" sz="3600" b="1" kern="1200" dirty="0">
            <a:solidFill>
              <a:schemeClr val="tx2"/>
            </a:solidFill>
          </a:endParaRPr>
        </a:p>
      </dsp:txBody>
      <dsp:txXfrm>
        <a:off x="3371418" y="734577"/>
        <a:ext cx="2070975" cy="1182673"/>
      </dsp:txXfrm>
    </dsp:sp>
    <dsp:sp modelId="{FF022F93-62A7-4B6A-9518-2B616F866433}">
      <dsp:nvSpPr>
        <dsp:cNvPr id="0" name=""/>
        <dsp:cNvSpPr/>
      </dsp:nvSpPr>
      <dsp:spPr>
        <a:xfrm>
          <a:off x="3577593" y="1990297"/>
          <a:ext cx="1905845" cy="1684243"/>
        </a:xfrm>
        <a:prstGeom prst="ellipse">
          <a:avLst/>
        </a:prstGeom>
        <a:solidFill>
          <a:schemeClr val="accent5">
            <a:alpha val="50000"/>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s-ES" sz="2400" b="1" kern="1200" dirty="0" smtClean="0">
              <a:solidFill>
                <a:schemeClr val="accent3">
                  <a:lumMod val="50000"/>
                </a:schemeClr>
              </a:solidFill>
            </a:rPr>
            <a:t>Tercer Sector</a:t>
          </a:r>
          <a:endParaRPr lang="es-ES" sz="2400" b="1" kern="1200" dirty="0">
            <a:solidFill>
              <a:schemeClr val="accent3">
                <a:lumMod val="50000"/>
              </a:schemeClr>
            </a:solidFill>
          </a:endParaRPr>
        </a:p>
      </dsp:txBody>
      <dsp:txXfrm>
        <a:off x="4160464" y="2425394"/>
        <a:ext cx="1143507" cy="926333"/>
      </dsp:txXfrm>
    </dsp:sp>
    <dsp:sp modelId="{84414587-FB6B-49F7-882B-BA3D4D0E3E32}">
      <dsp:nvSpPr>
        <dsp:cNvPr id="0" name=""/>
        <dsp:cNvSpPr/>
      </dsp:nvSpPr>
      <dsp:spPr>
        <a:xfrm>
          <a:off x="264782" y="846140"/>
          <a:ext cx="3651370" cy="3437773"/>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accent6">
                  <a:lumMod val="50000"/>
                </a:schemeClr>
              </a:solidFill>
            </a:rPr>
            <a:t>Empresas</a:t>
          </a:r>
          <a:endParaRPr lang="es-ES" sz="3600" b="1" kern="1200" dirty="0">
            <a:solidFill>
              <a:schemeClr val="accent6">
                <a:lumMod val="50000"/>
              </a:schemeClr>
            </a:solidFill>
          </a:endParaRPr>
        </a:p>
      </dsp:txBody>
      <dsp:txXfrm>
        <a:off x="608619" y="1734231"/>
        <a:ext cx="2190822" cy="189077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CED990-5119-4655-8270-7F003AADB654}">
      <dsp:nvSpPr>
        <dsp:cNvPr id="0" name=""/>
        <dsp:cNvSpPr/>
      </dsp:nvSpPr>
      <dsp:spPr>
        <a:xfrm>
          <a:off x="1632823" y="573159"/>
          <a:ext cx="1100593" cy="935870"/>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s-ES" sz="1600" b="1" kern="1200" dirty="0" smtClean="0">
              <a:solidFill>
                <a:schemeClr val="tx2"/>
              </a:solidFill>
            </a:rPr>
            <a:t>Gobierno</a:t>
          </a:r>
          <a:endParaRPr lang="es-ES" sz="1600" b="1" kern="1200" dirty="0">
            <a:solidFill>
              <a:schemeClr val="tx2"/>
            </a:solidFill>
          </a:endParaRPr>
        </a:p>
      </dsp:txBody>
      <dsp:txXfrm>
        <a:off x="1779568" y="736937"/>
        <a:ext cx="807101" cy="421141"/>
      </dsp:txXfrm>
    </dsp:sp>
    <dsp:sp modelId="{FF022F93-62A7-4B6A-9518-2B616F866433}">
      <dsp:nvSpPr>
        <dsp:cNvPr id="0" name=""/>
        <dsp:cNvSpPr/>
      </dsp:nvSpPr>
      <dsp:spPr>
        <a:xfrm>
          <a:off x="2101254" y="696342"/>
          <a:ext cx="3497984" cy="3367776"/>
        </a:xfrm>
        <a:prstGeom prst="ellipse">
          <a:avLst/>
        </a:prstGeom>
        <a:solidFill>
          <a:schemeClr val="accent5">
            <a:alpha val="50000"/>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78000">
            <a:lnSpc>
              <a:spcPct val="90000"/>
            </a:lnSpc>
            <a:spcBef>
              <a:spcPct val="0"/>
            </a:spcBef>
            <a:spcAft>
              <a:spcPct val="35000"/>
            </a:spcAft>
          </a:pPr>
          <a:r>
            <a:rPr lang="es-ES" sz="4000" b="1" kern="1200" dirty="0" smtClean="0">
              <a:solidFill>
                <a:schemeClr val="accent3">
                  <a:lumMod val="50000"/>
                </a:schemeClr>
              </a:solidFill>
            </a:rPr>
            <a:t>Tercer Sector</a:t>
          </a:r>
          <a:endParaRPr lang="es-ES" sz="4000" b="1" kern="1200" dirty="0">
            <a:solidFill>
              <a:schemeClr val="accent3">
                <a:lumMod val="50000"/>
              </a:schemeClr>
            </a:solidFill>
          </a:endParaRPr>
        </a:p>
      </dsp:txBody>
      <dsp:txXfrm>
        <a:off x="3171054" y="1566351"/>
        <a:ext cx="2098790" cy="1852277"/>
      </dsp:txXfrm>
    </dsp:sp>
    <dsp:sp modelId="{84414587-FB6B-49F7-882B-BA3D4D0E3E32}">
      <dsp:nvSpPr>
        <dsp:cNvPr id="0" name=""/>
        <dsp:cNvSpPr/>
      </dsp:nvSpPr>
      <dsp:spPr>
        <a:xfrm>
          <a:off x="357184" y="1322016"/>
          <a:ext cx="2451991" cy="2242035"/>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s-ES" sz="2800" b="1" kern="1200" dirty="0" smtClean="0">
              <a:solidFill>
                <a:schemeClr val="accent6">
                  <a:lumMod val="50000"/>
                </a:schemeClr>
              </a:solidFill>
            </a:rPr>
            <a:t>Empresas</a:t>
          </a:r>
          <a:endParaRPr lang="es-ES" sz="2800" b="1" kern="1200" dirty="0">
            <a:solidFill>
              <a:schemeClr val="accent6">
                <a:lumMod val="50000"/>
              </a:schemeClr>
            </a:solidFill>
          </a:endParaRPr>
        </a:p>
      </dsp:txBody>
      <dsp:txXfrm>
        <a:off x="588080" y="1901208"/>
        <a:ext cx="1471194" cy="123311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CED990-5119-4655-8270-7F003AADB654}">
      <dsp:nvSpPr>
        <dsp:cNvPr id="0" name=""/>
        <dsp:cNvSpPr/>
      </dsp:nvSpPr>
      <dsp:spPr>
        <a:xfrm>
          <a:off x="3368123" y="316196"/>
          <a:ext cx="1433043" cy="1288625"/>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2"/>
              </a:solidFill>
            </a:rPr>
            <a:t>Gobierno</a:t>
          </a:r>
          <a:endParaRPr lang="es-ES" sz="2000" b="1" kern="1200" dirty="0">
            <a:solidFill>
              <a:schemeClr val="tx2"/>
            </a:solidFill>
          </a:endParaRPr>
        </a:p>
      </dsp:txBody>
      <dsp:txXfrm>
        <a:off x="3559196" y="541706"/>
        <a:ext cx="1050898" cy="579881"/>
      </dsp:txXfrm>
    </dsp:sp>
    <dsp:sp modelId="{FF022F93-62A7-4B6A-9518-2B616F866433}">
      <dsp:nvSpPr>
        <dsp:cNvPr id="0" name=""/>
        <dsp:cNvSpPr/>
      </dsp:nvSpPr>
      <dsp:spPr>
        <a:xfrm>
          <a:off x="3716415" y="1365016"/>
          <a:ext cx="2020857" cy="1857283"/>
        </a:xfrm>
        <a:prstGeom prst="ellipse">
          <a:avLst/>
        </a:prstGeom>
        <a:solidFill>
          <a:schemeClr val="accent5">
            <a:alpha val="50000"/>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s-ES" sz="2400" b="1" kern="1200" dirty="0" smtClean="0">
              <a:solidFill>
                <a:schemeClr val="accent3">
                  <a:lumMod val="50000"/>
                </a:schemeClr>
              </a:solidFill>
            </a:rPr>
            <a:t>Tercer Sector</a:t>
          </a:r>
          <a:endParaRPr lang="es-ES" sz="2400" b="1" kern="1200" dirty="0">
            <a:solidFill>
              <a:schemeClr val="accent3">
                <a:lumMod val="50000"/>
              </a:schemeClr>
            </a:solidFill>
          </a:endParaRPr>
        </a:p>
      </dsp:txBody>
      <dsp:txXfrm>
        <a:off x="4334460" y="1844814"/>
        <a:ext cx="1212514" cy="1021505"/>
      </dsp:txXfrm>
    </dsp:sp>
    <dsp:sp modelId="{84414587-FB6B-49F7-882B-BA3D4D0E3E32}">
      <dsp:nvSpPr>
        <dsp:cNvPr id="0" name=""/>
        <dsp:cNvSpPr/>
      </dsp:nvSpPr>
      <dsp:spPr>
        <a:xfrm>
          <a:off x="427041" y="510523"/>
          <a:ext cx="3797375" cy="3782988"/>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955800">
            <a:lnSpc>
              <a:spcPct val="90000"/>
            </a:lnSpc>
            <a:spcBef>
              <a:spcPct val="0"/>
            </a:spcBef>
            <a:spcAft>
              <a:spcPct val="35000"/>
            </a:spcAft>
          </a:pPr>
          <a:r>
            <a:rPr lang="es-ES" sz="4400" b="1" kern="1200" dirty="0" smtClean="0">
              <a:solidFill>
                <a:schemeClr val="accent6">
                  <a:lumMod val="50000"/>
                </a:schemeClr>
              </a:solidFill>
            </a:rPr>
            <a:t>Empresas</a:t>
          </a:r>
          <a:endParaRPr lang="es-ES" sz="4400" b="1" kern="1200" dirty="0">
            <a:solidFill>
              <a:schemeClr val="accent6">
                <a:lumMod val="50000"/>
              </a:schemeClr>
            </a:solidFill>
          </a:endParaRPr>
        </a:p>
      </dsp:txBody>
      <dsp:txXfrm>
        <a:off x="784627" y="1487795"/>
        <a:ext cx="2278425" cy="208064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5E5FA0-33C1-4D51-932B-0E4229194202}" type="datetimeFigureOut">
              <a:rPr lang="es-ES" smtClean="0"/>
              <a:t>03/11/2010</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4DB2598-6885-4982-AC0C-6A931900E9A0}" type="slidenum">
              <a:rPr lang="es-ES" smtClean="0"/>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33EAEB-4355-4621-88B3-9E76607D9D07}" type="datetimeFigureOut">
              <a:rPr lang="es-ES" smtClean="0"/>
              <a:pPr/>
              <a:t>03/11/2010</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D4C929-9FC6-4E8A-B43D-94A31EAD9BC8}"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734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smtClean="0"/>
              <a:t>Charles C. Ebbets. </a:t>
            </a:r>
            <a:r>
              <a:rPr lang="es-ES" b="1" smtClean="0"/>
              <a:t>Nueva York</a:t>
            </a:r>
            <a:r>
              <a:rPr lang="es-ES" smtClean="0"/>
              <a:t>, 1925.- Tocando la armónica en un descanso</a:t>
            </a:r>
          </a:p>
          <a:p>
            <a:pPr eaLnBrk="1" hangingPunct="1">
              <a:spcBef>
                <a:spcPct val="0"/>
              </a:spcBef>
            </a:pPr>
            <a:r>
              <a:rPr lang="es-ES" smtClean="0"/>
              <a:t>Percepción del riesgo infravalorado</a:t>
            </a:r>
          </a:p>
          <a:p>
            <a:pPr eaLnBrk="1" hangingPunct="1">
              <a:spcBef>
                <a:spcPct val="0"/>
              </a:spcBef>
            </a:pPr>
            <a:r>
              <a:rPr lang="es-ES" smtClean="0"/>
              <a:t>Innovación sin valoración del riesgo por outsourcing en Ratings AAA en enero de 2.008 12 empresas AAA en el mundo, y unos 64.000 productos estructurados como los CDO clasificados con AAA</a:t>
            </a:r>
          </a:p>
          <a:p>
            <a:pPr eaLnBrk="1" hangingPunct="1">
              <a:spcBef>
                <a:spcPct val="0"/>
              </a:spcBef>
            </a:pPr>
            <a:r>
              <a:rPr lang="es-ES" smtClean="0"/>
              <a:t>El volumen (la altura) es importante</a:t>
            </a:r>
          </a:p>
          <a:p>
            <a:pPr eaLnBrk="1" hangingPunct="1">
              <a:spcBef>
                <a:spcPct val="0"/>
              </a:spcBef>
            </a:pPr>
            <a:endParaRPr lang="es-ES" smtClean="0"/>
          </a:p>
        </p:txBody>
      </p:sp>
      <p:sp>
        <p:nvSpPr>
          <p:cNvPr id="5734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3F187AC-8B3C-473E-82C2-5720E82DA69E}" type="slidenum">
              <a:rPr lang="es-ES" smtClean="0"/>
              <a:pPr/>
              <a:t>2</a:t>
            </a:fld>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656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smtClean="0"/>
              <a:t>Por delante “alitas” de ángel, pero en la sombra se ven los cuernos del demonio. La empresa “buena”</a:t>
            </a:r>
          </a:p>
        </p:txBody>
      </p:sp>
      <p:sp>
        <p:nvSpPr>
          <p:cNvPr id="6656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1E9C116-C503-4459-B805-6BE01CE9BFE5}" type="slidenum">
              <a:rPr lang="es-ES" smtClean="0"/>
              <a:pPr/>
              <a:t>5</a:t>
            </a:fld>
            <a:endParaRPr lang="es-E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06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dirty="0" smtClean="0"/>
              <a:t>Todas con límites y cálculos de coste (incluso seguro contratado como Hyundai)</a:t>
            </a:r>
          </a:p>
          <a:p>
            <a:pPr eaLnBrk="1" hangingPunct="1">
              <a:buFontTx/>
              <a:buChar char="•"/>
            </a:pPr>
            <a:r>
              <a:rPr lang="es-ES" dirty="0" smtClean="0"/>
              <a:t> Iberdrola descuentos a PYME</a:t>
            </a:r>
          </a:p>
          <a:p>
            <a:pPr eaLnBrk="1" hangingPunct="1">
              <a:buFontTx/>
              <a:buChar char="•"/>
            </a:pPr>
            <a:r>
              <a:rPr lang="es-ES" dirty="0" smtClean="0"/>
              <a:t> Sanitas durante 6 meses no hay que pagar la cuota</a:t>
            </a:r>
          </a:p>
          <a:p>
            <a:pPr eaLnBrk="1" hangingPunct="1">
              <a:buFontTx/>
              <a:buChar char="•"/>
            </a:pPr>
            <a:r>
              <a:rPr lang="es-ES" dirty="0" smtClean="0"/>
              <a:t> Telefónica descuentos hasta el 50%</a:t>
            </a:r>
          </a:p>
          <a:p>
            <a:pPr eaLnBrk="1" hangingPunct="1">
              <a:buFontTx/>
              <a:buChar char="•"/>
            </a:pPr>
            <a:r>
              <a:rPr lang="es-ES" dirty="0" smtClean="0"/>
              <a:t> Hyundai Plan de Confianza para los que pierdan el empleo, paga las cuotas de financiación durante 1 año</a:t>
            </a:r>
          </a:p>
        </p:txBody>
      </p:sp>
      <p:sp>
        <p:nvSpPr>
          <p:cNvPr id="7066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795A8CF-398A-4C75-AD92-49CA86AAF364}" type="slidenum">
              <a:rPr lang="es-ES" smtClean="0"/>
              <a:pPr/>
              <a:t>7</a:t>
            </a:fld>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2947"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El estado de bienestar</a:t>
            </a:r>
          </a:p>
        </p:txBody>
      </p:sp>
      <p:sp>
        <p:nvSpPr>
          <p:cNvPr id="8294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7A9C6CF-B0F6-4985-8C4A-62E861CC165E}" type="slidenum">
              <a:rPr lang="es-ES" smtClean="0"/>
              <a:pPr/>
              <a:t>11</a:t>
            </a:fld>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1923"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La subsidiaridad de las empresas</a:t>
            </a:r>
          </a:p>
        </p:txBody>
      </p:sp>
      <p:sp>
        <p:nvSpPr>
          <p:cNvPr id="8192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E57FB95-4BC7-40EF-8162-F717B4DB2632}" type="slidenum">
              <a:rPr lang="es-ES" smtClean="0"/>
              <a:pPr/>
              <a:t>12</a:t>
            </a:fld>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1923"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La subsidiaridad de las empresas</a:t>
            </a:r>
          </a:p>
        </p:txBody>
      </p:sp>
      <p:sp>
        <p:nvSpPr>
          <p:cNvPr id="8192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E57FB95-4BC7-40EF-8162-F717B4DB2632}" type="slidenum">
              <a:rPr lang="es-ES" smtClean="0"/>
              <a:pPr/>
              <a:t>13</a:t>
            </a:fld>
            <a:endParaRPr lang="es-E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7283"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Pacto Mundial de la ONU y empresas</a:t>
            </a:r>
          </a:p>
        </p:txBody>
      </p:sp>
      <p:sp>
        <p:nvSpPr>
          <p:cNvPr id="9728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46E96EC-FD00-4356-A706-59116141C6FA}" type="slidenum">
              <a:rPr lang="es-ES" smtClean="0"/>
              <a:pPr/>
              <a:t>15</a:t>
            </a:fld>
            <a:endParaRPr 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E65131-AB8A-48E0-9D43-AB808F74A7CD}" type="slidenum">
              <a:rPr lang="es-ES_tradnl"/>
              <a:pPr/>
              <a:t>17</a:t>
            </a:fld>
            <a:endParaRPr lang="es-ES_tradnl"/>
          </a:p>
        </p:txBody>
      </p:sp>
      <p:sp>
        <p:nvSpPr>
          <p:cNvPr id="21197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11971"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0899"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Qué empresa lo financia? … Telefónica, alguna relación…?</a:t>
            </a:r>
          </a:p>
        </p:txBody>
      </p:sp>
      <p:sp>
        <p:nvSpPr>
          <p:cNvPr id="8090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6F56AA-4DC6-4997-A30D-1C51D03C37C6}" type="slidenum">
              <a:rPr lang="es-ES" smtClean="0"/>
              <a:pPr/>
              <a:t>25</a:t>
            </a:fld>
            <a:endParaRPr 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5"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s-ES" smtClean="0"/>
              <a:t>La ley y la RSC como algo voluntario pero en movimiento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6019"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O nadas o guardas la ropa</a:t>
            </a:r>
          </a:p>
        </p:txBody>
      </p:sp>
      <p:sp>
        <p:nvSpPr>
          <p:cNvPr id="8602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5FAABEC-CEAD-4A3B-A071-BC022444C42C}" type="slidenum">
              <a:rPr lang="es-ES" smtClean="0"/>
              <a:pPr/>
              <a:t>29</a:t>
            </a:fld>
            <a:endParaRPr lang="es-E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7043"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Las empresas lo pueden hacer mejor porque tienen otros activos además del dinero: conocimiento, instalaciones, etc.</a:t>
            </a:r>
          </a:p>
        </p:txBody>
      </p:sp>
      <p:sp>
        <p:nvSpPr>
          <p:cNvPr id="8704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E22AD09-1377-4127-AE4C-B7C5FB463F34}" type="slidenum">
              <a:rPr lang="es-ES" smtClean="0"/>
              <a:pPr/>
              <a:t>30</a:t>
            </a:fld>
            <a:endParaRPr lang="es-E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8067"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mtClean="0"/>
              <a:t>No es tan automático…</a:t>
            </a:r>
          </a:p>
        </p:txBody>
      </p:sp>
      <p:sp>
        <p:nvSpPr>
          <p:cNvPr id="880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D1C7F1-714D-457C-9CAF-6695B518770E}" type="slidenum">
              <a:rPr lang="es-ES" smtClean="0"/>
              <a:pPr/>
              <a:t>31</a:t>
            </a:fld>
            <a:endParaRPr lang="es-E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782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b="1" dirty="0" smtClean="0"/>
              <a:t>La </a:t>
            </a:r>
            <a:r>
              <a:rPr lang="es-ES" b="1" dirty="0" err="1" smtClean="0"/>
              <a:t>Eurocámara</a:t>
            </a:r>
            <a:r>
              <a:rPr lang="es-ES" b="1" dirty="0" smtClean="0"/>
              <a:t> aprueba la revisión del etiquetado ecológico para bienes y servicios</a:t>
            </a:r>
          </a:p>
          <a:p>
            <a:pPr eaLnBrk="1" hangingPunct="1">
              <a:spcBef>
                <a:spcPct val="0"/>
              </a:spcBef>
            </a:pPr>
            <a:r>
              <a:rPr lang="es-ES" dirty="0" smtClean="0"/>
              <a:t>Medio ambiente - 02-04-2009 - 13:14 </a:t>
            </a:r>
          </a:p>
          <a:p>
            <a:pPr eaLnBrk="1" hangingPunct="1">
              <a:spcBef>
                <a:spcPct val="0"/>
              </a:spcBef>
            </a:pPr>
            <a:r>
              <a:rPr lang="es-ES" dirty="0" smtClean="0"/>
              <a:t>La etiqueta garantiza el respeto por el medio ambiente y la salud humana.</a:t>
            </a:r>
          </a:p>
          <a:p>
            <a:pPr eaLnBrk="1" hangingPunct="1">
              <a:spcBef>
                <a:spcPct val="0"/>
              </a:spcBef>
            </a:pPr>
            <a:r>
              <a:rPr lang="es-ES" dirty="0" smtClean="0"/>
              <a:t>El Parlamento Europeo ha aprobado la revisión de la etiqueta ecológica comunitaria, a la que podrán optar más bienes y servicios que hasta ahora. Esta etiqueta garantiza un alto nivel de calidad de los productos, así como el respeto por el medio ambiente y la salud humana. Entre los criterios de concesión de la etiqueta ecológica figurará la reducción del número de ensayos con animales. Además, la CE determinará en un estudio si es posible aplicar este etiquetado a la comida procesada.</a:t>
            </a:r>
          </a:p>
          <a:p>
            <a:pPr eaLnBrk="1" hangingPunct="1">
              <a:spcBef>
                <a:spcPct val="0"/>
              </a:spcBef>
            </a:pPr>
            <a:r>
              <a:rPr lang="es-ES" dirty="0" smtClean="0"/>
              <a:t>El objetivo de esta legislación es promover los productos respetuosos con el medio ambiente mediante un sistema voluntario conocido como "etiqueta ecológica". En la actualidad, hay 26 grupos de productos que pueden optar a la etiqueta ecológica, desde jabones y champús hasta pinturas, barnices y pañuelos de papel, pasando por hoteles y </a:t>
            </a:r>
            <a:r>
              <a:rPr lang="es-ES" i="1" dirty="0" smtClean="0"/>
              <a:t>campings</a:t>
            </a:r>
            <a:r>
              <a:rPr lang="es-ES" dirty="0" smtClean="0"/>
              <a:t>. Uno de los principales objetivos de la revisión del sistema es incrementar el número de grupos de productos hasta 40 ó 50 en 2015.</a:t>
            </a:r>
            <a:br>
              <a:rPr lang="es-ES" dirty="0" smtClean="0"/>
            </a:br>
            <a:r>
              <a:rPr lang="es-ES" dirty="0" smtClean="0"/>
              <a:t> </a:t>
            </a:r>
            <a:br>
              <a:rPr lang="es-ES" dirty="0" smtClean="0"/>
            </a:br>
            <a:r>
              <a:rPr lang="es-ES" dirty="0" smtClean="0"/>
              <a:t>El nuevo reglamento, acordado en primera lectura por el Parlamento y el Consejo y aprobado por el pleno con 663 votos frente a 18, introduce requisitos generales para el posterior desarrollo de criterios más concretos que los bienes y servicios con la etiqueta ecológica han de cumplir. Estos criterios no están incluidos en el reglamento, sino que se establecerán en decisiones específicas para cada grupo de productos (artículo 2)</a:t>
            </a:r>
          </a:p>
          <a:p>
            <a:pPr eaLnBrk="1" hangingPunct="1">
              <a:spcBef>
                <a:spcPct val="0"/>
              </a:spcBef>
            </a:pPr>
            <a:r>
              <a:rPr lang="es-ES" dirty="0" smtClean="0"/>
              <a:t>el proyecto EMAS en el Parlamento mediante la decisión de 19 de abril de 2004. El Presidente y el Secretario General firmaron la Política medioambiental del Parlamento Europeo, que contiene directrices para el establecimiento de su propio sistema de gestión medioambiental e incluye lo siguiente:</a:t>
            </a:r>
          </a:p>
          <a:p>
            <a:pPr eaLnBrk="1" hangingPunct="1">
              <a:spcBef>
                <a:spcPct val="0"/>
              </a:spcBef>
            </a:pPr>
            <a:r>
              <a:rPr lang="es-ES" dirty="0" smtClean="0"/>
              <a:t>reducción de emisiones de dióxido de carbono </a:t>
            </a:r>
          </a:p>
          <a:p>
            <a:pPr eaLnBrk="1" hangingPunct="1">
              <a:spcBef>
                <a:spcPct val="0"/>
              </a:spcBef>
            </a:pPr>
            <a:r>
              <a:rPr lang="es-ES" dirty="0" smtClean="0"/>
              <a:t>fomento del uso eficiente de la energía, el agua y el papel y reducción de residuos </a:t>
            </a:r>
          </a:p>
          <a:p>
            <a:pPr eaLnBrk="1" hangingPunct="1">
              <a:spcBef>
                <a:spcPct val="0"/>
              </a:spcBef>
            </a:pPr>
            <a:r>
              <a:rPr lang="es-ES" dirty="0" smtClean="0"/>
              <a:t>incorporación de directrices medioambientales en procedimientos de contratación pública </a:t>
            </a:r>
          </a:p>
          <a:p>
            <a:pPr eaLnBrk="1" hangingPunct="1">
              <a:spcBef>
                <a:spcPct val="0"/>
              </a:spcBef>
            </a:pPr>
            <a:r>
              <a:rPr lang="es-ES" dirty="0" smtClean="0"/>
              <a:t>garantía de una conducta y un compromiso apropiados a través de la formación y de una mayor sensibilización </a:t>
            </a:r>
          </a:p>
          <a:p>
            <a:pPr eaLnBrk="1" hangingPunct="1">
              <a:spcBef>
                <a:spcPct val="0"/>
              </a:spcBef>
            </a:pPr>
            <a:r>
              <a:rPr lang="es-ES" dirty="0" smtClean="0"/>
              <a:t>adopción de medidas preventivas para contrarrestar la contaminación </a:t>
            </a:r>
          </a:p>
          <a:p>
            <a:pPr eaLnBrk="1" hangingPunct="1">
              <a:spcBef>
                <a:spcPct val="0"/>
              </a:spcBef>
            </a:pPr>
            <a:r>
              <a:rPr lang="es-ES" dirty="0" smtClean="0"/>
              <a:t>garantía de conformidad con los requisitos oportunos </a:t>
            </a:r>
          </a:p>
          <a:p>
            <a:pPr eaLnBrk="1" hangingPunct="1">
              <a:spcBef>
                <a:spcPct val="0"/>
              </a:spcBef>
            </a:pPr>
            <a:r>
              <a:rPr lang="es-ES" dirty="0" smtClean="0"/>
              <a:t>provisión de suficientes recursos para su sistema de gestión medioambiental </a:t>
            </a:r>
          </a:p>
          <a:p>
            <a:pPr eaLnBrk="1" hangingPunct="1">
              <a:spcBef>
                <a:spcPct val="0"/>
              </a:spcBef>
            </a:pPr>
            <a:r>
              <a:rPr lang="es-ES" dirty="0" smtClean="0"/>
              <a:t>fomento de una comunicación y un diálogo transparentes</a:t>
            </a:r>
          </a:p>
          <a:p>
            <a:pPr eaLnBrk="1" hangingPunct="1">
              <a:spcBef>
                <a:spcPct val="0"/>
              </a:spcBef>
            </a:pPr>
            <a:endParaRPr lang="es-ES" dirty="0" smtClean="0"/>
          </a:p>
          <a:p>
            <a:pPr eaLnBrk="1" hangingPunct="1">
              <a:spcBef>
                <a:spcPct val="0"/>
              </a:spcBef>
            </a:pPr>
            <a:endParaRPr lang="es-ES" dirty="0" smtClean="0"/>
          </a:p>
        </p:txBody>
      </p:sp>
      <p:sp>
        <p:nvSpPr>
          <p:cNvPr id="7782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E8AC56D-DA88-4CD6-9BC1-78FB0DDA9865}" type="slidenum">
              <a:rPr lang="es-ES" smtClean="0"/>
              <a:pPr/>
              <a:t>41</a:t>
            </a:fld>
            <a:endParaRPr lang="es-E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680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smtClean="0"/>
          </a:p>
        </p:txBody>
      </p:sp>
      <p:sp>
        <p:nvSpPr>
          <p:cNvPr id="7680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E279E05-E37C-4C3A-97D6-8D6C3C883BC7}" type="slidenum">
              <a:rPr lang="es-ES" smtClean="0"/>
              <a:pPr/>
              <a:t>45</a:t>
            </a:fld>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C5D9EBC-ABAB-4FAB-BCCC-36A24377D29F}" type="datetimeFigureOut">
              <a:rPr lang="es-ES" smtClean="0"/>
              <a:pPr/>
              <a:t>03/11/2010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34F54D3-B9AF-4844-9AEA-56ADFF58AA36}"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4648200" y="1600200"/>
            <a:ext cx="4038600" cy="218598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4648200" y="3938588"/>
            <a:ext cx="4038600" cy="218757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5D9EBC-ABAB-4FAB-BCCC-36A24377D29F}" type="datetimeFigureOut">
              <a:rPr lang="es-ES" smtClean="0"/>
              <a:pPr/>
              <a:t>03/11/2010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F54D3-B9AF-4844-9AEA-56ADFF58AA36}"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www.telefonica.es/teayudamos" TargetMode="External"/><Relationship Id="rId13" Type="http://schemas.openxmlformats.org/officeDocument/2006/relationships/image" Target="../media/image14.gif"/><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hyperlink" Target="http://www.iberdrola.es/webibd/corporativa/iberdrola?IDPAG=ESWEBCLIEMPELECON" TargetMode="External"/><Relationship Id="rId4" Type="http://schemas.openxmlformats.org/officeDocument/2006/relationships/hyperlink" Target="http://www.telefonicaonline.com/on/io/navegacion/red_ex.html?url=http://www.telefonica.es/" TargetMode="External"/><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hyperlink" Target="http://es.wikipedia.org/wiki/Archivo:North_America_(orthographic_projection).svg" TargetMode="External"/><Relationship Id="rId1" Type="http://schemas.openxmlformats.org/officeDocument/2006/relationships/slideLayout" Target="../slideLayouts/slideLayout12.xml"/><Relationship Id="rId6" Type="http://schemas.openxmlformats.org/officeDocument/2006/relationships/hyperlink" Target="http://es.wikipedia.org/wiki/Archivo:Europe_(orthographic_projection).svg" TargetMode="External"/><Relationship Id="rId5" Type="http://schemas.openxmlformats.org/officeDocument/2006/relationships/image" Target="../media/image16.png"/><Relationship Id="rId4" Type="http://schemas.openxmlformats.org/officeDocument/2006/relationships/hyperlink" Target="http://es.wikipedia.org/wiki/Archivo:Latin_America_(orthographic_projection).sv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fundacion.telefonica.com/pronino/pronino_se_mueve/index.htm"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gif"/><Relationship Id="rId18" Type="http://schemas.openxmlformats.org/officeDocument/2006/relationships/image" Target="../media/image43.jpeg"/><Relationship Id="rId3" Type="http://schemas.openxmlformats.org/officeDocument/2006/relationships/image" Target="../media/image28.png"/><Relationship Id="rId21" Type="http://schemas.openxmlformats.org/officeDocument/2006/relationships/image" Target="../media/image46.gif"/><Relationship Id="rId7" Type="http://schemas.openxmlformats.org/officeDocument/2006/relationships/image" Target="../media/image32.jpeg"/><Relationship Id="rId12" Type="http://schemas.openxmlformats.org/officeDocument/2006/relationships/image" Target="../media/image37.jpeg"/><Relationship Id="rId17" Type="http://schemas.openxmlformats.org/officeDocument/2006/relationships/image" Target="../media/image42.jpeg"/><Relationship Id="rId2" Type="http://schemas.openxmlformats.org/officeDocument/2006/relationships/notesSlide" Target="../notesSlides/notesSlide14.xml"/><Relationship Id="rId16" Type="http://schemas.openxmlformats.org/officeDocument/2006/relationships/image" Target="../media/image41.jpeg"/><Relationship Id="rId20" Type="http://schemas.openxmlformats.org/officeDocument/2006/relationships/image" Target="../media/image45.gif"/><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gif"/><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png"/><Relationship Id="rId19" Type="http://schemas.openxmlformats.org/officeDocument/2006/relationships/image" Target="../media/image44.jpeg"/><Relationship Id="rId4" Type="http://schemas.openxmlformats.org/officeDocument/2006/relationships/image" Target="../media/image29.png"/><Relationship Id="rId9" Type="http://schemas.openxmlformats.org/officeDocument/2006/relationships/image" Target="../media/image34.jpeg"/><Relationship Id="rId14" Type="http://schemas.openxmlformats.org/officeDocument/2006/relationships/image" Target="../media/image39.gif"/><Relationship Id="rId22" Type="http://schemas.openxmlformats.org/officeDocument/2006/relationships/image" Target="../media/image47.jpeg"/></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fr-FR" sz="4000" b="1" dirty="0" smtClean="0">
                <a:solidFill>
                  <a:schemeClr val="bg1"/>
                </a:solidFill>
              </a:rPr>
              <a:t>La RSC en temps de </a:t>
            </a:r>
            <a:r>
              <a:rPr lang="fr-FR" sz="4000" b="1" dirty="0" err="1" smtClean="0">
                <a:solidFill>
                  <a:schemeClr val="bg1"/>
                </a:solidFill>
              </a:rPr>
              <a:t>crisi</a:t>
            </a:r>
            <a:r>
              <a:rPr lang="fr-FR" sz="4000" b="1" dirty="0" smtClean="0">
                <a:solidFill>
                  <a:schemeClr val="bg1"/>
                </a:solidFill>
              </a:rPr>
              <a:t> </a:t>
            </a:r>
            <a:endParaRPr lang="es-ES" sz="4000" b="1" dirty="0">
              <a:solidFill>
                <a:schemeClr val="bg1"/>
              </a:solidFill>
            </a:endParaRPr>
          </a:p>
        </p:txBody>
      </p:sp>
      <p:sp>
        <p:nvSpPr>
          <p:cNvPr id="3" name="2 Subtítulo"/>
          <p:cNvSpPr>
            <a:spLocks noGrp="1"/>
          </p:cNvSpPr>
          <p:nvPr>
            <p:ph type="subTitle" idx="1"/>
          </p:nvPr>
        </p:nvSpPr>
        <p:spPr/>
        <p:txBody>
          <a:bodyPr>
            <a:normAutofit/>
          </a:bodyPr>
          <a:lstStyle/>
          <a:p>
            <a:pPr algn="r"/>
            <a:r>
              <a:rPr lang="es-ES" sz="2400" dirty="0" smtClean="0"/>
              <a:t>Prof. </a:t>
            </a:r>
            <a:r>
              <a:rPr lang="es-ES" sz="2400" dirty="0" err="1" smtClean="0"/>
              <a:t>Garralda</a:t>
            </a:r>
            <a:endParaRPr lang="es-ES" sz="2400" dirty="0"/>
          </a:p>
        </p:txBody>
      </p:sp>
      <p:pic>
        <p:nvPicPr>
          <p:cNvPr id="4" name="3 Imagen" descr="IE Business School Color.jpg"/>
          <p:cNvPicPr>
            <a:picLocks noChangeAspect="1"/>
          </p:cNvPicPr>
          <p:nvPr/>
        </p:nvPicPr>
        <p:blipFill>
          <a:blip r:embed="rId2" cstate="print"/>
          <a:srcRect/>
          <a:stretch>
            <a:fillRect/>
          </a:stretch>
        </p:blipFill>
        <p:spPr bwMode="auto">
          <a:xfrm>
            <a:off x="6948264" y="5688608"/>
            <a:ext cx="2013692" cy="9807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0" y="274638"/>
            <a:ext cx="9144000" cy="994122"/>
          </a:xfrm>
          <a:solidFill>
            <a:schemeClr val="tx1">
              <a:lumMod val="50000"/>
              <a:lumOff val="50000"/>
            </a:schemeClr>
          </a:solidFill>
          <a:ln w="19050" cap="flat" algn="ctr">
            <a:noFill/>
          </a:ln>
        </p:spPr>
        <p:txBody>
          <a:bodyPr vert="horz" lIns="91440" tIns="45720" rIns="91440" bIns="45720" rtlCol="0" anchor="ctr">
            <a:normAutofit/>
          </a:bodyPr>
          <a:lstStyle/>
          <a:p>
            <a:r>
              <a:rPr lang="es-ES" sz="3200" dirty="0" smtClean="0">
                <a:solidFill>
                  <a:schemeClr val="bg1"/>
                </a:solidFill>
              </a:rPr>
              <a:t>Visión cuando se gestaba la crisis</a:t>
            </a:r>
          </a:p>
        </p:txBody>
      </p:sp>
      <p:pic>
        <p:nvPicPr>
          <p:cNvPr id="8195" name="5 Marcador de contenido" descr="Rascacielos NYTimes.bmp"/>
          <p:cNvPicPr>
            <a:picLocks noGrp="1" noChangeAspect="1"/>
          </p:cNvPicPr>
          <p:nvPr>
            <p:ph idx="1"/>
          </p:nvPr>
        </p:nvPicPr>
        <p:blipFill>
          <a:blip r:embed="rId3" cstate="print"/>
          <a:srcRect/>
          <a:stretch>
            <a:fillRect/>
          </a:stretch>
        </p:blipFill>
        <p:spPr>
          <a:xfrm>
            <a:off x="1965325" y="1571625"/>
            <a:ext cx="5213350" cy="3989388"/>
          </a:xfrm>
        </p:spPr>
      </p:pic>
      <p:sp>
        <p:nvSpPr>
          <p:cNvPr id="8196" name="6 CuadroTexto"/>
          <p:cNvSpPr txBox="1">
            <a:spLocks noChangeArrowheads="1"/>
          </p:cNvSpPr>
          <p:nvPr/>
        </p:nvSpPr>
        <p:spPr bwMode="auto">
          <a:xfrm>
            <a:off x="2000250" y="5610225"/>
            <a:ext cx="3392488" cy="277813"/>
          </a:xfrm>
          <a:prstGeom prst="rect">
            <a:avLst/>
          </a:prstGeom>
          <a:noFill/>
          <a:ln w="9525">
            <a:noFill/>
            <a:miter lim="800000"/>
            <a:headEnd/>
            <a:tailEnd/>
          </a:ln>
        </p:spPr>
        <p:txBody>
          <a:bodyPr wrap="none">
            <a:spAutoFit/>
          </a:bodyPr>
          <a:lstStyle/>
          <a:p>
            <a:r>
              <a:rPr lang="es-ES" sz="1200" dirty="0"/>
              <a:t>Charles C. </a:t>
            </a:r>
            <a:r>
              <a:rPr lang="es-ES" sz="1200" dirty="0" err="1"/>
              <a:t>Ebbets</a:t>
            </a:r>
            <a:r>
              <a:rPr lang="es-ES" sz="1200"/>
              <a:t>;  The New York Times ,1925</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buFont typeface="Arial" charset="0"/>
              <a:buNone/>
              <a:defRPr/>
            </a:pPr>
            <a:r>
              <a:rPr lang="es-ES" b="1" dirty="0" smtClean="0">
                <a:solidFill>
                  <a:schemeClr val="accent3">
                    <a:lumMod val="50000"/>
                  </a:schemeClr>
                </a:solidFill>
                <a:latin typeface="+mj-lt"/>
              </a:rPr>
              <a:t>“El buen samaritano no hubiera podido hacer lo que hizo si no hubiese tenido dinero”</a:t>
            </a:r>
          </a:p>
          <a:p>
            <a:pPr algn="r">
              <a:buFont typeface="Arial" charset="0"/>
              <a:buNone/>
              <a:defRPr/>
            </a:pPr>
            <a:r>
              <a:rPr lang="es-ES" sz="2400" b="1" dirty="0" smtClean="0">
                <a:solidFill>
                  <a:srgbClr val="002060"/>
                </a:solidFill>
              </a:rPr>
              <a:t>Margaret </a:t>
            </a:r>
            <a:r>
              <a:rPr lang="es-ES" sz="2400" b="1" dirty="0" err="1" smtClean="0">
                <a:solidFill>
                  <a:srgbClr val="002060"/>
                </a:solidFill>
              </a:rPr>
              <a:t>Thatcher</a:t>
            </a:r>
            <a:endParaRPr lang="es-ES" sz="2400" b="1" dirty="0" smtClean="0">
              <a:solidFill>
                <a:srgbClr val="002060"/>
              </a:solidFill>
            </a:endParaRPr>
          </a:p>
          <a:p>
            <a:pPr algn="r">
              <a:buFont typeface="Arial" charset="0"/>
              <a:buNone/>
              <a:defRPr/>
            </a:pPr>
            <a:r>
              <a:rPr lang="es-ES" sz="1600" dirty="0" smtClean="0">
                <a:solidFill>
                  <a:srgbClr val="002060"/>
                </a:solidFill>
              </a:rPr>
              <a:t>Citado por Fernando Sabater en:  Nuestros Valores: Entre la Bolsa y la vida, 1994</a:t>
            </a:r>
            <a:endParaRPr lang="es-ES" sz="1600" dirty="0">
              <a:solidFill>
                <a:srgbClr val="002060"/>
              </a:solidFill>
            </a:endParaRPr>
          </a:p>
        </p:txBody>
      </p:sp>
      <p:pic>
        <p:nvPicPr>
          <p:cNvPr id="10243" name="Picture 2" descr="http://www.margaretthatcher.org/images/subPhotoCommentary.gif"/>
          <p:cNvPicPr>
            <a:picLocks noChangeAspect="1" noChangeArrowheads="1"/>
          </p:cNvPicPr>
          <p:nvPr/>
        </p:nvPicPr>
        <p:blipFill>
          <a:blip r:embed="rId2" cstate="print"/>
          <a:srcRect/>
          <a:stretch>
            <a:fillRect/>
          </a:stretch>
        </p:blipFill>
        <p:spPr bwMode="auto">
          <a:xfrm>
            <a:off x="1785938" y="3714750"/>
            <a:ext cx="3032125" cy="2257425"/>
          </a:xfrm>
          <a:prstGeom prst="rect">
            <a:avLst/>
          </a:prstGeom>
          <a:noFill/>
          <a:ln w="9525">
            <a:noFill/>
            <a:miter lim="800000"/>
            <a:headEnd/>
            <a:tailEnd/>
          </a:ln>
        </p:spPr>
      </p:pic>
      <p:sp>
        <p:nvSpPr>
          <p:cNvPr id="10244" name="4 CuadroTexto"/>
          <p:cNvSpPr txBox="1">
            <a:spLocks noChangeArrowheads="1"/>
          </p:cNvSpPr>
          <p:nvPr/>
        </p:nvSpPr>
        <p:spPr bwMode="auto">
          <a:xfrm>
            <a:off x="2000250" y="5929313"/>
            <a:ext cx="1651000" cy="307975"/>
          </a:xfrm>
          <a:prstGeom prst="rect">
            <a:avLst/>
          </a:prstGeom>
          <a:noFill/>
          <a:ln w="9525">
            <a:noFill/>
            <a:miter lim="800000"/>
            <a:headEnd/>
            <a:tailEnd/>
          </a:ln>
        </p:spPr>
        <p:txBody>
          <a:bodyPr wrap="none">
            <a:spAutoFit/>
          </a:bodyPr>
          <a:lstStyle/>
          <a:p>
            <a:r>
              <a:rPr lang="es-ES" sz="1400">
                <a:solidFill>
                  <a:schemeClr val="tx2"/>
                </a:solidFill>
              </a:rPr>
              <a:t>Margaret Thatcher</a:t>
            </a:r>
          </a:p>
        </p:txBody>
      </p:sp>
      <p:sp>
        <p:nvSpPr>
          <p:cNvPr id="10245" name="1 Título"/>
          <p:cNvSpPr>
            <a:spLocks noGrp="1"/>
          </p:cNvSpPr>
          <p:nvPr>
            <p:ph type="title"/>
          </p:nvPr>
        </p:nvSpPr>
        <p:spPr>
          <a:xfrm>
            <a:off x="0" y="274638"/>
            <a:ext cx="9144000" cy="1066130"/>
          </a:xfrm>
          <a:solidFill>
            <a:schemeClr val="tx1">
              <a:lumMod val="50000"/>
              <a:lumOff val="50000"/>
            </a:schemeClr>
          </a:solidFill>
          <a:ln w="19050" cap="flat" algn="ctr">
            <a:noFill/>
          </a:ln>
        </p:spPr>
        <p:txBody>
          <a:bodyPr vert="horz" lIns="91440" tIns="45720" rIns="91440" bIns="45720" rtlCol="0" anchor="ctr">
            <a:normAutofit/>
          </a:bodyPr>
          <a:lstStyle/>
          <a:p>
            <a:r>
              <a:rPr lang="es-ES" sz="3200" dirty="0" smtClean="0">
                <a:solidFill>
                  <a:schemeClr val="bg1"/>
                </a:solidFill>
              </a:rPr>
              <a:t>Con una creencia de fondo...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0" y="357174"/>
            <a:ext cx="9144000" cy="1143000"/>
          </a:xfrm>
          <a:solidFill>
            <a:schemeClr val="tx1">
              <a:lumMod val="50000"/>
              <a:lumOff val="50000"/>
            </a:schemeClr>
          </a:solidFill>
          <a:ln w="19050" cap="flat" algn="ctr">
            <a:noFill/>
          </a:ln>
        </p:spPr>
        <p:txBody>
          <a:bodyPr vert="horz" lIns="91440" tIns="45720" rIns="91440" bIns="45720" rtlCol="0" anchor="ctr">
            <a:normAutofit/>
          </a:bodyPr>
          <a:lstStyle/>
          <a:p>
            <a:r>
              <a:rPr lang="es-ES" sz="3200" dirty="0" smtClean="0">
                <a:solidFill>
                  <a:schemeClr val="bg1"/>
                </a:solidFill>
              </a:rPr>
              <a:t>La RSC para algunos era un tema de callarse </a:t>
            </a:r>
            <a:br>
              <a:rPr lang="es-ES" sz="3200" dirty="0" smtClean="0">
                <a:solidFill>
                  <a:schemeClr val="bg1"/>
                </a:solidFill>
              </a:rPr>
            </a:br>
            <a:r>
              <a:rPr lang="es-ES" sz="3200" dirty="0" smtClean="0">
                <a:solidFill>
                  <a:schemeClr val="bg1"/>
                </a:solidFill>
              </a:rPr>
              <a:t>y ser políticamente correcto</a:t>
            </a:r>
          </a:p>
        </p:txBody>
      </p:sp>
      <p:pic>
        <p:nvPicPr>
          <p:cNvPr id="18435" name="4 Marcador de contenido" descr="cartoon_Corporate_Social_Responsibility.jpg"/>
          <p:cNvPicPr>
            <a:picLocks noGrp="1" noChangeAspect="1"/>
          </p:cNvPicPr>
          <p:nvPr>
            <p:ph idx="1"/>
          </p:nvPr>
        </p:nvPicPr>
        <p:blipFill>
          <a:blip r:embed="rId2" cstate="print"/>
          <a:srcRect/>
          <a:stretch>
            <a:fillRect/>
          </a:stretch>
        </p:blipFill>
        <p:spPr>
          <a:xfrm>
            <a:off x="2127250" y="1831995"/>
            <a:ext cx="5087938" cy="4525963"/>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3 Marcador de contenido" descr="The good company.jpg"/>
          <p:cNvPicPr>
            <a:picLocks noGrp="1" noChangeAspect="1"/>
          </p:cNvPicPr>
          <p:nvPr>
            <p:ph idx="1"/>
          </p:nvPr>
        </p:nvPicPr>
        <p:blipFill>
          <a:blip r:embed="rId3" cstate="print"/>
          <a:srcRect/>
          <a:stretch>
            <a:fillRect/>
          </a:stretch>
        </p:blipFill>
        <p:spPr>
          <a:xfrm>
            <a:off x="4143375" y="384175"/>
            <a:ext cx="4611688" cy="6086475"/>
          </a:xfrm>
        </p:spPr>
      </p:pic>
      <p:sp>
        <p:nvSpPr>
          <p:cNvPr id="5" name="4 CuadroTexto"/>
          <p:cNvSpPr txBox="1"/>
          <p:nvPr/>
        </p:nvSpPr>
        <p:spPr>
          <a:xfrm>
            <a:off x="-71438" y="2500313"/>
            <a:ext cx="4214813" cy="1384300"/>
          </a:xfrm>
          <a:prstGeom prst="rect">
            <a:avLst/>
          </a:prstGeom>
          <a:noFill/>
        </p:spPr>
        <p:txBody>
          <a:bodyPr>
            <a:spAutoFit/>
          </a:bodyPr>
          <a:lstStyle/>
          <a:p>
            <a:pPr algn="r">
              <a:defRPr/>
            </a:pPr>
            <a:r>
              <a:rPr lang="es-ES" sz="2800" b="1" dirty="0" err="1">
                <a:solidFill>
                  <a:schemeClr val="accent3">
                    <a:lumMod val="50000"/>
                  </a:schemeClr>
                </a:solidFill>
                <a:latin typeface="+mn-lt"/>
              </a:rPr>
              <a:t>The</a:t>
            </a:r>
            <a:r>
              <a:rPr lang="es-ES" sz="2800" b="1" dirty="0">
                <a:solidFill>
                  <a:schemeClr val="accent3">
                    <a:lumMod val="50000"/>
                  </a:schemeClr>
                </a:solidFill>
                <a:latin typeface="+mn-lt"/>
              </a:rPr>
              <a:t> </a:t>
            </a:r>
            <a:r>
              <a:rPr lang="es-ES" sz="2800" b="1" dirty="0" err="1">
                <a:solidFill>
                  <a:schemeClr val="accent3">
                    <a:lumMod val="50000"/>
                  </a:schemeClr>
                </a:solidFill>
                <a:latin typeface="+mn-lt"/>
              </a:rPr>
              <a:t>Economist</a:t>
            </a:r>
            <a:r>
              <a:rPr lang="es-ES" sz="2800" b="1" dirty="0">
                <a:solidFill>
                  <a:schemeClr val="accent3">
                    <a:lumMod val="50000"/>
                  </a:schemeClr>
                </a:solidFill>
                <a:latin typeface="+mn-lt"/>
              </a:rPr>
              <a:t> se atreve</a:t>
            </a:r>
          </a:p>
          <a:p>
            <a:pPr algn="r">
              <a:defRPr/>
            </a:pPr>
            <a:r>
              <a:rPr lang="es-ES" sz="2800" b="1" dirty="0">
                <a:solidFill>
                  <a:schemeClr val="accent3">
                    <a:lumMod val="50000"/>
                  </a:schemeClr>
                </a:solidFill>
                <a:latin typeface="+mn-lt"/>
              </a:rPr>
              <a:t> a mostrar su escepticismo </a:t>
            </a:r>
          </a:p>
          <a:p>
            <a:pPr algn="r">
              <a:defRPr/>
            </a:pPr>
            <a:r>
              <a:rPr lang="es-ES" sz="2800" b="1" dirty="0">
                <a:solidFill>
                  <a:schemeClr val="accent3">
                    <a:lumMod val="50000"/>
                  </a:schemeClr>
                </a:solidFill>
                <a:latin typeface="+mn-lt"/>
              </a:rPr>
              <a:t>en enero del </a:t>
            </a:r>
            <a:r>
              <a:rPr lang="es-ES" sz="2800" b="1" dirty="0">
                <a:solidFill>
                  <a:srgbClr val="FF0000"/>
                </a:solidFill>
                <a:latin typeface="+mn-lt"/>
              </a:rPr>
              <a:t>2.005</a:t>
            </a:r>
          </a:p>
        </p:txBody>
      </p:sp>
      <p:sp>
        <p:nvSpPr>
          <p:cNvPr id="4" name="1 Título"/>
          <p:cNvSpPr txBox="1">
            <a:spLocks/>
          </p:cNvSpPr>
          <p:nvPr/>
        </p:nvSpPr>
        <p:spPr bwMode="auto">
          <a:xfrm>
            <a:off x="200025" y="274638"/>
            <a:ext cx="8229600" cy="582612"/>
          </a:xfrm>
          <a:prstGeom prst="rect">
            <a:avLst/>
          </a:prstGeom>
          <a:noFill/>
          <a:ln w="9525">
            <a:noFill/>
            <a:miter lim="800000"/>
            <a:headEnd/>
            <a:tailEnd/>
          </a:ln>
        </p:spPr>
        <p:txBody>
          <a:bodyPr anchor="ctr"/>
          <a:lstStyle/>
          <a:p>
            <a:pPr eaLnBrk="0" hangingPunct="0">
              <a:defRPr/>
            </a:pPr>
            <a:r>
              <a:rPr lang="es-ES" sz="3600" dirty="0" smtClean="0">
                <a:solidFill>
                  <a:schemeClr val="tx2"/>
                </a:solidFill>
                <a:latin typeface="+mj-lt"/>
              </a:rPr>
              <a:t>              Pero</a:t>
            </a:r>
            <a:r>
              <a:rPr lang="es-ES" sz="3600" dirty="0">
                <a:solidFill>
                  <a:schemeClr val="tx2"/>
                </a:solidFill>
                <a:latin typeface="+mj-lt"/>
              </a:rPr>
              <a:t>...</a:t>
            </a:r>
            <a:endParaRPr lang="es-ES" sz="3600"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4 Imagen" descr="Just good business b.jpg"/>
          <p:cNvPicPr>
            <a:picLocks noChangeAspect="1"/>
          </p:cNvPicPr>
          <p:nvPr/>
        </p:nvPicPr>
        <p:blipFill>
          <a:blip r:embed="rId2" cstate="print"/>
          <a:srcRect/>
          <a:stretch>
            <a:fillRect/>
          </a:stretch>
        </p:blipFill>
        <p:spPr bwMode="auto">
          <a:xfrm>
            <a:off x="3357563" y="428625"/>
            <a:ext cx="5143500" cy="3840163"/>
          </a:xfrm>
          <a:prstGeom prst="rect">
            <a:avLst/>
          </a:prstGeom>
          <a:noFill/>
          <a:ln w="9525">
            <a:noFill/>
            <a:miter lim="800000"/>
            <a:headEnd/>
            <a:tailEnd/>
          </a:ln>
        </p:spPr>
      </p:pic>
      <p:graphicFrame>
        <p:nvGraphicFramePr>
          <p:cNvPr id="7" name="6 Tabla"/>
          <p:cNvGraphicFramePr>
            <a:graphicFrameLocks noGrp="1"/>
          </p:cNvGraphicFramePr>
          <p:nvPr/>
        </p:nvGraphicFramePr>
        <p:xfrm>
          <a:off x="5572125" y="4357688"/>
          <a:ext cx="2895600" cy="214314"/>
        </p:xfrm>
        <a:graphic>
          <a:graphicData uri="http://schemas.openxmlformats.org/drawingml/2006/table">
            <a:tbl>
              <a:tblPr/>
              <a:tblGrid>
                <a:gridCol w="2895600"/>
              </a:tblGrid>
              <a:tr h="214314">
                <a:tc>
                  <a:txBody>
                    <a:bodyPr/>
                    <a:lstStyle/>
                    <a:p>
                      <a:pPr algn="r">
                        <a:spcAft>
                          <a:spcPts val="0"/>
                        </a:spcAft>
                      </a:pPr>
                      <a:r>
                        <a:rPr lang="es-ES" sz="750" dirty="0" smtClean="0">
                          <a:solidFill>
                            <a:schemeClr val="tx2"/>
                          </a:solidFill>
                          <a:latin typeface="Arial"/>
                          <a:ea typeface="Times New Roman"/>
                        </a:rPr>
                        <a:t>Fuente: </a:t>
                      </a:r>
                      <a:r>
                        <a:rPr lang="es-ES" sz="750" dirty="0" err="1" smtClean="0">
                          <a:solidFill>
                            <a:schemeClr val="tx2"/>
                          </a:solidFill>
                          <a:latin typeface="Arial"/>
                          <a:ea typeface="Times New Roman"/>
                        </a:rPr>
                        <a:t>The</a:t>
                      </a:r>
                      <a:r>
                        <a:rPr lang="es-ES" sz="750" dirty="0" smtClean="0">
                          <a:solidFill>
                            <a:schemeClr val="tx2"/>
                          </a:solidFill>
                          <a:latin typeface="Arial"/>
                          <a:ea typeface="Times New Roman"/>
                        </a:rPr>
                        <a:t> </a:t>
                      </a:r>
                      <a:r>
                        <a:rPr lang="es-ES" sz="750" dirty="0" err="1" smtClean="0">
                          <a:solidFill>
                            <a:schemeClr val="tx2"/>
                          </a:solidFill>
                          <a:latin typeface="Arial"/>
                          <a:ea typeface="Times New Roman"/>
                        </a:rPr>
                        <a:t>Economist</a:t>
                      </a:r>
                      <a:r>
                        <a:rPr lang="es-ES" sz="750" dirty="0" smtClean="0">
                          <a:solidFill>
                            <a:schemeClr val="tx2"/>
                          </a:solidFill>
                          <a:latin typeface="Arial"/>
                          <a:ea typeface="Times New Roman"/>
                        </a:rPr>
                        <a:t>, 2008; </a:t>
                      </a:r>
                      <a:r>
                        <a:rPr lang="es-ES" sz="750" dirty="0" err="1" smtClean="0">
                          <a:solidFill>
                            <a:schemeClr val="tx2"/>
                          </a:solidFill>
                          <a:latin typeface="Arial"/>
                          <a:ea typeface="Times New Roman"/>
                        </a:rPr>
                        <a:t>Illustration</a:t>
                      </a:r>
                      <a:r>
                        <a:rPr lang="es-ES" sz="750" dirty="0" smtClean="0">
                          <a:solidFill>
                            <a:schemeClr val="tx2"/>
                          </a:solidFill>
                          <a:latin typeface="Arial"/>
                          <a:ea typeface="Times New Roman"/>
                        </a:rPr>
                        <a:t> </a:t>
                      </a:r>
                      <a:r>
                        <a:rPr lang="es-ES" sz="750" dirty="0" err="1">
                          <a:solidFill>
                            <a:schemeClr val="tx2"/>
                          </a:solidFill>
                          <a:latin typeface="Arial"/>
                          <a:ea typeface="Times New Roman"/>
                        </a:rPr>
                        <a:t>by</a:t>
                      </a:r>
                      <a:r>
                        <a:rPr lang="es-ES" sz="750" dirty="0">
                          <a:solidFill>
                            <a:schemeClr val="tx2"/>
                          </a:solidFill>
                          <a:latin typeface="Arial"/>
                          <a:ea typeface="Times New Roman"/>
                        </a:rPr>
                        <a:t> Ian </a:t>
                      </a:r>
                      <a:r>
                        <a:rPr lang="es-ES" sz="750" dirty="0" err="1">
                          <a:solidFill>
                            <a:schemeClr val="tx2"/>
                          </a:solidFill>
                          <a:latin typeface="Arial"/>
                          <a:ea typeface="Times New Roman"/>
                        </a:rPr>
                        <a:t>Whadcock</a:t>
                      </a:r>
                      <a:endParaRPr lang="es-ES" sz="1200" dirty="0">
                        <a:solidFill>
                          <a:schemeClr val="tx2"/>
                        </a:solidFill>
                        <a:latin typeface="Times New Roman"/>
                        <a:ea typeface="Times New Roman"/>
                      </a:endParaRPr>
                    </a:p>
                  </a:txBody>
                  <a:tcPr marL="0" marR="0" marT="0" marB="0">
                    <a:lnL>
                      <a:noFill/>
                    </a:lnL>
                    <a:lnR>
                      <a:noFill/>
                    </a:lnR>
                    <a:lnT>
                      <a:noFill/>
                    </a:lnT>
                    <a:lnB>
                      <a:noFill/>
                    </a:lnB>
                    <a:solidFill>
                      <a:srgbClr val="FFFFFF"/>
                    </a:solidFill>
                  </a:tcPr>
                </a:tc>
              </a:tr>
            </a:tbl>
          </a:graphicData>
        </a:graphic>
      </p:graphicFrame>
      <p:sp>
        <p:nvSpPr>
          <p:cNvPr id="8" name="7 CuadroTexto"/>
          <p:cNvSpPr txBox="1"/>
          <p:nvPr/>
        </p:nvSpPr>
        <p:spPr>
          <a:xfrm>
            <a:off x="383687" y="4645025"/>
            <a:ext cx="8260274" cy="1569660"/>
          </a:xfrm>
          <a:prstGeom prst="rect">
            <a:avLst/>
          </a:prstGeom>
          <a:noFill/>
        </p:spPr>
        <p:txBody>
          <a:bodyPr wrap="none">
            <a:spAutoFit/>
          </a:bodyPr>
          <a:lstStyle/>
          <a:p>
            <a:pPr algn="r">
              <a:defRPr/>
            </a:pPr>
            <a:r>
              <a:rPr lang="es-ES" sz="2400" b="1" dirty="0">
                <a:solidFill>
                  <a:schemeClr val="accent3">
                    <a:lumMod val="50000"/>
                  </a:schemeClr>
                </a:solidFill>
                <a:latin typeface="+mj-lt"/>
              </a:rPr>
              <a:t>… sin embargo, </a:t>
            </a:r>
            <a:r>
              <a:rPr lang="es-ES" sz="2400" b="1" dirty="0" smtClean="0">
                <a:solidFill>
                  <a:schemeClr val="accent3">
                    <a:lumMod val="50000"/>
                  </a:schemeClr>
                </a:solidFill>
                <a:latin typeface="+mj-lt"/>
              </a:rPr>
              <a:t> en el </a:t>
            </a:r>
            <a:r>
              <a:rPr lang="es-ES" sz="2400" b="1" dirty="0" smtClean="0">
                <a:solidFill>
                  <a:srgbClr val="FF0000"/>
                </a:solidFill>
                <a:latin typeface="+mj-lt"/>
              </a:rPr>
              <a:t>2008 </a:t>
            </a:r>
            <a:r>
              <a:rPr lang="es-ES" sz="2400" b="1" dirty="0" smtClean="0">
                <a:solidFill>
                  <a:schemeClr val="accent3">
                    <a:lumMod val="50000"/>
                  </a:schemeClr>
                </a:solidFill>
                <a:latin typeface="+mj-lt"/>
              </a:rPr>
              <a:t>confiesa </a:t>
            </a:r>
            <a:r>
              <a:rPr lang="es-ES" sz="2400" b="1" dirty="0">
                <a:solidFill>
                  <a:schemeClr val="accent3">
                    <a:lumMod val="50000"/>
                  </a:schemeClr>
                </a:solidFill>
                <a:latin typeface="+mj-lt"/>
              </a:rPr>
              <a:t>una </a:t>
            </a:r>
            <a:r>
              <a:rPr lang="es-ES" sz="2400" b="1" dirty="0" smtClean="0">
                <a:solidFill>
                  <a:schemeClr val="accent3">
                    <a:lumMod val="50000"/>
                  </a:schemeClr>
                </a:solidFill>
                <a:latin typeface="+mj-lt"/>
              </a:rPr>
              <a:t>conversión “matizada”,</a:t>
            </a:r>
            <a:endParaRPr lang="es-ES" sz="2400" b="1" dirty="0">
              <a:solidFill>
                <a:schemeClr val="accent3">
                  <a:lumMod val="50000"/>
                </a:schemeClr>
              </a:solidFill>
              <a:latin typeface="+mj-lt"/>
            </a:endParaRPr>
          </a:p>
          <a:p>
            <a:pPr algn="r">
              <a:defRPr/>
            </a:pPr>
            <a:r>
              <a:rPr lang="es-ES" sz="2400" b="1" dirty="0">
                <a:solidFill>
                  <a:schemeClr val="accent3">
                    <a:lumMod val="50000"/>
                  </a:schemeClr>
                </a:solidFill>
                <a:latin typeface="+mj-lt"/>
              </a:rPr>
              <a:t> que le llevaba a afirmar que en algún momento la </a:t>
            </a:r>
            <a:r>
              <a:rPr lang="es-ES" sz="2400" b="1" dirty="0" smtClean="0">
                <a:solidFill>
                  <a:schemeClr val="accent3">
                    <a:lumMod val="50000"/>
                  </a:schemeClr>
                </a:solidFill>
                <a:latin typeface="+mj-lt"/>
              </a:rPr>
              <a:t>RSC </a:t>
            </a:r>
            <a:endParaRPr lang="es-ES" sz="2400" b="1" dirty="0">
              <a:solidFill>
                <a:schemeClr val="accent3">
                  <a:lumMod val="50000"/>
                </a:schemeClr>
              </a:solidFill>
              <a:latin typeface="+mj-lt"/>
            </a:endParaRPr>
          </a:p>
          <a:p>
            <a:pPr algn="r">
              <a:defRPr/>
            </a:pPr>
            <a:r>
              <a:rPr lang="es-ES" sz="2400" b="1" dirty="0">
                <a:solidFill>
                  <a:schemeClr val="accent3">
                    <a:lumMod val="50000"/>
                  </a:schemeClr>
                </a:solidFill>
                <a:latin typeface="+mj-lt"/>
              </a:rPr>
              <a:t>p</a:t>
            </a:r>
            <a:r>
              <a:rPr lang="es-ES" sz="2400" b="1" dirty="0" smtClean="0">
                <a:solidFill>
                  <a:schemeClr val="accent3">
                    <a:lumMod val="50000"/>
                  </a:schemeClr>
                </a:solidFill>
                <a:latin typeface="+mj-lt"/>
              </a:rPr>
              <a:t>odría ser </a:t>
            </a:r>
            <a:r>
              <a:rPr lang="es-ES" sz="2400" b="1" dirty="0">
                <a:solidFill>
                  <a:schemeClr val="accent3">
                    <a:lumMod val="50000"/>
                  </a:schemeClr>
                </a:solidFill>
                <a:latin typeface="+mj-lt"/>
              </a:rPr>
              <a:t>la manera de hacer negocios en el siglo XXI</a:t>
            </a:r>
            <a:r>
              <a:rPr lang="es-ES" sz="2400" b="1" dirty="0" smtClean="0">
                <a:solidFill>
                  <a:schemeClr val="accent3">
                    <a:lumMod val="50000"/>
                  </a:schemeClr>
                </a:solidFill>
                <a:latin typeface="+mj-lt"/>
              </a:rPr>
              <a:t>, </a:t>
            </a:r>
            <a:endParaRPr lang="es-ES" sz="2400" b="1" dirty="0">
              <a:solidFill>
                <a:schemeClr val="accent3">
                  <a:lumMod val="50000"/>
                </a:schemeClr>
              </a:solidFill>
              <a:latin typeface="+mj-lt"/>
            </a:endParaRPr>
          </a:p>
          <a:p>
            <a:pPr algn="r">
              <a:defRPr/>
            </a:pPr>
            <a:r>
              <a:rPr lang="es-ES" sz="2400" b="1" dirty="0" smtClean="0">
                <a:solidFill>
                  <a:schemeClr val="accent3">
                    <a:lumMod val="50000"/>
                  </a:schemeClr>
                </a:solidFill>
                <a:latin typeface="+mj-lt"/>
              </a:rPr>
              <a:t>... pero </a:t>
            </a:r>
            <a:r>
              <a:rPr lang="es-ES" sz="2400" b="1" dirty="0">
                <a:solidFill>
                  <a:schemeClr val="accent3">
                    <a:lumMod val="50000"/>
                  </a:schemeClr>
                </a:solidFill>
                <a:latin typeface="+mj-lt"/>
              </a:rPr>
              <a:t>que todavía </a:t>
            </a:r>
            <a:r>
              <a:rPr lang="es-ES" sz="2400" b="1" dirty="0" smtClean="0">
                <a:solidFill>
                  <a:schemeClr val="accent3">
                    <a:lumMod val="50000"/>
                  </a:schemeClr>
                </a:solidFill>
                <a:latin typeface="+mj-lt"/>
              </a:rPr>
              <a:t>es </a:t>
            </a:r>
            <a:r>
              <a:rPr lang="es-ES" sz="2400" b="1" dirty="0">
                <a:solidFill>
                  <a:schemeClr val="accent3">
                    <a:lumMod val="50000"/>
                  </a:schemeClr>
                </a:solidFill>
                <a:latin typeface="+mj-lt"/>
              </a:rPr>
              <a:t>necesario el director de </a:t>
            </a:r>
            <a:r>
              <a:rPr lang="es-ES" sz="2400" b="1" dirty="0" smtClean="0">
                <a:solidFill>
                  <a:schemeClr val="accent3">
                    <a:lumMod val="50000"/>
                  </a:schemeClr>
                </a:solidFill>
                <a:latin typeface="+mj-lt"/>
              </a:rPr>
              <a:t>RSC</a:t>
            </a:r>
            <a:endParaRPr lang="es-ES" sz="2400" b="1" dirty="0">
              <a:solidFill>
                <a:schemeClr val="accent3">
                  <a:lumMod val="50000"/>
                </a:schemeClr>
              </a:solidFill>
              <a:latin typeface="+mj-lt"/>
            </a:endParaRPr>
          </a:p>
        </p:txBody>
      </p:sp>
      <p:sp>
        <p:nvSpPr>
          <p:cNvPr id="5" name="1 Título"/>
          <p:cNvSpPr txBox="1">
            <a:spLocks/>
          </p:cNvSpPr>
          <p:nvPr/>
        </p:nvSpPr>
        <p:spPr bwMode="auto">
          <a:xfrm>
            <a:off x="200025" y="274638"/>
            <a:ext cx="8229600" cy="582612"/>
          </a:xfrm>
          <a:prstGeom prst="rect">
            <a:avLst/>
          </a:prstGeom>
          <a:noFill/>
          <a:ln w="9525">
            <a:noFill/>
            <a:miter lim="800000"/>
            <a:headEnd/>
            <a:tailEnd/>
          </a:ln>
        </p:spPr>
        <p:txBody>
          <a:bodyPr anchor="ctr"/>
          <a:lstStyle/>
          <a:p>
            <a:pPr eaLnBrk="0" hangingPunct="0">
              <a:defRPr/>
            </a:pPr>
            <a:r>
              <a:rPr lang="es-ES" sz="3600" dirty="0" smtClean="0">
                <a:solidFill>
                  <a:schemeClr val="tx2"/>
                </a:solidFill>
                <a:latin typeface="+mj-lt"/>
              </a:rPr>
              <a:t>         Conversión</a:t>
            </a:r>
            <a:endParaRPr lang="es-ES" sz="3600"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642911" y="346059"/>
            <a:ext cx="7858180" cy="868363"/>
          </a:xfrm>
          <a:noFill/>
          <a:ln w="9525">
            <a:noFill/>
            <a:miter lim="800000"/>
            <a:headEnd/>
            <a:tailEnd/>
          </a:ln>
        </p:spPr>
        <p:txBody>
          <a:bodyPr anchor="ctr">
            <a:normAutofit fontScale="90000"/>
          </a:bodyPr>
          <a:lstStyle/>
          <a:p>
            <a:pPr marL="457200" indent="-457200" eaLnBrk="0" hangingPunct="0">
              <a:defRPr/>
            </a:pPr>
            <a:r>
              <a:rPr lang="es-ES" sz="3600" dirty="0" smtClean="0">
                <a:solidFill>
                  <a:schemeClr val="tx2"/>
                </a:solidFill>
                <a:ea typeface="+mn-ea"/>
                <a:cs typeface="+mn-cs"/>
              </a:rPr>
              <a:t>¿Qué están haciendo las empresas “responsables” en esta crisis?</a:t>
            </a:r>
          </a:p>
        </p:txBody>
      </p:sp>
      <p:pic>
        <p:nvPicPr>
          <p:cNvPr id="34819" name="Picture 4"/>
          <p:cNvPicPr>
            <a:picLocks noChangeAspect="1" noChangeArrowheads="1"/>
          </p:cNvPicPr>
          <p:nvPr/>
        </p:nvPicPr>
        <p:blipFill>
          <a:blip r:embed="rId3" cstate="print"/>
          <a:srcRect/>
          <a:stretch>
            <a:fillRect/>
          </a:stretch>
        </p:blipFill>
        <p:spPr bwMode="auto">
          <a:xfrm>
            <a:off x="4786329" y="4141809"/>
            <a:ext cx="2143125" cy="1068388"/>
          </a:xfrm>
          <a:prstGeom prst="rect">
            <a:avLst/>
          </a:prstGeom>
          <a:noFill/>
          <a:ln w="9525">
            <a:noFill/>
            <a:miter lim="800000"/>
            <a:headEnd/>
            <a:tailEnd/>
          </a:ln>
        </p:spPr>
      </p:pic>
      <p:pic>
        <p:nvPicPr>
          <p:cNvPr id="34820" name="Picture 6" descr="www.telefonica.es">
            <a:hlinkClick r:id="rId4"/>
          </p:cNvPr>
          <p:cNvPicPr>
            <a:picLocks noChangeAspect="1" noChangeArrowheads="1"/>
          </p:cNvPicPr>
          <p:nvPr/>
        </p:nvPicPr>
        <p:blipFill>
          <a:blip r:embed="rId5" cstate="print"/>
          <a:srcRect/>
          <a:stretch>
            <a:fillRect/>
          </a:stretch>
        </p:blipFill>
        <p:spPr bwMode="auto">
          <a:xfrm>
            <a:off x="7192963" y="3924322"/>
            <a:ext cx="1308100" cy="1308100"/>
          </a:xfrm>
          <a:prstGeom prst="rect">
            <a:avLst/>
          </a:prstGeom>
          <a:noFill/>
          <a:ln w="9525">
            <a:noFill/>
            <a:miter lim="800000"/>
            <a:headEnd/>
            <a:tailEnd/>
          </a:ln>
        </p:spPr>
      </p:pic>
      <p:pic>
        <p:nvPicPr>
          <p:cNvPr id="34821" name="Picture 12"/>
          <p:cNvPicPr>
            <a:picLocks noChangeAspect="1" noChangeArrowheads="1"/>
          </p:cNvPicPr>
          <p:nvPr/>
        </p:nvPicPr>
        <p:blipFill>
          <a:blip r:embed="rId6" cstate="print"/>
          <a:srcRect/>
          <a:stretch>
            <a:fillRect/>
          </a:stretch>
        </p:blipFill>
        <p:spPr bwMode="auto">
          <a:xfrm>
            <a:off x="3400428" y="4929198"/>
            <a:ext cx="1600200" cy="1362075"/>
          </a:xfrm>
          <a:prstGeom prst="rect">
            <a:avLst/>
          </a:prstGeom>
          <a:noFill/>
          <a:ln w="9525">
            <a:noFill/>
            <a:miter lim="800000"/>
            <a:headEnd/>
            <a:tailEnd/>
          </a:ln>
        </p:spPr>
      </p:pic>
      <p:pic>
        <p:nvPicPr>
          <p:cNvPr id="34822" name="Picture 13"/>
          <p:cNvPicPr>
            <a:picLocks noChangeAspect="1" noChangeArrowheads="1"/>
          </p:cNvPicPr>
          <p:nvPr/>
        </p:nvPicPr>
        <p:blipFill>
          <a:blip r:embed="rId7" cstate="print"/>
          <a:srcRect/>
          <a:stretch>
            <a:fillRect/>
          </a:stretch>
        </p:blipFill>
        <p:spPr bwMode="auto">
          <a:xfrm>
            <a:off x="857250" y="4138634"/>
            <a:ext cx="1874838" cy="923925"/>
          </a:xfrm>
          <a:prstGeom prst="rect">
            <a:avLst/>
          </a:prstGeom>
          <a:noFill/>
          <a:ln w="9525">
            <a:noFill/>
            <a:miter lim="800000"/>
            <a:headEnd/>
            <a:tailEnd/>
          </a:ln>
        </p:spPr>
      </p:pic>
      <p:sp>
        <p:nvSpPr>
          <p:cNvPr id="9" name="8 CuadroTexto"/>
          <p:cNvSpPr txBox="1"/>
          <p:nvPr/>
        </p:nvSpPr>
        <p:spPr>
          <a:xfrm>
            <a:off x="928688" y="1781197"/>
            <a:ext cx="7286625" cy="708025"/>
          </a:xfrm>
          <a:prstGeom prst="rect">
            <a:avLst/>
          </a:prstGeom>
          <a:noFill/>
        </p:spPr>
        <p:txBody>
          <a:bodyPr>
            <a:spAutoFit/>
          </a:bodyPr>
          <a:lstStyle/>
          <a:p>
            <a:pPr algn="ctr">
              <a:defRPr/>
            </a:pPr>
            <a:r>
              <a:rPr lang="es-ES" sz="2000" b="1" dirty="0">
                <a:solidFill>
                  <a:srgbClr val="C00000"/>
                </a:solidFill>
                <a:latin typeface="+mn-lt"/>
              </a:rPr>
              <a:t>Descuentos/financiación a personas que se hayan encontrado en situación de desempleo o </a:t>
            </a:r>
            <a:r>
              <a:rPr lang="es-ES" sz="2000" b="1" dirty="0" smtClean="0">
                <a:solidFill>
                  <a:srgbClr val="C00000"/>
                </a:solidFill>
                <a:latin typeface="+mn-lt"/>
              </a:rPr>
              <a:t>a una PYME </a:t>
            </a:r>
            <a:r>
              <a:rPr lang="es-ES" sz="2000" b="1" dirty="0">
                <a:solidFill>
                  <a:srgbClr val="C00000"/>
                </a:solidFill>
                <a:latin typeface="+mn-lt"/>
              </a:rPr>
              <a:t>de nueva creación </a:t>
            </a:r>
          </a:p>
        </p:txBody>
      </p:sp>
      <p:pic>
        <p:nvPicPr>
          <p:cNvPr id="34827" name="Picture 2" descr="Telefónica está a tu lado en los momentos difíciles">
            <a:hlinkClick r:id="rId8"/>
          </p:cNvPr>
          <p:cNvPicPr>
            <a:picLocks noChangeAspect="1" noChangeArrowheads="1"/>
          </p:cNvPicPr>
          <p:nvPr/>
        </p:nvPicPr>
        <p:blipFill>
          <a:blip r:embed="rId9" cstate="print"/>
          <a:srcRect/>
          <a:stretch>
            <a:fillRect/>
          </a:stretch>
        </p:blipFill>
        <p:spPr bwMode="auto">
          <a:xfrm>
            <a:off x="5857875" y="2709884"/>
            <a:ext cx="2735263" cy="1143000"/>
          </a:xfrm>
          <a:prstGeom prst="rect">
            <a:avLst/>
          </a:prstGeom>
          <a:noFill/>
          <a:ln w="9525">
            <a:noFill/>
            <a:miter lim="800000"/>
            <a:headEnd/>
            <a:tailEnd/>
          </a:ln>
        </p:spPr>
      </p:pic>
      <p:pic>
        <p:nvPicPr>
          <p:cNvPr id="34828" name="Picture 4" descr="PLAN COMPROMISO PYMES. Disfrute de un 12% de descuento en el consumo de electricidad de su empresa.">
            <a:hlinkClick r:id="rId10"/>
          </p:cNvPr>
          <p:cNvPicPr>
            <a:picLocks noChangeAspect="1" noChangeArrowheads="1"/>
          </p:cNvPicPr>
          <p:nvPr/>
        </p:nvPicPr>
        <p:blipFill>
          <a:blip r:embed="rId11" cstate="print"/>
          <a:srcRect/>
          <a:stretch>
            <a:fillRect/>
          </a:stretch>
        </p:blipFill>
        <p:spPr bwMode="auto">
          <a:xfrm>
            <a:off x="2147483647" y="-877888"/>
            <a:ext cx="2257425" cy="1933576"/>
          </a:xfrm>
          <a:prstGeom prst="rect">
            <a:avLst/>
          </a:prstGeom>
          <a:noFill/>
          <a:ln w="9525">
            <a:noFill/>
            <a:miter lim="800000"/>
            <a:headEnd/>
            <a:tailEnd/>
          </a:ln>
        </p:spPr>
      </p:pic>
      <p:pic>
        <p:nvPicPr>
          <p:cNvPr id="34829" name="Picture 6" descr="PLAN COMPROMISO PYMES. Disfrute de un 12% de descuento en el consumo de electricidad de su empresa.">
            <a:hlinkClick r:id="rId10"/>
          </p:cNvPr>
          <p:cNvPicPr>
            <a:picLocks noChangeAspect="1" noChangeArrowheads="1"/>
          </p:cNvPicPr>
          <p:nvPr/>
        </p:nvPicPr>
        <p:blipFill>
          <a:blip r:embed="rId11" cstate="print"/>
          <a:srcRect/>
          <a:stretch>
            <a:fillRect/>
          </a:stretch>
        </p:blipFill>
        <p:spPr bwMode="auto">
          <a:xfrm>
            <a:off x="2147483647" y="-877888"/>
            <a:ext cx="2257425" cy="1933576"/>
          </a:xfrm>
          <a:prstGeom prst="rect">
            <a:avLst/>
          </a:prstGeom>
          <a:noFill/>
          <a:ln w="9525">
            <a:noFill/>
            <a:miter lim="800000"/>
            <a:headEnd/>
            <a:tailEnd/>
          </a:ln>
        </p:spPr>
      </p:pic>
      <p:pic>
        <p:nvPicPr>
          <p:cNvPr id="34830" name="Picture 8" descr="PLAN COMPROMISO PYMES. Disfrute de un 12% de descuento en el consumo de electricidad de su empresa.">
            <a:hlinkClick r:id="rId10"/>
          </p:cNvPr>
          <p:cNvPicPr>
            <a:picLocks noChangeAspect="1" noChangeArrowheads="1"/>
          </p:cNvPicPr>
          <p:nvPr/>
        </p:nvPicPr>
        <p:blipFill>
          <a:blip r:embed="rId11" cstate="print"/>
          <a:srcRect/>
          <a:stretch>
            <a:fillRect/>
          </a:stretch>
        </p:blipFill>
        <p:spPr bwMode="auto">
          <a:xfrm>
            <a:off x="2147483647" y="-877888"/>
            <a:ext cx="2257425" cy="1933576"/>
          </a:xfrm>
          <a:prstGeom prst="rect">
            <a:avLst/>
          </a:prstGeom>
          <a:noFill/>
          <a:ln w="9525">
            <a:noFill/>
            <a:miter lim="800000"/>
            <a:headEnd/>
            <a:tailEnd/>
          </a:ln>
        </p:spPr>
      </p:pic>
      <p:pic>
        <p:nvPicPr>
          <p:cNvPr id="34831" name="Picture 10" descr="Plan compromiso PYMES. 12% de descuento sobre consumo de electricidad."/>
          <p:cNvPicPr>
            <a:picLocks noChangeAspect="1" noChangeArrowheads="1"/>
          </p:cNvPicPr>
          <p:nvPr/>
        </p:nvPicPr>
        <p:blipFill>
          <a:blip r:embed="rId12" cstate="print"/>
          <a:srcRect/>
          <a:stretch>
            <a:fillRect/>
          </a:stretch>
        </p:blipFill>
        <p:spPr bwMode="auto">
          <a:xfrm>
            <a:off x="852488" y="2781322"/>
            <a:ext cx="3648075" cy="1395412"/>
          </a:xfrm>
          <a:prstGeom prst="rect">
            <a:avLst/>
          </a:prstGeom>
          <a:noFill/>
          <a:ln w="9525">
            <a:noFill/>
            <a:miter lim="800000"/>
            <a:headEnd/>
            <a:tailEnd/>
          </a:ln>
        </p:spPr>
      </p:pic>
      <p:sp>
        <p:nvSpPr>
          <p:cNvPr id="14" name="1 Marcador de fecha"/>
          <p:cNvSpPr>
            <a:spLocks noGrp="1"/>
          </p:cNvSpPr>
          <p:nvPr>
            <p:ph type="dt" sz="quarter" idx="10"/>
          </p:nvPr>
        </p:nvSpPr>
        <p:spPr/>
        <p:txBody>
          <a:bodyPr/>
          <a:lstStyle/>
          <a:p>
            <a:pPr>
              <a:defRPr/>
            </a:pPr>
            <a:r>
              <a:rPr lang="es-ES" dirty="0"/>
              <a:t>Profesor Garralda</a:t>
            </a:r>
            <a:endParaRPr lang="es-ES_tradnl" dirty="0"/>
          </a:p>
        </p:txBody>
      </p:sp>
      <p:pic>
        <p:nvPicPr>
          <p:cNvPr id="75778" name="Picture 2" descr="Logotipo Mutua Madrileña - Seguros de automóvil, moto, hogar, salud, vida, accidentes ..."/>
          <p:cNvPicPr>
            <a:picLocks noChangeAspect="1" noChangeArrowheads="1"/>
          </p:cNvPicPr>
          <p:nvPr/>
        </p:nvPicPr>
        <p:blipFill>
          <a:blip r:embed="rId13" cstate="print"/>
          <a:srcRect/>
          <a:stretch>
            <a:fillRect/>
          </a:stretch>
        </p:blipFill>
        <p:spPr bwMode="auto">
          <a:xfrm>
            <a:off x="800953" y="5262579"/>
            <a:ext cx="2303320" cy="66675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27" name="Group 79"/>
          <p:cNvGraphicFramePr>
            <a:graphicFrameLocks noGrp="1"/>
          </p:cNvGraphicFramePr>
          <p:nvPr/>
        </p:nvGraphicFramePr>
        <p:xfrm>
          <a:off x="928662" y="642918"/>
          <a:ext cx="7286676" cy="5427003"/>
        </p:xfrm>
        <a:graphic>
          <a:graphicData uri="http://schemas.openxmlformats.org/drawingml/2006/table">
            <a:tbl>
              <a:tblPr/>
              <a:tblGrid>
                <a:gridCol w="2611059"/>
                <a:gridCol w="1979168"/>
                <a:gridCol w="1721097"/>
                <a:gridCol w="975352"/>
              </a:tblGrid>
              <a:tr h="8749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bg1"/>
                          </a:solidFill>
                          <a:effectLst/>
                          <a:latin typeface="Arial" charset="0"/>
                        </a:rPr>
                        <a:t>Niveles de Integración de la RSC</a:t>
                      </a: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00216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bg1"/>
                          </a:solidFill>
                          <a:effectLst/>
                          <a:latin typeface="Arial" charset="0"/>
                        </a:rPr>
                        <a:t>Parámetro clave</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bg1"/>
                          </a:solidFill>
                          <a:effectLst/>
                          <a:latin typeface="Arial" charset="0"/>
                        </a:rPr>
                        <a:t>Gran empresa / Multinacional</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2F2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bg1"/>
                          </a:solidFill>
                          <a:effectLst/>
                          <a:latin typeface="Arial" charset="0"/>
                        </a:rPr>
                        <a:t>PYME</a:t>
                      </a:r>
                    </a:p>
                  </a:txBody>
                  <a:tcPr anchor="ctr" horzOverflow="overflow">
                    <a:lnL w="12700" cap="flat" cmpd="sng" algn="ctr">
                      <a:solidFill>
                        <a:srgbClr val="00008A"/>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3F601A"/>
                    </a:solidFill>
                  </a:tcPr>
                </a:tc>
              </a:tr>
              <a:tr h="1054353">
                <a:tc>
                  <a:txBody>
                    <a:bodyPr/>
                    <a:lstStyle/>
                    <a:p>
                      <a:pPr marL="533400" marR="0" lvl="0" indent="-533400" algn="l" defTabSz="914400" rtl="0" eaLnBrk="1" fontAlgn="base" latinLnBrk="0" hangingPunct="1">
                        <a:lnSpc>
                          <a:spcPct val="100000"/>
                        </a:lnSpc>
                        <a:spcBef>
                          <a:spcPct val="20000"/>
                        </a:spcBef>
                        <a:spcAft>
                          <a:spcPct val="0"/>
                        </a:spcAft>
                        <a:buClrTx/>
                        <a:buSzTx/>
                        <a:buFont typeface="+mj-lt"/>
                        <a:buNone/>
                        <a:tabLst/>
                      </a:pPr>
                      <a:r>
                        <a:rPr kumimoji="0" lang="es-ES" sz="1600" b="1" i="0" u="none" strike="noStrike" cap="none" normalizeH="0" baseline="0" dirty="0" smtClean="0">
                          <a:ln>
                            <a:noFill/>
                          </a:ln>
                          <a:solidFill>
                            <a:schemeClr val="accent2"/>
                          </a:solidFill>
                          <a:effectLst/>
                          <a:latin typeface="Arial" charset="0"/>
                        </a:rPr>
                        <a:t>1º.- Acción Social</a:t>
                      </a:r>
                    </a:p>
                    <a:p>
                      <a:pPr marL="914400" marR="0" lvl="1" indent="-45720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chemeClr val="accent2"/>
                          </a:solidFill>
                          <a:effectLst/>
                          <a:latin typeface="Arial" charset="0"/>
                        </a:rPr>
                        <a:t>- Filantropía </a:t>
                      </a:r>
                    </a:p>
                    <a:p>
                      <a:pPr marL="914400" marR="0" lvl="1" indent="-45720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chemeClr val="accent2"/>
                          </a:solidFill>
                          <a:effectLst/>
                          <a:latin typeface="Arial" charset="0"/>
                        </a:rPr>
                        <a:t>- Ayuda a comunidad</a:t>
                      </a: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E28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Ciclo económico</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D3C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XXX</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CEE7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smtClean="0">
                          <a:ln>
                            <a:noFill/>
                          </a:ln>
                          <a:solidFill>
                            <a:srgbClr val="003366"/>
                          </a:solidFill>
                          <a:effectLst/>
                          <a:latin typeface="Arial" charset="0"/>
                        </a:rPr>
                        <a:t>x</a:t>
                      </a:r>
                      <a:endParaRPr kumimoji="0" lang="es-ES" sz="1600" b="1" i="0" u="none" strike="noStrike" cap="none" normalizeH="0" baseline="0" dirty="0" smtClean="0">
                        <a:ln>
                          <a:noFill/>
                        </a:ln>
                        <a:solidFill>
                          <a:srgbClr val="003366"/>
                        </a:solidFill>
                        <a:effectLst/>
                        <a:latin typeface="Arial" charset="0"/>
                      </a:endParaRPr>
                    </a:p>
                  </a:txBody>
                  <a:tcPr anchor="ctr" horzOverflow="overflow">
                    <a:lnL w="12700" cap="flat" cmpd="sng" algn="ctr">
                      <a:solidFill>
                        <a:srgbClr val="00008A"/>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B2DE82"/>
                    </a:solidFill>
                  </a:tcPr>
                </a:tc>
              </a:tr>
              <a:tr h="8749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accent2"/>
                          </a:solidFill>
                          <a:effectLst/>
                          <a:latin typeface="Arial" charset="0"/>
                        </a:rPr>
                        <a:t>2º.- Evitar riesgos</a:t>
                      </a: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E28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Valor de la Marca</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D3C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XXX</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CEE7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x</a:t>
                      </a:r>
                    </a:p>
                  </a:txBody>
                  <a:tcPr anchor="ctr" horzOverflow="overflow">
                    <a:lnL w="12700" cap="flat" cmpd="sng" algn="ctr">
                      <a:solidFill>
                        <a:srgbClr val="00008A"/>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B2DE82"/>
                    </a:solidFill>
                  </a:tcPr>
                </a:tc>
              </a:tr>
              <a:tr h="8749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accent2"/>
                          </a:solidFill>
                          <a:effectLst/>
                          <a:latin typeface="Arial" charset="0"/>
                        </a:rPr>
                        <a:t>3º.- Aprovechar </a:t>
                      </a:r>
                    </a:p>
                    <a:p>
                      <a:pPr marL="457200" marR="0" lvl="1" indent="0" algn="l"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accent2"/>
                          </a:solidFill>
                          <a:effectLst/>
                          <a:latin typeface="Arial" charset="0"/>
                        </a:rPr>
                        <a:t>oportunidades</a:t>
                      </a: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E28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Rivalidad competitiva</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D3C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X</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CEE7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XXX</a:t>
                      </a:r>
                    </a:p>
                  </a:txBody>
                  <a:tcPr anchor="ctr" horzOverflow="overflow">
                    <a:lnL w="12700" cap="flat" cmpd="sng" algn="ctr">
                      <a:solidFill>
                        <a:srgbClr val="00008A"/>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B2DE82"/>
                    </a:solidFill>
                  </a:tcPr>
                </a:tc>
              </a:tr>
              <a:tr h="87289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accent2"/>
                          </a:solidFill>
                          <a:effectLst/>
                          <a:latin typeface="Arial" charset="0"/>
                        </a:rPr>
                        <a:t>4º.- Orientación para</a:t>
                      </a:r>
                    </a:p>
                    <a:p>
                      <a:pPr marL="457200" marR="0" lvl="1" indent="0" algn="l"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accent2"/>
                          </a:solidFill>
                          <a:effectLst/>
                          <a:latin typeface="Arial" charset="0"/>
                        </a:rPr>
                        <a:t> </a:t>
                      </a:r>
                      <a:r>
                        <a:rPr kumimoji="0" lang="es-ES" sz="1600" b="1" i="0" u="none" strike="noStrike" cap="none" normalizeH="0" baseline="0" dirty="0" err="1" smtClean="0">
                          <a:ln>
                            <a:noFill/>
                          </a:ln>
                          <a:solidFill>
                            <a:schemeClr val="accent2"/>
                          </a:solidFill>
                          <a:effectLst/>
                          <a:latin typeface="Arial" charset="0"/>
                        </a:rPr>
                        <a:t>I+D+i</a:t>
                      </a:r>
                      <a:endParaRPr kumimoji="0" lang="es-ES" sz="1600" b="1" i="0" u="none" strike="noStrike" cap="none" normalizeH="0" baseline="0" dirty="0" smtClean="0">
                        <a:ln>
                          <a:noFill/>
                        </a:ln>
                        <a:solidFill>
                          <a:schemeClr val="accent2"/>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E28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Oportunidades de Mercado</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FFD3C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x</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CEE7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XX</a:t>
                      </a:r>
                    </a:p>
                  </a:txBody>
                  <a:tcPr anchor="ctr" horzOverflow="overflow">
                    <a:lnL w="12700" cap="flat" cmpd="sng" algn="ctr">
                      <a:solidFill>
                        <a:srgbClr val="00008A"/>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8A"/>
                      </a:solidFill>
                      <a:prstDash val="solid"/>
                      <a:round/>
                      <a:headEnd type="none" w="med" len="med"/>
                      <a:tailEnd type="none" w="med" len="med"/>
                    </a:lnT>
                    <a:lnB w="12700" cap="flat" cmpd="sng" algn="ctr">
                      <a:solidFill>
                        <a:srgbClr val="00008A"/>
                      </a:solidFill>
                      <a:prstDash val="solid"/>
                      <a:round/>
                      <a:headEnd type="none" w="med" len="med"/>
                      <a:tailEnd type="none" w="med" len="med"/>
                    </a:lnB>
                    <a:lnTlToBr>
                      <a:noFill/>
                    </a:lnTlToBr>
                    <a:lnBlToTr>
                      <a:noFill/>
                    </a:lnBlToTr>
                    <a:solidFill>
                      <a:srgbClr val="B2DE82"/>
                    </a:solidFill>
                  </a:tcPr>
                </a:tc>
              </a:tr>
              <a:tr h="8749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accent2"/>
                          </a:solidFill>
                          <a:effectLst/>
                          <a:latin typeface="Arial" charset="0"/>
                        </a:rPr>
                        <a:t>5º.- Aceptación de la</a:t>
                      </a:r>
                    </a:p>
                    <a:p>
                      <a:pPr marL="457200" marR="0" lvl="1" indent="0" algn="l"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chemeClr val="accent2"/>
                          </a:solidFill>
                          <a:effectLst/>
                          <a:latin typeface="Arial" charset="0"/>
                        </a:rPr>
                        <a:t>responsabilidad </a:t>
                      </a: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E28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dirty="0" smtClean="0">
                          <a:ln>
                            <a:noFill/>
                          </a:ln>
                          <a:solidFill>
                            <a:srgbClr val="003366"/>
                          </a:solidFill>
                          <a:effectLst/>
                          <a:latin typeface="Arial" charset="0"/>
                        </a:rPr>
                        <a:t>Instituciones y Sociedad Civil</a:t>
                      </a: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3C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600" b="1" i="0" u="none" strike="noStrike" cap="none" normalizeH="0" baseline="0" dirty="0" smtClean="0">
                        <a:ln>
                          <a:noFill/>
                        </a:ln>
                        <a:solidFill>
                          <a:srgbClr val="003366"/>
                        </a:solidFill>
                        <a:effectLst/>
                        <a:latin typeface="Arial" charset="0"/>
                      </a:endParaRPr>
                    </a:p>
                  </a:txBody>
                  <a:tcPr anchor="ctr" horzOverflow="overflow">
                    <a:lnL w="12700" cap="flat" cmpd="sng" algn="ctr">
                      <a:solidFill>
                        <a:srgbClr val="00008A"/>
                      </a:solidFill>
                      <a:prstDash val="solid"/>
                      <a:round/>
                      <a:headEnd type="none" w="med" len="med"/>
                      <a:tailEnd type="none" w="med" len="med"/>
                    </a:lnL>
                    <a:lnR w="12700" cap="flat" cmpd="sng" algn="ctr">
                      <a:solidFill>
                        <a:srgbClr val="00008A"/>
                      </a:solidFill>
                      <a:prstDash val="solid"/>
                      <a:round/>
                      <a:headEnd type="none" w="med" len="med"/>
                      <a:tailEnd type="none" w="med" len="med"/>
                    </a:lnR>
                    <a:lnT w="12700" cap="flat" cmpd="sng" algn="ctr">
                      <a:solidFill>
                        <a:srgbClr val="00008A"/>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EE7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600" b="1" i="0" u="none" strike="noStrike" cap="none" normalizeH="0" baseline="0" dirty="0" smtClean="0">
                        <a:ln>
                          <a:noFill/>
                        </a:ln>
                        <a:solidFill>
                          <a:srgbClr val="003366"/>
                        </a:solidFill>
                        <a:effectLst/>
                        <a:latin typeface="Arial" charset="0"/>
                      </a:endParaRPr>
                    </a:p>
                  </a:txBody>
                  <a:tcPr anchor="ctr" horzOverflow="overflow">
                    <a:lnL w="12700" cap="flat" cmpd="sng" algn="ctr">
                      <a:solidFill>
                        <a:srgbClr val="00008A"/>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8A"/>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2DE82"/>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es-ES" sz="3600" dirty="0" smtClean="0">
                <a:solidFill>
                  <a:schemeClr val="bg1"/>
                </a:solidFill>
              </a:rPr>
              <a:t>Mercados,  Gobiernos y Tercer Sector</a:t>
            </a:r>
            <a:br>
              <a:rPr lang="es-ES" sz="3600" dirty="0" smtClean="0">
                <a:solidFill>
                  <a:schemeClr val="bg1"/>
                </a:solidFill>
              </a:rPr>
            </a:br>
            <a:r>
              <a:rPr lang="es-ES" sz="3600" dirty="0" smtClean="0">
                <a:solidFill>
                  <a:schemeClr val="accent2">
                    <a:lumMod val="40000"/>
                    <a:lumOff val="60000"/>
                  </a:schemeClr>
                </a:solidFill>
              </a:rPr>
              <a:t>Diferencias regionales</a:t>
            </a:r>
            <a:endParaRPr lang="es-ES" sz="3600" dirty="0">
              <a:solidFill>
                <a:schemeClr val="accent2">
                  <a:lumMod val="40000"/>
                  <a:lumOff val="60000"/>
                </a:schemeClr>
              </a:solidFill>
            </a:endParaRPr>
          </a:p>
        </p:txBody>
      </p:sp>
      <p:pic>
        <p:nvPicPr>
          <p:cNvPr id="3" name="3 Imagen" descr="IE Business School Color.jpg"/>
          <p:cNvPicPr>
            <a:picLocks noChangeAspect="1"/>
          </p:cNvPicPr>
          <p:nvPr/>
        </p:nvPicPr>
        <p:blipFill>
          <a:blip r:embed="rId2"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North America (orthographic projection).svg">
            <a:hlinkClick r:id="rId2"/>
          </p:cNvPr>
          <p:cNvPicPr>
            <a:picLocks noChangeAspect="1" noChangeArrowheads="1"/>
          </p:cNvPicPr>
          <p:nvPr/>
        </p:nvPicPr>
        <p:blipFill>
          <a:blip r:embed="rId3" cstate="print"/>
          <a:srcRect/>
          <a:stretch>
            <a:fillRect/>
          </a:stretch>
        </p:blipFill>
        <p:spPr bwMode="auto">
          <a:xfrm>
            <a:off x="5357834" y="1500189"/>
            <a:ext cx="2286000" cy="2286001"/>
          </a:xfrm>
          <a:prstGeom prst="rect">
            <a:avLst/>
          </a:prstGeom>
          <a:noFill/>
        </p:spPr>
      </p:pic>
      <p:pic>
        <p:nvPicPr>
          <p:cNvPr id="2054" name="Picture 6" descr="Latin America (orthographic projection).svg">
            <a:hlinkClick r:id="rId4"/>
          </p:cNvPr>
          <p:cNvPicPr>
            <a:picLocks noChangeAspect="1" noChangeArrowheads="1"/>
          </p:cNvPicPr>
          <p:nvPr/>
        </p:nvPicPr>
        <p:blipFill>
          <a:blip r:embed="rId5" cstate="print"/>
          <a:srcRect/>
          <a:stretch>
            <a:fillRect/>
          </a:stretch>
        </p:blipFill>
        <p:spPr bwMode="auto">
          <a:xfrm>
            <a:off x="5429272" y="3929066"/>
            <a:ext cx="2286000" cy="2286001"/>
          </a:xfrm>
          <a:prstGeom prst="rect">
            <a:avLst/>
          </a:prstGeom>
          <a:noFill/>
        </p:spPr>
      </p:pic>
      <p:pic>
        <p:nvPicPr>
          <p:cNvPr id="2050" name="Picture 2" descr="Europe (orthographic projection).svg">
            <a:hlinkClick r:id="rId6"/>
          </p:cNvPr>
          <p:cNvPicPr>
            <a:picLocks noChangeAspect="1" noChangeArrowheads="1"/>
          </p:cNvPicPr>
          <p:nvPr/>
        </p:nvPicPr>
        <p:blipFill>
          <a:blip r:embed="rId7" cstate="print"/>
          <a:srcRect/>
          <a:stretch>
            <a:fillRect/>
          </a:stretch>
        </p:blipFill>
        <p:spPr bwMode="auto">
          <a:xfrm>
            <a:off x="500018" y="1857364"/>
            <a:ext cx="4000544" cy="4000548"/>
          </a:xfrm>
          <a:prstGeom prst="rect">
            <a:avLst/>
          </a:prstGeom>
          <a:noFill/>
        </p:spPr>
      </p:pic>
      <p:sp>
        <p:nvSpPr>
          <p:cNvPr id="2" name="1 Título"/>
          <p:cNvSpPr>
            <a:spLocks noGrp="1"/>
          </p:cNvSpPr>
          <p:nvPr>
            <p:ph type="title"/>
          </p:nvPr>
        </p:nvSpPr>
        <p:spPr>
          <a:xfrm>
            <a:off x="0" y="274638"/>
            <a:ext cx="9144000" cy="868346"/>
          </a:xfrm>
          <a:solidFill>
            <a:schemeClr val="tx1">
              <a:lumMod val="50000"/>
              <a:lumOff val="50000"/>
            </a:schemeClr>
          </a:solidFill>
          <a:ln w="19050" cap="flat" algn="ctr">
            <a:noFill/>
          </a:ln>
        </p:spPr>
        <p:txBody>
          <a:bodyPr vert="horz" lIns="91440" tIns="45720" rIns="91440" bIns="45720" rtlCol="0" anchor="ctr">
            <a:normAutofit/>
          </a:bodyPr>
          <a:lstStyle/>
          <a:p>
            <a:r>
              <a:rPr lang="es-ES" sz="3200" dirty="0" smtClean="0">
                <a:solidFill>
                  <a:schemeClr val="bg1"/>
                </a:solidFill>
              </a:rPr>
              <a:t>Comparación entre Áreas</a:t>
            </a:r>
            <a:endParaRPr lang="es-ES" sz="3200" dirty="0">
              <a:solidFill>
                <a:schemeClr val="bg1"/>
              </a:solidFill>
            </a:endParaRPr>
          </a:p>
        </p:txBody>
      </p:sp>
      <p:sp>
        <p:nvSpPr>
          <p:cNvPr id="3" name="2 Marcador de contenido"/>
          <p:cNvSpPr>
            <a:spLocks noGrp="1"/>
          </p:cNvSpPr>
          <p:nvPr>
            <p:ph sz="half" idx="1"/>
          </p:nvPr>
        </p:nvSpPr>
        <p:spPr>
          <a:xfrm>
            <a:off x="457200" y="1428736"/>
            <a:ext cx="4038600" cy="4857784"/>
          </a:xfrm>
          <a:solidFill>
            <a:srgbClr val="339933">
              <a:alpha val="50196"/>
            </a:srgbClr>
          </a:solidFill>
          <a:ln>
            <a:solidFill>
              <a:schemeClr val="accent3">
                <a:lumMod val="50000"/>
              </a:schemeClr>
            </a:solidFill>
          </a:ln>
        </p:spPr>
        <p:txBody>
          <a:bodyPr vert="horz" lIns="91440" tIns="45720" rIns="91440" bIns="45720" rtlCol="0">
            <a:normAutofit/>
          </a:bodyPr>
          <a:lstStyle/>
          <a:p>
            <a:pPr marL="514350" indent="-514350">
              <a:buFont typeface="+mj-lt"/>
              <a:buAutoNum type="alphaUcPeriod"/>
            </a:pPr>
            <a:endParaRPr lang="es-ES" sz="2400" b="1" dirty="0" smtClean="0">
              <a:solidFill>
                <a:schemeClr val="bg1"/>
              </a:solidFill>
              <a:effectLst>
                <a:outerShdw blurRad="38100" dist="38100" dir="2700000" algn="tl">
                  <a:srgbClr val="000000">
                    <a:alpha val="43137"/>
                  </a:srgbClr>
                </a:outerShdw>
              </a:effectLst>
            </a:endParaRPr>
          </a:p>
          <a:p>
            <a:pPr marL="514350" indent="-514350">
              <a:buFont typeface="+mj-lt"/>
              <a:buAutoNum type="alphaUcPeriod"/>
            </a:pPr>
            <a:r>
              <a:rPr lang="es-ES" sz="2400" b="1" dirty="0" smtClean="0">
                <a:solidFill>
                  <a:srgbClr val="21FFC5"/>
                </a:solidFill>
                <a:effectLst>
                  <a:outerShdw blurRad="38100" dist="38100" dir="2700000" algn="tl">
                    <a:srgbClr val="000000">
                      <a:alpha val="43137"/>
                    </a:srgbClr>
                  </a:outerShdw>
                </a:effectLst>
              </a:rPr>
              <a:t>Término</a:t>
            </a:r>
            <a:r>
              <a:rPr lang="es-ES" sz="2400" b="1" dirty="0">
                <a:solidFill>
                  <a:srgbClr val="21FFC5"/>
                </a:solidFill>
                <a:effectLst>
                  <a:outerShdw blurRad="38100" dist="38100" dir="2700000" algn="tl">
                    <a:srgbClr val="000000">
                      <a:alpha val="43137"/>
                    </a:srgbClr>
                  </a:outerShdw>
                </a:effectLst>
              </a:rPr>
              <a:t>: </a:t>
            </a:r>
          </a:p>
          <a:p>
            <a:pPr marL="914400" lvl="2" indent="-514350"/>
            <a:r>
              <a:rPr lang="es-ES" sz="2000" b="1" dirty="0">
                <a:solidFill>
                  <a:schemeClr val="bg1"/>
                </a:solidFill>
                <a:effectLst>
                  <a:outerShdw blurRad="38100" dist="38100" dir="2700000" algn="tl">
                    <a:srgbClr val="000000">
                      <a:alpha val="43137"/>
                    </a:srgbClr>
                  </a:outerShdw>
                </a:effectLst>
              </a:rPr>
              <a:t>RSC / CSR</a:t>
            </a:r>
          </a:p>
          <a:p>
            <a:pPr marL="914400" lvl="2" indent="-514350"/>
            <a:r>
              <a:rPr lang="es-ES" sz="2000" b="1" dirty="0">
                <a:solidFill>
                  <a:schemeClr val="bg1"/>
                </a:solidFill>
                <a:effectLst>
                  <a:outerShdw blurRad="38100" dist="38100" dir="2700000" algn="tl">
                    <a:srgbClr val="000000">
                      <a:alpha val="43137"/>
                    </a:srgbClr>
                  </a:outerShdw>
                </a:effectLst>
              </a:rPr>
              <a:t>Sostenibilidad</a:t>
            </a:r>
          </a:p>
          <a:p>
            <a:pPr marL="514350" indent="-514350">
              <a:buFont typeface="+mj-lt"/>
              <a:buAutoNum type="alphaUcPeriod"/>
            </a:pPr>
            <a:r>
              <a:rPr lang="es-ES" sz="2400" b="1" dirty="0">
                <a:solidFill>
                  <a:srgbClr val="21FFC5"/>
                </a:solidFill>
                <a:effectLst>
                  <a:outerShdw blurRad="38100" dist="38100" dir="2700000" algn="tl">
                    <a:srgbClr val="000000">
                      <a:alpha val="43137"/>
                    </a:srgbClr>
                  </a:outerShdw>
                </a:effectLst>
              </a:rPr>
              <a:t>Enfoque:</a:t>
            </a:r>
          </a:p>
          <a:p>
            <a:pPr marL="914400" lvl="2" indent="-514350"/>
            <a:r>
              <a:rPr lang="es-ES" sz="2000" b="1" dirty="0">
                <a:solidFill>
                  <a:schemeClr val="bg1"/>
                </a:solidFill>
                <a:effectLst>
                  <a:outerShdw blurRad="38100" dist="38100" dir="2700000" algn="tl">
                    <a:srgbClr val="000000">
                      <a:alpha val="43137"/>
                    </a:srgbClr>
                  </a:outerShdw>
                </a:effectLst>
              </a:rPr>
              <a:t>Social / Humanista</a:t>
            </a:r>
          </a:p>
          <a:p>
            <a:pPr marL="914400" lvl="2" indent="-514350"/>
            <a:r>
              <a:rPr lang="es-ES" sz="2000" b="1" dirty="0">
                <a:solidFill>
                  <a:schemeClr val="bg1"/>
                </a:solidFill>
                <a:effectLst>
                  <a:outerShdw blurRad="38100" dist="38100" dir="2700000" algn="tl">
                    <a:srgbClr val="000000">
                      <a:alpha val="43137"/>
                    </a:srgbClr>
                  </a:outerShdw>
                </a:effectLst>
              </a:rPr>
              <a:t>Alta influencia del </a:t>
            </a:r>
            <a:r>
              <a:rPr lang="es-ES" sz="2000" b="1" dirty="0" smtClean="0">
                <a:solidFill>
                  <a:schemeClr val="bg1"/>
                </a:solidFill>
                <a:effectLst>
                  <a:outerShdw blurRad="38100" dist="38100" dir="2700000" algn="tl">
                    <a:srgbClr val="000000">
                      <a:alpha val="43137"/>
                    </a:srgbClr>
                  </a:outerShdw>
                </a:effectLst>
              </a:rPr>
              <a:t> Estado </a:t>
            </a:r>
            <a:endParaRPr lang="es-ES" sz="2000" b="1" dirty="0">
              <a:solidFill>
                <a:schemeClr val="bg1"/>
              </a:solidFill>
              <a:effectLst>
                <a:outerShdw blurRad="38100" dist="38100" dir="2700000" algn="tl">
                  <a:srgbClr val="000000">
                    <a:alpha val="43137"/>
                  </a:srgbClr>
                </a:outerShdw>
              </a:effectLst>
            </a:endParaRPr>
          </a:p>
          <a:p>
            <a:pPr marL="514350" indent="-514350">
              <a:buFont typeface="+mj-lt"/>
              <a:buAutoNum type="alphaUcPeriod"/>
            </a:pPr>
            <a:r>
              <a:rPr lang="es-ES" sz="2400" b="1" dirty="0" smtClean="0">
                <a:solidFill>
                  <a:srgbClr val="21FFC5"/>
                </a:solidFill>
                <a:effectLst>
                  <a:outerShdw blurRad="38100" dist="38100" dir="2700000" algn="tl">
                    <a:srgbClr val="000000">
                      <a:alpha val="43137"/>
                    </a:srgbClr>
                  </a:outerShdw>
                </a:effectLst>
              </a:rPr>
              <a:t>Implantación:</a:t>
            </a:r>
          </a:p>
          <a:p>
            <a:pPr marL="914400" lvl="1" indent="-514350">
              <a:buFont typeface="Arial" pitchFamily="34" charset="0"/>
              <a:buChar char="•"/>
            </a:pPr>
            <a:r>
              <a:rPr lang="es-ES" sz="2000" b="1" dirty="0" smtClean="0">
                <a:solidFill>
                  <a:schemeClr val="bg1"/>
                </a:solidFill>
                <a:effectLst>
                  <a:outerShdw blurRad="38100" dist="38100" dir="2700000" algn="tl">
                    <a:srgbClr val="000000">
                      <a:alpha val="43137"/>
                    </a:srgbClr>
                  </a:outerShdw>
                </a:effectLst>
              </a:rPr>
              <a:t> Fuerte en </a:t>
            </a:r>
            <a:r>
              <a:rPr lang="es-ES" sz="2000" b="1" dirty="0">
                <a:solidFill>
                  <a:schemeClr val="bg1"/>
                </a:solidFill>
                <a:effectLst>
                  <a:outerShdw blurRad="38100" dist="38100" dir="2700000" algn="tl">
                    <a:srgbClr val="000000">
                      <a:alpha val="43137"/>
                    </a:srgbClr>
                  </a:outerShdw>
                </a:effectLst>
              </a:rPr>
              <a:t>la parte Occidental, </a:t>
            </a:r>
            <a:r>
              <a:rPr lang="es-ES" sz="2000" b="1" dirty="0" smtClean="0">
                <a:solidFill>
                  <a:schemeClr val="bg1"/>
                </a:solidFill>
                <a:effectLst>
                  <a:outerShdw blurRad="38100" dist="38100" dir="2700000" algn="tl">
                    <a:srgbClr val="000000">
                      <a:alpha val="43137"/>
                    </a:srgbClr>
                  </a:outerShdw>
                </a:effectLst>
              </a:rPr>
              <a:t>menos </a:t>
            </a:r>
            <a:r>
              <a:rPr lang="es-ES" sz="2000" b="1" dirty="0">
                <a:solidFill>
                  <a:schemeClr val="bg1"/>
                </a:solidFill>
                <a:effectLst>
                  <a:outerShdw blurRad="38100" dist="38100" dir="2700000" algn="tl">
                    <a:srgbClr val="000000">
                      <a:alpha val="43137"/>
                    </a:srgbClr>
                  </a:outerShdw>
                </a:effectLst>
              </a:rPr>
              <a:t>en </a:t>
            </a:r>
            <a:r>
              <a:rPr lang="es-ES" sz="2000" b="1" dirty="0" smtClean="0">
                <a:solidFill>
                  <a:schemeClr val="bg1"/>
                </a:solidFill>
                <a:effectLst>
                  <a:outerShdw blurRad="38100" dist="38100" dir="2700000" algn="tl">
                    <a:srgbClr val="000000">
                      <a:alpha val="43137"/>
                    </a:srgbClr>
                  </a:outerShdw>
                </a:effectLst>
              </a:rPr>
              <a:t>Este</a:t>
            </a:r>
            <a:endParaRPr lang="es-ES" sz="2000" b="1" dirty="0">
              <a:solidFill>
                <a:schemeClr val="bg1"/>
              </a:solidFill>
              <a:effectLst>
                <a:outerShdw blurRad="38100" dist="38100" dir="2700000" algn="tl">
                  <a:srgbClr val="000000">
                    <a:alpha val="43137"/>
                  </a:srgbClr>
                </a:outerShdw>
              </a:effectLst>
            </a:endParaRPr>
          </a:p>
          <a:p>
            <a:pPr marL="514350" indent="-514350">
              <a:buFont typeface="+mj-lt"/>
              <a:buAutoNum type="alphaUcPeriod"/>
            </a:pPr>
            <a:r>
              <a:rPr lang="es-ES" sz="2400" b="1" dirty="0" smtClean="0">
                <a:solidFill>
                  <a:srgbClr val="21FFC5"/>
                </a:solidFill>
                <a:effectLst>
                  <a:outerShdw blurRad="38100" dist="38100" dir="2700000" algn="tl">
                    <a:srgbClr val="000000">
                      <a:alpha val="43137"/>
                    </a:srgbClr>
                  </a:outerShdw>
                </a:effectLst>
              </a:rPr>
              <a:t>Activismo:</a:t>
            </a:r>
          </a:p>
          <a:p>
            <a:pPr marL="914400" lvl="1" indent="-514350">
              <a:buFont typeface="Arial" pitchFamily="34" charset="0"/>
              <a:buChar char="•"/>
            </a:pPr>
            <a:r>
              <a:rPr lang="es-ES" sz="2000" b="1" dirty="0">
                <a:solidFill>
                  <a:schemeClr val="bg1"/>
                </a:solidFill>
                <a:effectLst>
                  <a:outerShdw blurRad="38100" dist="38100" dir="2700000" algn="tl">
                    <a:srgbClr val="000000">
                      <a:alpha val="43137"/>
                    </a:srgbClr>
                  </a:outerShdw>
                </a:effectLst>
              </a:rPr>
              <a:t> </a:t>
            </a:r>
            <a:r>
              <a:rPr lang="es-ES" sz="2000" b="1" dirty="0" smtClean="0">
                <a:solidFill>
                  <a:schemeClr val="bg1"/>
                </a:solidFill>
                <a:effectLst>
                  <a:outerShdw blurRad="38100" dist="38100" dir="2700000" algn="tl">
                    <a:srgbClr val="000000">
                      <a:alpha val="43137"/>
                    </a:srgbClr>
                  </a:outerShdw>
                </a:effectLst>
              </a:rPr>
              <a:t>Creciente</a:t>
            </a:r>
            <a:endParaRPr lang="es-ES" sz="2000" b="1" dirty="0">
              <a:solidFill>
                <a:schemeClr val="bg1"/>
              </a:solidFill>
              <a:effectLst>
                <a:outerShdw blurRad="38100" dist="38100" dir="2700000" algn="tl">
                  <a:srgbClr val="000000">
                    <a:alpha val="43137"/>
                  </a:srgbClr>
                </a:outerShdw>
              </a:effectLst>
            </a:endParaRPr>
          </a:p>
        </p:txBody>
      </p:sp>
      <p:sp>
        <p:nvSpPr>
          <p:cNvPr id="4" name="3 Marcador de contenido"/>
          <p:cNvSpPr>
            <a:spLocks noGrp="1"/>
          </p:cNvSpPr>
          <p:nvPr>
            <p:ph sz="quarter" idx="2"/>
          </p:nvPr>
        </p:nvSpPr>
        <p:spPr>
          <a:xfrm>
            <a:off x="4648200" y="1428736"/>
            <a:ext cx="4038600" cy="2357452"/>
          </a:xfrm>
          <a:solidFill>
            <a:srgbClr val="FFC000">
              <a:alpha val="50980"/>
            </a:srgbClr>
          </a:solidFill>
          <a:ln>
            <a:solidFill>
              <a:schemeClr val="accent3">
                <a:lumMod val="50000"/>
              </a:schemeClr>
            </a:solidFill>
          </a:ln>
        </p:spPr>
        <p:txBody>
          <a:bodyPr vert="horz" lIns="91440" tIns="45720" rIns="91440" bIns="45720" rtlCol="0">
            <a:normAutofit/>
          </a:bodyPr>
          <a:lstStyle/>
          <a:p>
            <a:pPr marL="514350" indent="-514350">
              <a:buFont typeface="+mj-lt"/>
              <a:buAutoNum type="alphaUcPeriod"/>
            </a:pPr>
            <a:r>
              <a:rPr lang="es-ES" sz="2400" b="1" dirty="0">
                <a:solidFill>
                  <a:schemeClr val="accent3">
                    <a:lumMod val="50000"/>
                  </a:schemeClr>
                </a:solidFill>
                <a:effectLst>
                  <a:outerShdw blurRad="38100" dist="38100" dir="2700000" algn="tl">
                    <a:srgbClr val="000000">
                      <a:alpha val="43137"/>
                    </a:srgbClr>
                  </a:outerShdw>
                </a:effectLst>
              </a:rPr>
              <a:t>ESG</a:t>
            </a:r>
          </a:p>
          <a:p>
            <a:pPr marL="514350" indent="-514350">
              <a:buFont typeface="+mj-lt"/>
              <a:buAutoNum type="alphaUcPeriod"/>
            </a:pPr>
            <a:r>
              <a:rPr lang="es-ES" sz="2400" b="1" dirty="0" err="1">
                <a:solidFill>
                  <a:schemeClr val="accent3">
                    <a:lumMod val="50000"/>
                  </a:schemeClr>
                </a:solidFill>
                <a:effectLst>
                  <a:outerShdw blurRad="38100" dist="38100" dir="2700000" algn="tl">
                    <a:srgbClr val="000000">
                      <a:alpha val="43137"/>
                    </a:srgbClr>
                  </a:outerShdw>
                </a:effectLst>
              </a:rPr>
              <a:t>Climate</a:t>
            </a:r>
            <a:r>
              <a:rPr lang="es-ES" sz="2400" b="1" dirty="0">
                <a:solidFill>
                  <a:schemeClr val="accent3">
                    <a:lumMod val="50000"/>
                  </a:schemeClr>
                </a:solidFill>
                <a:effectLst>
                  <a:outerShdw blurRad="38100" dist="38100" dir="2700000" algn="tl">
                    <a:srgbClr val="000000">
                      <a:alpha val="43137"/>
                    </a:srgbClr>
                  </a:outerShdw>
                </a:effectLst>
              </a:rPr>
              <a:t> </a:t>
            </a:r>
            <a:r>
              <a:rPr lang="es-ES" sz="2400" b="1" dirty="0" err="1">
                <a:solidFill>
                  <a:schemeClr val="accent3">
                    <a:lumMod val="50000"/>
                  </a:schemeClr>
                </a:solidFill>
                <a:effectLst>
                  <a:outerShdw blurRad="38100" dist="38100" dir="2700000" algn="tl">
                    <a:srgbClr val="000000">
                      <a:alpha val="43137"/>
                    </a:srgbClr>
                  </a:outerShdw>
                </a:effectLst>
              </a:rPr>
              <a:t>Change</a:t>
            </a:r>
            <a:endParaRPr lang="es-ES" sz="2400" b="1" dirty="0">
              <a:solidFill>
                <a:schemeClr val="accent3">
                  <a:lumMod val="50000"/>
                </a:schemeClr>
              </a:solidFill>
              <a:effectLst>
                <a:outerShdw blurRad="38100" dist="38100" dir="2700000" algn="tl">
                  <a:srgbClr val="000000">
                    <a:alpha val="43137"/>
                  </a:srgbClr>
                </a:outerShdw>
              </a:effectLst>
            </a:endParaRPr>
          </a:p>
          <a:p>
            <a:pPr marL="514350" indent="-514350">
              <a:buFont typeface="+mj-lt"/>
              <a:buAutoNum type="alphaUcPeriod"/>
            </a:pPr>
            <a:r>
              <a:rPr lang="es-ES" sz="2400" b="1" dirty="0">
                <a:solidFill>
                  <a:schemeClr val="accent3">
                    <a:lumMod val="50000"/>
                  </a:schemeClr>
                </a:solidFill>
                <a:effectLst>
                  <a:outerShdw blurRad="38100" dist="38100" dir="2700000" algn="tl">
                    <a:srgbClr val="000000">
                      <a:alpha val="43137"/>
                    </a:srgbClr>
                  </a:outerShdw>
                </a:effectLst>
              </a:rPr>
              <a:t>Algunos sectores</a:t>
            </a:r>
          </a:p>
          <a:p>
            <a:pPr marL="514350" indent="-514350">
              <a:buFont typeface="+mj-lt"/>
              <a:buAutoNum type="alphaUcPeriod"/>
            </a:pPr>
            <a:r>
              <a:rPr lang="es-ES" sz="2400" b="1" dirty="0" smtClean="0">
                <a:solidFill>
                  <a:schemeClr val="accent3">
                    <a:lumMod val="50000"/>
                  </a:schemeClr>
                </a:solidFill>
                <a:effectLst>
                  <a:outerShdw blurRad="38100" dist="38100" dir="2700000" algn="tl">
                    <a:srgbClr val="000000">
                      <a:alpha val="43137"/>
                    </a:srgbClr>
                  </a:outerShdw>
                </a:effectLst>
              </a:rPr>
              <a:t>Fuerte activismo de consumidores, NGO y PF</a:t>
            </a:r>
            <a:endParaRPr lang="es-ES" sz="2400" b="1" dirty="0">
              <a:solidFill>
                <a:schemeClr val="accent3">
                  <a:lumMod val="50000"/>
                </a:schemeClr>
              </a:solidFill>
              <a:effectLst>
                <a:outerShdw blurRad="38100" dist="38100" dir="2700000" algn="tl">
                  <a:srgbClr val="000000">
                    <a:alpha val="43137"/>
                  </a:srgbClr>
                </a:outerShdw>
              </a:effectLst>
            </a:endParaRPr>
          </a:p>
        </p:txBody>
      </p:sp>
      <p:sp>
        <p:nvSpPr>
          <p:cNvPr id="5" name="4 Marcador de contenido"/>
          <p:cNvSpPr>
            <a:spLocks noGrp="1"/>
          </p:cNvSpPr>
          <p:nvPr>
            <p:ph sz="quarter" idx="3"/>
          </p:nvPr>
        </p:nvSpPr>
        <p:spPr>
          <a:xfrm>
            <a:off x="4648200" y="3857628"/>
            <a:ext cx="4038600" cy="2428892"/>
          </a:xfrm>
          <a:solidFill>
            <a:srgbClr val="FF9933">
              <a:alpha val="10980"/>
            </a:srgbClr>
          </a:solidFill>
          <a:ln>
            <a:solidFill>
              <a:schemeClr val="accent3">
                <a:lumMod val="50000"/>
              </a:schemeClr>
            </a:solidFill>
          </a:ln>
        </p:spPr>
        <p:txBody>
          <a:bodyPr vert="horz" lIns="91440" tIns="45720" rIns="91440" bIns="45720" rtlCol="0">
            <a:normAutofit lnSpcReduction="10000"/>
          </a:bodyPr>
          <a:lstStyle/>
          <a:p>
            <a:pPr marL="514350" indent="-514350">
              <a:buFont typeface="+mj-lt"/>
              <a:buAutoNum type="alphaUcPeriod"/>
            </a:pPr>
            <a:r>
              <a:rPr lang="es-ES" sz="2400" b="1" dirty="0">
                <a:solidFill>
                  <a:srgbClr val="C00000"/>
                </a:solidFill>
                <a:effectLst>
                  <a:outerShdw blurRad="38100" dist="38100" dir="2700000" algn="tl">
                    <a:srgbClr val="000000">
                      <a:alpha val="43137"/>
                    </a:srgbClr>
                  </a:outerShdw>
                </a:effectLst>
              </a:rPr>
              <a:t>Sustentabilidad</a:t>
            </a:r>
          </a:p>
          <a:p>
            <a:pPr marL="514350" indent="-514350">
              <a:buFont typeface="+mj-lt"/>
              <a:buAutoNum type="alphaUcPeriod"/>
            </a:pPr>
            <a:r>
              <a:rPr lang="es-ES" sz="2400" b="1" dirty="0">
                <a:solidFill>
                  <a:srgbClr val="C00000"/>
                </a:solidFill>
                <a:effectLst>
                  <a:outerShdw blurRad="38100" dist="38100" dir="2700000" algn="tl">
                    <a:srgbClr val="000000">
                      <a:alpha val="43137"/>
                    </a:srgbClr>
                  </a:outerShdw>
                </a:effectLst>
              </a:rPr>
              <a:t>Acción Social</a:t>
            </a:r>
          </a:p>
          <a:p>
            <a:pPr marL="514350" indent="-514350">
              <a:buFont typeface="+mj-lt"/>
              <a:buAutoNum type="alphaUcPeriod"/>
            </a:pPr>
            <a:r>
              <a:rPr lang="es-ES" sz="2400" b="1" dirty="0">
                <a:solidFill>
                  <a:srgbClr val="C00000"/>
                </a:solidFill>
                <a:effectLst>
                  <a:outerShdw blurRad="38100" dist="38100" dir="2700000" algn="tl">
                    <a:srgbClr val="000000">
                      <a:alpha val="43137"/>
                    </a:srgbClr>
                  </a:outerShdw>
                </a:effectLst>
              </a:rPr>
              <a:t>Empresas </a:t>
            </a:r>
            <a:r>
              <a:rPr lang="es-ES" sz="2400" b="1" dirty="0" smtClean="0">
                <a:solidFill>
                  <a:srgbClr val="C00000"/>
                </a:solidFill>
                <a:effectLst>
                  <a:outerShdw blurRad="38100" dist="38100" dir="2700000" algn="tl">
                    <a:srgbClr val="000000">
                      <a:alpha val="43137"/>
                    </a:srgbClr>
                  </a:outerShdw>
                </a:effectLst>
              </a:rPr>
              <a:t>Familiares y Fundaciones</a:t>
            </a:r>
            <a:endParaRPr lang="es-ES" sz="2400" b="1" dirty="0">
              <a:solidFill>
                <a:srgbClr val="C00000"/>
              </a:solidFill>
              <a:effectLst>
                <a:outerShdw blurRad="38100" dist="38100" dir="2700000" algn="tl">
                  <a:srgbClr val="000000">
                    <a:alpha val="43137"/>
                  </a:srgbClr>
                </a:outerShdw>
              </a:effectLst>
            </a:endParaRPr>
          </a:p>
          <a:p>
            <a:pPr marL="514350" indent="-514350">
              <a:buFont typeface="+mj-lt"/>
              <a:buAutoNum type="alphaUcPeriod"/>
            </a:pPr>
            <a:r>
              <a:rPr lang="es-ES" sz="2400" b="1" dirty="0">
                <a:solidFill>
                  <a:srgbClr val="C00000"/>
                </a:solidFill>
                <a:effectLst>
                  <a:outerShdw blurRad="38100" dist="38100" dir="2700000" algn="tl">
                    <a:srgbClr val="000000">
                      <a:alpha val="43137"/>
                    </a:srgbClr>
                  </a:outerShdw>
                </a:effectLst>
              </a:rPr>
              <a:t>Escaso </a:t>
            </a:r>
            <a:r>
              <a:rPr lang="es-ES" sz="2400" b="1" dirty="0" smtClean="0">
                <a:solidFill>
                  <a:srgbClr val="C00000"/>
                </a:solidFill>
                <a:effectLst>
                  <a:outerShdw blurRad="38100" dist="38100" dir="2700000" algn="tl">
                    <a:srgbClr val="000000">
                      <a:alpha val="43137"/>
                    </a:srgbClr>
                  </a:outerShdw>
                </a:effectLst>
              </a:rPr>
              <a:t>activismo, pero sensibilidad de la Admón.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bg/>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bg/>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p" animBg="1"/>
      <p:bldP spid="5"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5 Marcador de contenido"/>
          <p:cNvGraphicFramePr>
            <a:graphicFrameLocks/>
          </p:cNvGraphicFramePr>
          <p:nvPr/>
        </p:nvGraphicFramePr>
        <p:xfrm>
          <a:off x="1714480" y="1582718"/>
          <a:ext cx="5857916" cy="47038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3"/>
          <p:cNvSpPr>
            <a:spLocks noChangeArrowheads="1"/>
          </p:cNvSpPr>
          <p:nvPr/>
        </p:nvSpPr>
        <p:spPr bwMode="auto">
          <a:xfrm>
            <a:off x="642938" y="336550"/>
            <a:ext cx="7961510" cy="806450"/>
          </a:xfrm>
          <a:prstGeom prst="rect">
            <a:avLst/>
          </a:prstGeom>
          <a:noFill/>
          <a:ln w="9525">
            <a:noFill/>
            <a:miter lim="800000"/>
            <a:headEnd/>
            <a:tailEnd/>
          </a:ln>
        </p:spPr>
        <p:txBody>
          <a:bodyPr anchor="ctr"/>
          <a:lstStyle/>
          <a:p>
            <a:pPr marL="457200" indent="-457200" algn="ctr" eaLnBrk="0" hangingPunct="0">
              <a:defRPr/>
            </a:pPr>
            <a:r>
              <a:rPr lang="es-MX" sz="3600" dirty="0">
                <a:solidFill>
                  <a:schemeClr val="tx2"/>
                </a:solidFill>
                <a:latin typeface="+mj-lt"/>
              </a:rPr>
              <a:t>Distinta circunstancias:</a:t>
            </a:r>
          </a:p>
          <a:p>
            <a:pPr marL="457200" indent="-457200" algn="ctr" eaLnBrk="0" hangingPunct="0">
              <a:defRPr/>
            </a:pPr>
            <a:r>
              <a:rPr lang="es-ES" sz="3200" dirty="0">
                <a:solidFill>
                  <a:srgbClr val="C00000"/>
                </a:solidFill>
                <a:latin typeface="+mj-lt"/>
              </a:rPr>
              <a:t>Entorno Europeo </a:t>
            </a:r>
          </a:p>
        </p:txBody>
      </p:sp>
      <p:pic>
        <p:nvPicPr>
          <p:cNvPr id="4" name="3 Imagen" descr="IE Business School Color.jpg"/>
          <p:cNvPicPr>
            <a:picLocks noChangeAspect="1"/>
          </p:cNvPicPr>
          <p:nvPr/>
        </p:nvPicPr>
        <p:blipFill>
          <a:blip r:embed="rId8"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nvPr>
        </p:nvGraphicFramePr>
        <p:xfrm>
          <a:off x="1643042" y="1631944"/>
          <a:ext cx="6000792" cy="4511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a:spLocks noChangeArrowheads="1"/>
          </p:cNvSpPr>
          <p:nvPr/>
        </p:nvSpPr>
        <p:spPr bwMode="auto">
          <a:xfrm>
            <a:off x="642938" y="336550"/>
            <a:ext cx="7601470" cy="806450"/>
          </a:xfrm>
          <a:prstGeom prst="rect">
            <a:avLst/>
          </a:prstGeom>
          <a:noFill/>
          <a:ln w="9525">
            <a:noFill/>
            <a:miter lim="800000"/>
            <a:headEnd/>
            <a:tailEnd/>
          </a:ln>
        </p:spPr>
        <p:txBody>
          <a:bodyPr anchor="ctr"/>
          <a:lstStyle/>
          <a:p>
            <a:pPr marL="457200" indent="-457200" algn="ctr" eaLnBrk="0" hangingPunct="0">
              <a:defRPr/>
            </a:pPr>
            <a:r>
              <a:rPr lang="es-MX" sz="3600" dirty="0">
                <a:solidFill>
                  <a:schemeClr val="tx2"/>
                </a:solidFill>
                <a:latin typeface="+mj-lt"/>
              </a:rPr>
              <a:t>Distintas circunstancias:</a:t>
            </a:r>
          </a:p>
          <a:p>
            <a:pPr marL="457200" indent="-457200" algn="ctr" eaLnBrk="0" hangingPunct="0">
              <a:defRPr/>
            </a:pPr>
            <a:r>
              <a:rPr lang="es-ES" sz="3200" dirty="0">
                <a:solidFill>
                  <a:srgbClr val="C00000"/>
                </a:solidFill>
                <a:latin typeface="+mj-lt"/>
              </a:rPr>
              <a:t>Entorno Latino americano </a:t>
            </a:r>
          </a:p>
        </p:txBody>
      </p:sp>
      <p:pic>
        <p:nvPicPr>
          <p:cNvPr id="5" name="3 Imagen" descr="IE Business School Color.jpg"/>
          <p:cNvPicPr>
            <a:picLocks noChangeAspect="1"/>
          </p:cNvPicPr>
          <p:nvPr/>
        </p:nvPicPr>
        <p:blipFill>
          <a:blip r:embed="rId8"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nvPr>
        </p:nvGraphicFramePr>
        <p:xfrm>
          <a:off x="1643042" y="1631944"/>
          <a:ext cx="6000792" cy="4511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a:spLocks noChangeArrowheads="1"/>
          </p:cNvSpPr>
          <p:nvPr/>
        </p:nvSpPr>
        <p:spPr bwMode="auto">
          <a:xfrm>
            <a:off x="642938" y="336550"/>
            <a:ext cx="7601470" cy="806450"/>
          </a:xfrm>
          <a:prstGeom prst="rect">
            <a:avLst/>
          </a:prstGeom>
          <a:noFill/>
          <a:ln w="9525">
            <a:noFill/>
            <a:miter lim="800000"/>
            <a:headEnd/>
            <a:tailEnd/>
          </a:ln>
        </p:spPr>
        <p:txBody>
          <a:bodyPr anchor="ctr"/>
          <a:lstStyle/>
          <a:p>
            <a:pPr marL="457200" indent="-457200" algn="ctr" eaLnBrk="0" hangingPunct="0">
              <a:defRPr/>
            </a:pPr>
            <a:r>
              <a:rPr lang="es-MX" sz="3600" dirty="0">
                <a:solidFill>
                  <a:schemeClr val="tx2"/>
                </a:solidFill>
                <a:latin typeface="+mj-lt"/>
              </a:rPr>
              <a:t>Distintas circunstancias:</a:t>
            </a:r>
          </a:p>
          <a:p>
            <a:pPr marL="457200" indent="-457200" algn="ctr" eaLnBrk="0" hangingPunct="0">
              <a:defRPr/>
            </a:pPr>
            <a:r>
              <a:rPr lang="es-ES" sz="3200" dirty="0">
                <a:solidFill>
                  <a:srgbClr val="C00000"/>
                </a:solidFill>
                <a:latin typeface="+mj-lt"/>
              </a:rPr>
              <a:t>Entorno </a:t>
            </a:r>
            <a:r>
              <a:rPr lang="es-ES" sz="3200" dirty="0" smtClean="0">
                <a:solidFill>
                  <a:srgbClr val="C00000"/>
                </a:solidFill>
                <a:latin typeface="+mj-lt"/>
              </a:rPr>
              <a:t>de Estados Unidos</a:t>
            </a:r>
            <a:endParaRPr lang="es-ES" sz="3200" dirty="0">
              <a:solidFill>
                <a:srgbClr val="C00000"/>
              </a:solidFill>
              <a:latin typeface="+mj-lt"/>
            </a:endParaRPr>
          </a:p>
        </p:txBody>
      </p:sp>
      <p:pic>
        <p:nvPicPr>
          <p:cNvPr id="5" name="3 Imagen" descr="IE Business School Color.jpg"/>
          <p:cNvPicPr>
            <a:picLocks noChangeAspect="1"/>
          </p:cNvPicPr>
          <p:nvPr/>
        </p:nvPicPr>
        <p:blipFill>
          <a:blip r:embed="rId8"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es-ES" sz="4000" b="1" dirty="0" smtClean="0">
                <a:solidFill>
                  <a:schemeClr val="bg1"/>
                </a:solidFill>
              </a:rPr>
              <a:t>Las instituciones reguladoras</a:t>
            </a:r>
            <a:endParaRPr lang="es-ES" sz="4000" b="1" dirty="0">
              <a:solidFill>
                <a:schemeClr val="bg1"/>
              </a:solidFill>
            </a:endParaRPr>
          </a:p>
        </p:txBody>
      </p:sp>
      <p:pic>
        <p:nvPicPr>
          <p:cNvPr id="3" name="3 Imagen" descr="IE Business School Color.jpg"/>
          <p:cNvPicPr>
            <a:picLocks noChangeAspect="1"/>
          </p:cNvPicPr>
          <p:nvPr/>
        </p:nvPicPr>
        <p:blipFill>
          <a:blip r:embed="rId2"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Marcador de fecha"/>
          <p:cNvSpPr>
            <a:spLocks noGrp="1"/>
          </p:cNvSpPr>
          <p:nvPr>
            <p:ph type="dt" sz="quarter" idx="10"/>
          </p:nvPr>
        </p:nvSpPr>
        <p:spPr/>
        <p:txBody>
          <a:bodyPr/>
          <a:lstStyle/>
          <a:p>
            <a:pPr>
              <a:defRPr/>
            </a:pPr>
            <a:r>
              <a:rPr lang="es-ES"/>
              <a:t>Profesor Garralda</a:t>
            </a:r>
            <a:endParaRPr lang="es-ES_tradnl"/>
          </a:p>
        </p:txBody>
      </p:sp>
      <p:grpSp>
        <p:nvGrpSpPr>
          <p:cNvPr id="2" name="10 Grupo"/>
          <p:cNvGrpSpPr>
            <a:grpSpLocks/>
          </p:cNvGrpSpPr>
          <p:nvPr/>
        </p:nvGrpSpPr>
        <p:grpSpPr bwMode="auto">
          <a:xfrm>
            <a:off x="714375" y="3557588"/>
            <a:ext cx="8143875" cy="2371725"/>
            <a:chOff x="714375" y="3000375"/>
            <a:chExt cx="8143875" cy="2371725"/>
          </a:xfrm>
        </p:grpSpPr>
        <p:sp>
          <p:nvSpPr>
            <p:cNvPr id="6148" name="Rectangle 2"/>
            <p:cNvSpPr>
              <a:spLocks noChangeArrowheads="1"/>
            </p:cNvSpPr>
            <p:nvPr/>
          </p:nvSpPr>
          <p:spPr bwMode="auto">
            <a:xfrm>
              <a:off x="3857625" y="3000375"/>
              <a:ext cx="5000625" cy="1785937"/>
            </a:xfrm>
            <a:prstGeom prst="rect">
              <a:avLst/>
            </a:prstGeom>
            <a:noFill/>
            <a:ln w="9525">
              <a:noFill/>
              <a:miter lim="800000"/>
              <a:headEnd/>
              <a:tailEnd/>
            </a:ln>
          </p:spPr>
          <p:txBody>
            <a:bodyPr/>
            <a:lstStyle/>
            <a:p>
              <a:pPr marL="381000" indent="-381000" eaLnBrk="0" hangingPunct="0">
                <a:lnSpc>
                  <a:spcPct val="120000"/>
                </a:lnSpc>
                <a:spcBef>
                  <a:spcPct val="50000"/>
                </a:spcBef>
                <a:defRPr/>
              </a:pPr>
              <a:r>
                <a:rPr lang="en-US" sz="2000" b="1" dirty="0">
                  <a:solidFill>
                    <a:srgbClr val="000066"/>
                  </a:solidFill>
                  <a:latin typeface="+mn-lt"/>
                </a:rPr>
                <a:t>	Principio 1 .- </a:t>
              </a:r>
              <a:r>
                <a:rPr lang="es-ES" sz="2000" b="1" dirty="0">
                  <a:solidFill>
                    <a:srgbClr val="000066"/>
                  </a:solidFill>
                  <a:latin typeface="+mn-lt"/>
                </a:rPr>
                <a:t>Incorporaremos las cuestiones ASG en los procesos de análisis y adopción de decisiones en materia de inversiones</a:t>
              </a:r>
              <a:endParaRPr lang="en-GB" sz="2000" dirty="0">
                <a:solidFill>
                  <a:srgbClr val="000066"/>
                </a:solidFill>
                <a:latin typeface="+mn-lt"/>
              </a:endParaRPr>
            </a:p>
            <a:p>
              <a:pPr marL="381000" indent="-381000" eaLnBrk="0" hangingPunct="0">
                <a:lnSpc>
                  <a:spcPct val="120000"/>
                </a:lnSpc>
                <a:spcBef>
                  <a:spcPct val="50000"/>
                </a:spcBef>
                <a:defRPr/>
              </a:pPr>
              <a:endParaRPr lang="es-ES" b="1" dirty="0">
                <a:solidFill>
                  <a:schemeClr val="accent1">
                    <a:lumMod val="75000"/>
                  </a:schemeClr>
                </a:solidFill>
              </a:endParaRPr>
            </a:p>
          </p:txBody>
        </p:sp>
        <p:pic>
          <p:nvPicPr>
            <p:cNvPr id="41993" name="6 Imagen" descr="logo PRI UN.gif"/>
            <p:cNvPicPr>
              <a:picLocks noChangeAspect="1"/>
            </p:cNvPicPr>
            <p:nvPr/>
          </p:nvPicPr>
          <p:blipFill>
            <a:blip r:embed="rId3" cstate="print"/>
            <a:srcRect/>
            <a:stretch>
              <a:fillRect/>
            </a:stretch>
          </p:blipFill>
          <p:spPr bwMode="auto">
            <a:xfrm>
              <a:off x="714375" y="3143250"/>
              <a:ext cx="3352800" cy="1000125"/>
            </a:xfrm>
            <a:prstGeom prst="rect">
              <a:avLst/>
            </a:prstGeom>
            <a:noFill/>
            <a:ln w="9525">
              <a:noFill/>
              <a:miter lim="800000"/>
              <a:headEnd/>
              <a:tailEnd/>
            </a:ln>
          </p:spPr>
        </p:pic>
        <p:pic>
          <p:nvPicPr>
            <p:cNvPr id="41994" name="9 Imagen" descr="logo2unepfi.gif"/>
            <p:cNvPicPr>
              <a:picLocks noChangeAspect="1"/>
            </p:cNvPicPr>
            <p:nvPr/>
          </p:nvPicPr>
          <p:blipFill>
            <a:blip r:embed="rId4" cstate="print"/>
            <a:srcRect/>
            <a:stretch>
              <a:fillRect/>
            </a:stretch>
          </p:blipFill>
          <p:spPr bwMode="auto">
            <a:xfrm>
              <a:off x="742950" y="4143375"/>
              <a:ext cx="2686050" cy="1228725"/>
            </a:xfrm>
            <a:prstGeom prst="rect">
              <a:avLst/>
            </a:prstGeom>
            <a:noFill/>
            <a:ln w="9525">
              <a:noFill/>
              <a:miter lim="800000"/>
              <a:headEnd/>
              <a:tailEnd/>
            </a:ln>
          </p:spPr>
        </p:pic>
      </p:grpSp>
      <p:grpSp>
        <p:nvGrpSpPr>
          <p:cNvPr id="3" name="8 Grupo"/>
          <p:cNvGrpSpPr>
            <a:grpSpLocks/>
          </p:cNvGrpSpPr>
          <p:nvPr/>
        </p:nvGrpSpPr>
        <p:grpSpPr bwMode="auto">
          <a:xfrm>
            <a:off x="928688" y="1571625"/>
            <a:ext cx="7643812" cy="1071563"/>
            <a:chOff x="928688" y="1214438"/>
            <a:chExt cx="7643812" cy="1071562"/>
          </a:xfrm>
        </p:grpSpPr>
        <p:pic>
          <p:nvPicPr>
            <p:cNvPr id="41990" name="11 Imagen" descr="ungc_logo.gif"/>
            <p:cNvPicPr>
              <a:picLocks noChangeAspect="1"/>
            </p:cNvPicPr>
            <p:nvPr/>
          </p:nvPicPr>
          <p:blipFill>
            <a:blip r:embed="rId5" cstate="print"/>
            <a:srcRect/>
            <a:stretch>
              <a:fillRect/>
            </a:stretch>
          </p:blipFill>
          <p:spPr bwMode="auto">
            <a:xfrm>
              <a:off x="928688" y="1333500"/>
              <a:ext cx="952500" cy="952500"/>
            </a:xfrm>
            <a:prstGeom prst="rect">
              <a:avLst/>
            </a:prstGeom>
            <a:noFill/>
            <a:ln w="9525">
              <a:noFill/>
              <a:miter lim="800000"/>
              <a:headEnd/>
              <a:tailEnd/>
            </a:ln>
          </p:spPr>
        </p:pic>
        <p:sp>
          <p:nvSpPr>
            <p:cNvPr id="10" name="Rectangle 2"/>
            <p:cNvSpPr>
              <a:spLocks noChangeArrowheads="1"/>
            </p:cNvSpPr>
            <p:nvPr/>
          </p:nvSpPr>
          <p:spPr bwMode="auto">
            <a:xfrm>
              <a:off x="1857375" y="1214438"/>
              <a:ext cx="6715125" cy="1071562"/>
            </a:xfrm>
            <a:prstGeom prst="rect">
              <a:avLst/>
            </a:prstGeom>
            <a:noFill/>
            <a:ln w="9525">
              <a:noFill/>
              <a:miter lim="800000"/>
              <a:headEnd/>
              <a:tailEnd/>
            </a:ln>
          </p:spPr>
          <p:txBody>
            <a:bodyPr/>
            <a:lstStyle/>
            <a:p>
              <a:pPr marL="381000" indent="-381000" eaLnBrk="0" hangingPunct="0">
                <a:lnSpc>
                  <a:spcPct val="120000"/>
                </a:lnSpc>
                <a:spcBef>
                  <a:spcPct val="50000"/>
                </a:spcBef>
                <a:defRPr/>
              </a:pPr>
              <a:r>
                <a:rPr lang="en-US" sz="2000" b="1" dirty="0">
                  <a:solidFill>
                    <a:srgbClr val="000066"/>
                  </a:solidFill>
                  <a:latin typeface="+mn-lt"/>
                </a:rPr>
                <a:t>	Las </a:t>
              </a:r>
              <a:r>
                <a:rPr lang="en-US" sz="2000" b="1" dirty="0" err="1">
                  <a:solidFill>
                    <a:srgbClr val="000066"/>
                  </a:solidFill>
                  <a:latin typeface="+mn-lt"/>
                </a:rPr>
                <a:t>empresas</a:t>
              </a:r>
              <a:r>
                <a:rPr lang="en-US" sz="2000" b="1" dirty="0">
                  <a:solidFill>
                    <a:srgbClr val="000066"/>
                  </a:solidFill>
                  <a:latin typeface="+mn-lt"/>
                </a:rPr>
                <a:t> se </a:t>
              </a:r>
              <a:r>
                <a:rPr lang="en-US" sz="2000" b="1" dirty="0" err="1">
                  <a:solidFill>
                    <a:srgbClr val="000066"/>
                  </a:solidFill>
                  <a:latin typeface="+mn-lt"/>
                </a:rPr>
                <a:t>comprometen</a:t>
              </a:r>
              <a:r>
                <a:rPr lang="en-US" sz="2000" b="1" dirty="0">
                  <a:solidFill>
                    <a:srgbClr val="000066"/>
                  </a:solidFill>
                  <a:latin typeface="+mn-lt"/>
                </a:rPr>
                <a:t> a </a:t>
              </a:r>
              <a:r>
                <a:rPr lang="en-US" sz="2000" b="1" dirty="0" err="1">
                  <a:solidFill>
                    <a:srgbClr val="000066"/>
                  </a:solidFill>
                  <a:latin typeface="+mn-lt"/>
                </a:rPr>
                <a:t>impulsar</a:t>
              </a:r>
              <a:r>
                <a:rPr lang="en-US" sz="2000" b="1" dirty="0">
                  <a:solidFill>
                    <a:srgbClr val="000066"/>
                  </a:solidFill>
                  <a:latin typeface="+mn-lt"/>
                </a:rPr>
                <a:t> el </a:t>
              </a:r>
              <a:r>
                <a:rPr lang="en-US" sz="2000" b="1" dirty="0" err="1">
                  <a:solidFill>
                    <a:srgbClr val="000066"/>
                  </a:solidFill>
                  <a:latin typeface="+mn-lt"/>
                </a:rPr>
                <a:t>cumplimiento</a:t>
              </a:r>
              <a:r>
                <a:rPr lang="en-US" sz="2000" b="1" dirty="0">
                  <a:solidFill>
                    <a:srgbClr val="000066"/>
                  </a:solidFill>
                  <a:latin typeface="+mn-lt"/>
                </a:rPr>
                <a:t> de los 10 </a:t>
              </a:r>
              <a:r>
                <a:rPr lang="en-US" sz="2000" b="1" dirty="0" err="1">
                  <a:solidFill>
                    <a:srgbClr val="000066"/>
                  </a:solidFill>
                  <a:latin typeface="+mn-lt"/>
                </a:rPr>
                <a:t>Principios</a:t>
              </a:r>
              <a:r>
                <a:rPr lang="en-US" sz="2000" b="1" dirty="0">
                  <a:solidFill>
                    <a:srgbClr val="000066"/>
                  </a:solidFill>
                  <a:latin typeface="+mn-lt"/>
                </a:rPr>
                <a:t> </a:t>
              </a:r>
              <a:r>
                <a:rPr lang="en-US" sz="2000" b="1" dirty="0" err="1">
                  <a:solidFill>
                    <a:srgbClr val="000066"/>
                  </a:solidFill>
                  <a:latin typeface="+mn-lt"/>
                </a:rPr>
                <a:t>que</a:t>
              </a:r>
              <a:r>
                <a:rPr lang="en-US" sz="2000" b="1" dirty="0">
                  <a:solidFill>
                    <a:srgbClr val="000066"/>
                  </a:solidFill>
                  <a:latin typeface="+mn-lt"/>
                </a:rPr>
                <a:t> </a:t>
              </a:r>
              <a:r>
                <a:rPr lang="en-US" sz="2000" b="1" dirty="0" err="1">
                  <a:solidFill>
                    <a:srgbClr val="000066"/>
                  </a:solidFill>
                  <a:latin typeface="+mn-lt"/>
                </a:rPr>
                <a:t>abarcan</a:t>
              </a:r>
              <a:r>
                <a:rPr lang="en-US" sz="2000" b="1" dirty="0">
                  <a:solidFill>
                    <a:srgbClr val="000066"/>
                  </a:solidFill>
                  <a:latin typeface="+mn-lt"/>
                </a:rPr>
                <a:t>:  </a:t>
              </a:r>
              <a:r>
                <a:rPr lang="en-US" sz="2000" b="1" dirty="0" err="1">
                  <a:solidFill>
                    <a:srgbClr val="000066"/>
                  </a:solidFill>
                  <a:latin typeface="+mn-lt"/>
                </a:rPr>
                <a:t>Derechos</a:t>
              </a:r>
              <a:r>
                <a:rPr lang="en-US" sz="2000" b="1" dirty="0">
                  <a:solidFill>
                    <a:srgbClr val="000066"/>
                  </a:solidFill>
                  <a:latin typeface="+mn-lt"/>
                </a:rPr>
                <a:t> </a:t>
              </a:r>
              <a:r>
                <a:rPr lang="en-US" sz="2000" b="1" dirty="0" err="1">
                  <a:solidFill>
                    <a:srgbClr val="000066"/>
                  </a:solidFill>
                  <a:latin typeface="+mn-lt"/>
                </a:rPr>
                <a:t>Humanos</a:t>
              </a:r>
              <a:r>
                <a:rPr lang="en-US" sz="2000" b="1" dirty="0">
                  <a:solidFill>
                    <a:srgbClr val="000066"/>
                  </a:solidFill>
                  <a:latin typeface="+mn-lt"/>
                </a:rPr>
                <a:t>, </a:t>
              </a:r>
              <a:r>
                <a:rPr lang="en-US" sz="2000" b="1" dirty="0" err="1">
                  <a:solidFill>
                    <a:srgbClr val="000066"/>
                  </a:solidFill>
                  <a:latin typeface="+mn-lt"/>
                </a:rPr>
                <a:t>Laborales</a:t>
              </a:r>
              <a:r>
                <a:rPr lang="en-US" sz="2000" b="1" dirty="0">
                  <a:solidFill>
                    <a:srgbClr val="000066"/>
                  </a:solidFill>
                  <a:latin typeface="+mn-lt"/>
                </a:rPr>
                <a:t>, </a:t>
              </a:r>
              <a:r>
                <a:rPr lang="en-US" sz="2000" b="1" dirty="0" err="1">
                  <a:solidFill>
                    <a:srgbClr val="000066"/>
                  </a:solidFill>
                  <a:latin typeface="+mn-lt"/>
                </a:rPr>
                <a:t>Medioambientales</a:t>
              </a:r>
              <a:r>
                <a:rPr lang="en-US" sz="2000" b="1" dirty="0">
                  <a:solidFill>
                    <a:srgbClr val="000066"/>
                  </a:solidFill>
                  <a:latin typeface="+mn-lt"/>
                </a:rPr>
                <a:t> y de </a:t>
              </a:r>
              <a:r>
                <a:rPr lang="en-US" sz="2000" b="1" dirty="0" err="1">
                  <a:solidFill>
                    <a:srgbClr val="000066"/>
                  </a:solidFill>
                  <a:latin typeface="+mn-lt"/>
                </a:rPr>
                <a:t>Corrupción</a:t>
              </a:r>
              <a:endParaRPr lang="es-ES" b="1" dirty="0">
                <a:solidFill>
                  <a:schemeClr val="accent1">
                    <a:lumMod val="75000"/>
                  </a:schemeClr>
                </a:solidFill>
              </a:endParaRPr>
            </a:p>
          </p:txBody>
        </p:sp>
      </p:grpSp>
      <p:sp>
        <p:nvSpPr>
          <p:cNvPr id="12" name="1 Título"/>
          <p:cNvSpPr txBox="1">
            <a:spLocks/>
          </p:cNvSpPr>
          <p:nvPr/>
        </p:nvSpPr>
        <p:spPr>
          <a:xfrm>
            <a:off x="0" y="274638"/>
            <a:ext cx="9144000" cy="1143000"/>
          </a:xfrm>
          <a:prstGeom prst="rect">
            <a:avLst/>
          </a:prstGeom>
          <a:solidFill>
            <a:schemeClr val="tx1">
              <a:lumMod val="50000"/>
              <a:lumOff val="50000"/>
            </a:schemeClr>
          </a:solidFill>
          <a:ln w="19050" cap="flat" algn="ctr">
            <a:noFill/>
          </a:ln>
        </p:spPr>
        <p:txBody>
          <a:bodyPr vert="horz" lIns="91440" tIns="45720" rIns="91440" bIns="45720" rtlCol="0" anchor="ctr">
            <a:normAutofit/>
          </a:bodyPr>
          <a:lstStyle/>
          <a:p>
            <a:pPr marL="457200" indent="-457200" algn="ctr" eaLnBrk="0" hangingPunct="0">
              <a:defRPr/>
            </a:pPr>
            <a:r>
              <a:rPr lang="es-MX" sz="3600" dirty="0" smtClean="0">
                <a:solidFill>
                  <a:schemeClr val="bg1"/>
                </a:solidFill>
              </a:rPr>
              <a:t>El papel de Naciones Unidas</a:t>
            </a:r>
            <a:endParaRPr lang="es-ES" sz="36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5795963" y="692696"/>
            <a:ext cx="2952750" cy="2062103"/>
          </a:xfrm>
          <a:prstGeom prst="rect">
            <a:avLst/>
          </a:prstGeom>
          <a:noFill/>
          <a:ln w="9525">
            <a:noFill/>
            <a:miter lim="800000"/>
            <a:headEnd/>
            <a:tailEnd/>
          </a:ln>
        </p:spPr>
        <p:txBody>
          <a:bodyPr>
            <a:spAutoFit/>
          </a:bodyPr>
          <a:lstStyle/>
          <a:p>
            <a:pPr algn="r">
              <a:buClr>
                <a:srgbClr val="FF0001"/>
              </a:buClr>
              <a:buFont typeface="Wingdings" pitchFamily="2" charset="2"/>
              <a:buChar char="n"/>
            </a:pPr>
            <a:r>
              <a:rPr lang="es-ES" b="1" dirty="0">
                <a:solidFill>
                  <a:srgbClr val="336699"/>
                </a:solidFill>
                <a:cs typeface="Arial" charset="0"/>
              </a:rPr>
              <a:t> Socios a 31.12.2005 </a:t>
            </a:r>
            <a:r>
              <a:rPr lang="es-ES" b="1" dirty="0">
                <a:solidFill>
                  <a:srgbClr val="FF0000"/>
                </a:solidFill>
                <a:cs typeface="Arial" charset="0"/>
              </a:rPr>
              <a:t>(132)</a:t>
            </a:r>
          </a:p>
          <a:p>
            <a:pPr algn="r">
              <a:buClr>
                <a:srgbClr val="FFCC00"/>
              </a:buClr>
              <a:buFont typeface="Wingdings" pitchFamily="2" charset="2"/>
              <a:buChar char="n"/>
            </a:pPr>
            <a:r>
              <a:rPr lang="es-ES" b="1" dirty="0">
                <a:solidFill>
                  <a:srgbClr val="336699"/>
                </a:solidFill>
                <a:cs typeface="Arial" charset="0"/>
              </a:rPr>
              <a:t> Socios a 31.12.2006 </a:t>
            </a:r>
            <a:r>
              <a:rPr lang="es-ES" b="1" dirty="0">
                <a:solidFill>
                  <a:srgbClr val="FFCC00"/>
                </a:solidFill>
                <a:cs typeface="Arial" charset="0"/>
              </a:rPr>
              <a:t>(179)</a:t>
            </a:r>
          </a:p>
          <a:p>
            <a:pPr algn="r">
              <a:buClr>
                <a:srgbClr val="009900"/>
              </a:buClr>
              <a:buFont typeface="Wingdings" pitchFamily="2" charset="2"/>
              <a:buChar char="n"/>
            </a:pPr>
            <a:r>
              <a:rPr lang="es-ES" b="1" dirty="0">
                <a:solidFill>
                  <a:srgbClr val="336699"/>
                </a:solidFill>
                <a:cs typeface="Arial" charset="0"/>
              </a:rPr>
              <a:t> Socios a 31.12.2007 </a:t>
            </a:r>
            <a:r>
              <a:rPr lang="es-ES" b="1" dirty="0">
                <a:solidFill>
                  <a:srgbClr val="008000"/>
                </a:solidFill>
                <a:cs typeface="Arial" charset="0"/>
              </a:rPr>
              <a:t>(202)</a:t>
            </a:r>
          </a:p>
          <a:p>
            <a:pPr algn="r">
              <a:buClr>
                <a:srgbClr val="0099CC"/>
              </a:buClr>
              <a:buFont typeface="Wingdings" pitchFamily="2" charset="2"/>
              <a:buChar char="n"/>
            </a:pPr>
            <a:r>
              <a:rPr lang="es-ES" b="1" dirty="0">
                <a:solidFill>
                  <a:srgbClr val="336699"/>
                </a:solidFill>
                <a:cs typeface="Arial" charset="0"/>
              </a:rPr>
              <a:t> Socios a 31.12.2008 </a:t>
            </a:r>
            <a:r>
              <a:rPr lang="es-ES" b="1" dirty="0">
                <a:solidFill>
                  <a:srgbClr val="0099CC"/>
                </a:solidFill>
                <a:cs typeface="Arial" charset="0"/>
              </a:rPr>
              <a:t>(222)</a:t>
            </a:r>
          </a:p>
          <a:p>
            <a:pPr algn="r">
              <a:buClr>
                <a:srgbClr val="9900CC"/>
              </a:buClr>
              <a:buFont typeface="Wingdings" pitchFamily="2" charset="2"/>
              <a:buChar char="n"/>
            </a:pPr>
            <a:r>
              <a:rPr lang="es-ES" b="1" dirty="0">
                <a:solidFill>
                  <a:srgbClr val="336699"/>
                </a:solidFill>
                <a:cs typeface="Arial" charset="0"/>
              </a:rPr>
              <a:t> Socios a 21.06.2009 </a:t>
            </a:r>
            <a:r>
              <a:rPr lang="es-ES" b="1" dirty="0">
                <a:solidFill>
                  <a:srgbClr val="9900CC"/>
                </a:solidFill>
                <a:cs typeface="Arial" charset="0"/>
              </a:rPr>
              <a:t>(227)</a:t>
            </a:r>
          </a:p>
          <a:p>
            <a:pPr algn="r">
              <a:buClr>
                <a:srgbClr val="FF9999"/>
              </a:buClr>
              <a:buFont typeface="Wingdings" pitchFamily="2" charset="2"/>
              <a:buChar char="n"/>
            </a:pPr>
            <a:r>
              <a:rPr lang="es-ES" dirty="0">
                <a:cs typeface="Arial" charset="0"/>
              </a:rPr>
              <a:t> </a:t>
            </a:r>
            <a:r>
              <a:rPr lang="es-ES" b="1" dirty="0">
                <a:solidFill>
                  <a:srgbClr val="336699"/>
                </a:solidFill>
                <a:cs typeface="Arial" charset="0"/>
              </a:rPr>
              <a:t>Socios a 10.06.2010 </a:t>
            </a:r>
            <a:r>
              <a:rPr lang="es-ES" b="1" dirty="0">
                <a:solidFill>
                  <a:srgbClr val="FF9999"/>
                </a:solidFill>
                <a:cs typeface="Arial" charset="0"/>
              </a:rPr>
              <a:t>(245)</a:t>
            </a:r>
          </a:p>
          <a:p>
            <a:pPr algn="r">
              <a:buClr>
                <a:srgbClr val="9900CC"/>
              </a:buClr>
              <a:buFont typeface="Wingdings" pitchFamily="2" charset="2"/>
              <a:buChar char="n"/>
            </a:pPr>
            <a:endParaRPr lang="es-ES" sz="2000" b="1" dirty="0">
              <a:solidFill>
                <a:srgbClr val="9900CC"/>
              </a:solidFill>
              <a:cs typeface="Arial" charset="0"/>
            </a:endParaRPr>
          </a:p>
        </p:txBody>
      </p:sp>
      <p:sp>
        <p:nvSpPr>
          <p:cNvPr id="3076" name="Text Box 5"/>
          <p:cNvSpPr txBox="1">
            <a:spLocks noChangeArrowheads="1"/>
          </p:cNvSpPr>
          <p:nvPr/>
        </p:nvSpPr>
        <p:spPr bwMode="auto">
          <a:xfrm>
            <a:off x="-252536" y="1383159"/>
            <a:ext cx="5976937" cy="461665"/>
          </a:xfrm>
          <a:prstGeom prst="rect">
            <a:avLst/>
          </a:prstGeom>
          <a:noFill/>
          <a:ln w="9525">
            <a:noFill/>
            <a:miter lim="800000"/>
            <a:headEnd/>
            <a:tailEnd/>
          </a:ln>
        </p:spPr>
        <p:txBody>
          <a:bodyPr>
            <a:spAutoFit/>
          </a:bodyPr>
          <a:lstStyle/>
          <a:p>
            <a:pPr algn="r">
              <a:spcBef>
                <a:spcPct val="50000"/>
              </a:spcBef>
            </a:pPr>
            <a:r>
              <a:rPr lang="es-ES" sz="2400" b="1" dirty="0">
                <a:solidFill>
                  <a:srgbClr val="993300"/>
                </a:solidFill>
                <a:cs typeface="Arial" charset="0"/>
              </a:rPr>
              <a:t>Evolución de Socios 2005-2010</a:t>
            </a:r>
          </a:p>
        </p:txBody>
      </p:sp>
      <p:graphicFrame>
        <p:nvGraphicFramePr>
          <p:cNvPr id="7" name="Object 8"/>
          <p:cNvGraphicFramePr>
            <a:graphicFrameLocks noChangeAspect="1"/>
          </p:cNvGraphicFramePr>
          <p:nvPr/>
        </p:nvGraphicFramePr>
        <p:xfrm>
          <a:off x="369888" y="2399878"/>
          <a:ext cx="8389937" cy="393065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descr="GCN_print_spain_b"/>
          <p:cNvPicPr>
            <a:picLocks noChangeAspect="1" noChangeArrowheads="1"/>
          </p:cNvPicPr>
          <p:nvPr/>
        </p:nvPicPr>
        <p:blipFill>
          <a:blip r:embed="rId3" cstate="print"/>
          <a:srcRect/>
          <a:stretch>
            <a:fillRect/>
          </a:stretch>
        </p:blipFill>
        <p:spPr bwMode="auto">
          <a:xfrm>
            <a:off x="433157" y="332656"/>
            <a:ext cx="3733479" cy="9361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0" y="274638"/>
            <a:ext cx="9144000" cy="1143000"/>
          </a:xfrm>
          <a:solidFill>
            <a:schemeClr val="tx1">
              <a:lumMod val="50000"/>
              <a:lumOff val="50000"/>
            </a:schemeClr>
          </a:solidFill>
          <a:ln w="19050" cap="flat" algn="ctr">
            <a:noFill/>
          </a:ln>
        </p:spPr>
        <p:txBody>
          <a:bodyPr>
            <a:normAutofit/>
          </a:bodyPr>
          <a:lstStyle/>
          <a:p>
            <a:r>
              <a:rPr lang="es-ES" sz="3600" dirty="0" smtClean="0">
                <a:solidFill>
                  <a:schemeClr val="bg1"/>
                </a:solidFill>
              </a:rPr>
              <a:t>El papel del  Regulador Nacional</a:t>
            </a:r>
            <a:endParaRPr lang="es-ES" sz="3600" dirty="0">
              <a:solidFill>
                <a:schemeClr val="bg1"/>
              </a:solidFill>
            </a:endParaRPr>
          </a:p>
        </p:txBody>
      </p:sp>
      <p:sp>
        <p:nvSpPr>
          <p:cNvPr id="6" name="5 Marcador de número de diapositiva"/>
          <p:cNvSpPr>
            <a:spLocks noGrp="1"/>
          </p:cNvSpPr>
          <p:nvPr>
            <p:ph type="sldNum" sz="quarter" idx="12"/>
          </p:nvPr>
        </p:nvSpPr>
        <p:spPr/>
        <p:txBody>
          <a:bodyPr/>
          <a:lstStyle/>
          <a:p>
            <a:fld id="{7764204C-034A-4986-9463-ADCA8B28737E}" type="slidenum">
              <a:rPr lang="es-ES_tradnl"/>
              <a:pPr/>
              <a:t>17</a:t>
            </a:fld>
            <a:endParaRPr lang="es-ES_tradnl" dirty="0"/>
          </a:p>
        </p:txBody>
      </p:sp>
      <p:grpSp>
        <p:nvGrpSpPr>
          <p:cNvPr id="2" name="9 Grupo"/>
          <p:cNvGrpSpPr/>
          <p:nvPr/>
        </p:nvGrpSpPr>
        <p:grpSpPr>
          <a:xfrm>
            <a:off x="4333892" y="1643050"/>
            <a:ext cx="3024190" cy="5000660"/>
            <a:chOff x="3762388" y="1285860"/>
            <a:chExt cx="3024190" cy="5000660"/>
          </a:xfrm>
        </p:grpSpPr>
        <p:pic>
          <p:nvPicPr>
            <p:cNvPr id="8" name="8 Imagen" descr="383px-Leviathan.jpg"/>
            <p:cNvPicPr>
              <a:picLocks noChangeAspect="1"/>
            </p:cNvPicPr>
            <p:nvPr/>
          </p:nvPicPr>
          <p:blipFill>
            <a:blip r:embed="rId3" cstate="print"/>
            <a:srcRect/>
            <a:stretch>
              <a:fillRect/>
            </a:stretch>
          </p:blipFill>
          <p:spPr bwMode="auto">
            <a:xfrm>
              <a:off x="3786182" y="1285860"/>
              <a:ext cx="3000396" cy="4691731"/>
            </a:xfrm>
            <a:prstGeom prst="rect">
              <a:avLst/>
            </a:prstGeom>
            <a:noFill/>
            <a:ln w="9525">
              <a:noFill/>
              <a:miter lim="800000"/>
              <a:headEnd/>
              <a:tailEnd/>
            </a:ln>
          </p:spPr>
        </p:pic>
        <p:sp>
          <p:nvSpPr>
            <p:cNvPr id="9" name="8 CuadroTexto"/>
            <p:cNvSpPr txBox="1">
              <a:spLocks noChangeArrowheads="1"/>
            </p:cNvSpPr>
            <p:nvPr/>
          </p:nvSpPr>
          <p:spPr bwMode="auto">
            <a:xfrm>
              <a:off x="3762388" y="6010295"/>
              <a:ext cx="2667000" cy="276225"/>
            </a:xfrm>
            <a:prstGeom prst="rect">
              <a:avLst/>
            </a:prstGeom>
            <a:noFill/>
            <a:ln w="9525">
              <a:noFill/>
              <a:miter lim="800000"/>
              <a:headEnd/>
              <a:tailEnd/>
            </a:ln>
          </p:spPr>
          <p:txBody>
            <a:bodyPr wrap="none">
              <a:spAutoFit/>
            </a:bodyPr>
            <a:lstStyle/>
            <a:p>
              <a:r>
                <a:rPr lang="es-ES" sz="1200" dirty="0"/>
                <a:t>Fuente: Amazon; </a:t>
              </a:r>
              <a:r>
                <a:rPr lang="es-ES" sz="1200" dirty="0" err="1"/>
                <a:t>Hobbes</a:t>
              </a:r>
              <a:r>
                <a:rPr lang="es-ES" sz="1200" dirty="0"/>
                <a:t>, </a:t>
              </a:r>
              <a:r>
                <a:rPr lang="es-ES" sz="1200" dirty="0" err="1"/>
                <a:t>Leviathan</a:t>
              </a:r>
              <a:endParaRPr lang="es-ES" sz="1200" dirty="0"/>
            </a:p>
          </p:txBody>
        </p:sp>
      </p:grpSp>
      <p:pic>
        <p:nvPicPr>
          <p:cNvPr id="7" name="3 Imagen" descr="IE Business School Color.jpg"/>
          <p:cNvPicPr>
            <a:picLocks noChangeAspect="1"/>
          </p:cNvPicPr>
          <p:nvPr/>
        </p:nvPicPr>
        <p:blipFill>
          <a:blip r:embed="rId4" cstate="print"/>
          <a:srcRect/>
          <a:stretch>
            <a:fillRect/>
          </a:stretch>
        </p:blipFill>
        <p:spPr bwMode="auto">
          <a:xfrm>
            <a:off x="107720" y="616530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457200" y="1700808"/>
            <a:ext cx="8229600" cy="4728567"/>
          </a:xfrm>
        </p:spPr>
        <p:txBody>
          <a:bodyPr>
            <a:normAutofit lnSpcReduction="10000"/>
          </a:bodyPr>
          <a:lstStyle/>
          <a:p>
            <a:pPr eaLnBrk="1" hangingPunct="1">
              <a:lnSpc>
                <a:spcPct val="90000"/>
              </a:lnSpc>
              <a:buFont typeface="Arial" charset="0"/>
              <a:buNone/>
            </a:pPr>
            <a:r>
              <a:rPr lang="es-ES" sz="2400" dirty="0" smtClean="0">
                <a:solidFill>
                  <a:srgbClr val="002060"/>
                </a:solidFill>
              </a:rPr>
              <a:t>	Afirmamos nuestra convicción, coincidente con la opinión de la mayoría de los comparecientes, de que </a:t>
            </a:r>
            <a:r>
              <a:rPr lang="es-ES" sz="2400" b="1" dirty="0" smtClean="0">
                <a:solidFill>
                  <a:srgbClr val="A50021"/>
                </a:solidFill>
              </a:rPr>
              <a:t>la RSE no es una moda</a:t>
            </a:r>
            <a:r>
              <a:rPr lang="es-ES" sz="2400" dirty="0" smtClean="0">
                <a:solidFill>
                  <a:srgbClr val="000066"/>
                </a:solidFill>
              </a:rPr>
              <a:t> </a:t>
            </a:r>
            <a:r>
              <a:rPr lang="es-ES" sz="2400" dirty="0" smtClean="0">
                <a:solidFill>
                  <a:srgbClr val="002060"/>
                </a:solidFill>
              </a:rPr>
              <a:t>o fenómeno pasajero, sino un </a:t>
            </a:r>
            <a:r>
              <a:rPr lang="es-ES" sz="2400" b="1" dirty="0" smtClean="0">
                <a:solidFill>
                  <a:srgbClr val="A50021"/>
                </a:solidFill>
              </a:rPr>
              <a:t>nuevo paradigma</a:t>
            </a:r>
            <a:r>
              <a:rPr lang="es-ES" sz="2400" dirty="0" smtClean="0">
                <a:solidFill>
                  <a:srgbClr val="000066"/>
                </a:solidFill>
              </a:rPr>
              <a:t> </a:t>
            </a:r>
            <a:r>
              <a:rPr lang="es-ES" sz="2400" dirty="0" smtClean="0">
                <a:solidFill>
                  <a:srgbClr val="002060"/>
                </a:solidFill>
              </a:rPr>
              <a:t>empresarial imprescindible </a:t>
            </a:r>
            <a:r>
              <a:rPr lang="es-ES" sz="2400" b="1" dirty="0" smtClean="0">
                <a:solidFill>
                  <a:srgbClr val="A50021"/>
                </a:solidFill>
              </a:rPr>
              <a:t>para</a:t>
            </a:r>
            <a:r>
              <a:rPr lang="es-ES" sz="2400" dirty="0" smtClean="0">
                <a:solidFill>
                  <a:srgbClr val="A50021"/>
                </a:solidFill>
              </a:rPr>
              <a:t> </a:t>
            </a:r>
            <a:r>
              <a:rPr lang="es-ES" sz="2400" b="1" dirty="0" smtClean="0">
                <a:solidFill>
                  <a:srgbClr val="A50021"/>
                </a:solidFill>
              </a:rPr>
              <a:t>dar respuesta a las expectativas de la sociedad</a:t>
            </a:r>
            <a:r>
              <a:rPr lang="es-ES" sz="2400" dirty="0" smtClean="0">
                <a:solidFill>
                  <a:srgbClr val="000066"/>
                </a:solidFill>
              </a:rPr>
              <a:t> </a:t>
            </a:r>
            <a:r>
              <a:rPr lang="es-ES" sz="2800" b="1" dirty="0" smtClean="0">
                <a:solidFill>
                  <a:srgbClr val="0070C0"/>
                </a:solidFill>
              </a:rPr>
              <a:t>y</a:t>
            </a:r>
            <a:r>
              <a:rPr lang="es-ES" sz="2400" dirty="0" smtClean="0">
                <a:solidFill>
                  <a:srgbClr val="000066"/>
                </a:solidFill>
              </a:rPr>
              <a:t> </a:t>
            </a:r>
            <a:r>
              <a:rPr lang="es-ES" sz="2400" b="1" dirty="0" smtClean="0">
                <a:solidFill>
                  <a:srgbClr val="A50021"/>
                </a:solidFill>
              </a:rPr>
              <a:t>para una competitividad sostenible</a:t>
            </a:r>
            <a:r>
              <a:rPr lang="es-ES" sz="2400" dirty="0" smtClean="0">
                <a:solidFill>
                  <a:srgbClr val="000066"/>
                </a:solidFill>
              </a:rPr>
              <a:t> </a:t>
            </a:r>
            <a:r>
              <a:rPr lang="es-ES" sz="2400" dirty="0" smtClean="0">
                <a:solidFill>
                  <a:srgbClr val="002060"/>
                </a:solidFill>
              </a:rPr>
              <a:t>de las empresas españolas. </a:t>
            </a:r>
          </a:p>
          <a:p>
            <a:pPr eaLnBrk="1" hangingPunct="1">
              <a:lnSpc>
                <a:spcPct val="90000"/>
              </a:lnSpc>
              <a:buFont typeface="Arial" charset="0"/>
              <a:buNone/>
            </a:pPr>
            <a:endParaRPr lang="es-ES" sz="2400" dirty="0" smtClean="0">
              <a:solidFill>
                <a:srgbClr val="002060"/>
              </a:solidFill>
            </a:endParaRPr>
          </a:p>
          <a:p>
            <a:pPr eaLnBrk="1" hangingPunct="1">
              <a:lnSpc>
                <a:spcPct val="90000"/>
              </a:lnSpc>
              <a:buFont typeface="Arial" charset="0"/>
              <a:buNone/>
            </a:pPr>
            <a:endParaRPr lang="es-ES" sz="2400" dirty="0" smtClean="0">
              <a:solidFill>
                <a:srgbClr val="002060"/>
              </a:solidFill>
            </a:endParaRPr>
          </a:p>
          <a:p>
            <a:pPr eaLnBrk="1" hangingPunct="1">
              <a:lnSpc>
                <a:spcPct val="90000"/>
              </a:lnSpc>
              <a:buFont typeface="Arial" charset="0"/>
              <a:buNone/>
            </a:pPr>
            <a:endParaRPr lang="es-ES" sz="2400" dirty="0" smtClean="0">
              <a:solidFill>
                <a:srgbClr val="002060"/>
              </a:solidFill>
            </a:endParaRPr>
          </a:p>
          <a:p>
            <a:pPr eaLnBrk="1" hangingPunct="1">
              <a:lnSpc>
                <a:spcPct val="90000"/>
              </a:lnSpc>
              <a:buFont typeface="Arial" charset="0"/>
              <a:buNone/>
            </a:pPr>
            <a:endParaRPr lang="es-ES" sz="2400" dirty="0" smtClean="0">
              <a:solidFill>
                <a:srgbClr val="002060"/>
              </a:solidFill>
            </a:endParaRPr>
          </a:p>
          <a:p>
            <a:pPr algn="r" eaLnBrk="1" hangingPunct="1">
              <a:lnSpc>
                <a:spcPct val="90000"/>
              </a:lnSpc>
            </a:pPr>
            <a:endParaRPr lang="es-ES" sz="1200" dirty="0" smtClean="0">
              <a:solidFill>
                <a:srgbClr val="000066"/>
              </a:solidFill>
            </a:endParaRPr>
          </a:p>
          <a:p>
            <a:pPr algn="r">
              <a:lnSpc>
                <a:spcPct val="90000"/>
              </a:lnSpc>
              <a:buNone/>
            </a:pPr>
            <a:r>
              <a:rPr lang="es-ES" sz="1400" b="1" dirty="0" smtClean="0">
                <a:solidFill>
                  <a:srgbClr val="000066"/>
                </a:solidFill>
              </a:rPr>
              <a:t>Informe de la Subcomisión para potenciar y promover la responsabilidad social de las empresas</a:t>
            </a:r>
          </a:p>
          <a:p>
            <a:pPr algn="r" eaLnBrk="1" hangingPunct="1">
              <a:lnSpc>
                <a:spcPct val="90000"/>
              </a:lnSpc>
              <a:buFontTx/>
              <a:buNone/>
            </a:pPr>
            <a:r>
              <a:rPr lang="es-ES" sz="1600" dirty="0" smtClean="0">
                <a:solidFill>
                  <a:srgbClr val="000066"/>
                </a:solidFill>
              </a:rPr>
              <a:t>BOLETÍN OFICIAL DE LAS CORTES GENERALES</a:t>
            </a:r>
          </a:p>
          <a:p>
            <a:pPr algn="r">
              <a:lnSpc>
                <a:spcPct val="90000"/>
              </a:lnSpc>
              <a:buNone/>
            </a:pPr>
            <a:r>
              <a:rPr lang="es-ES" sz="1600" dirty="0" smtClean="0">
                <a:solidFill>
                  <a:srgbClr val="000066"/>
                </a:solidFill>
              </a:rPr>
              <a:t>CAPÍTULO III. Apartado: Conclusiones; Epígrafe: A. Constataciones; Punto 25</a:t>
            </a:r>
          </a:p>
          <a:p>
            <a:pPr algn="r" eaLnBrk="1" hangingPunct="1">
              <a:lnSpc>
                <a:spcPct val="90000"/>
              </a:lnSpc>
              <a:buFontTx/>
              <a:buNone/>
            </a:pPr>
            <a:r>
              <a:rPr lang="es-ES" sz="1600" dirty="0" smtClean="0">
                <a:solidFill>
                  <a:srgbClr val="000066"/>
                </a:solidFill>
              </a:rPr>
              <a:t>4 de agosto de 2006</a:t>
            </a:r>
          </a:p>
          <a:p>
            <a:pPr eaLnBrk="1" hangingPunct="1">
              <a:lnSpc>
                <a:spcPct val="90000"/>
              </a:lnSpc>
              <a:buFontTx/>
              <a:buNone/>
            </a:pPr>
            <a:endParaRPr lang="es-ES" sz="1600" dirty="0" smtClean="0">
              <a:solidFill>
                <a:srgbClr val="000066"/>
              </a:solidFill>
            </a:endParaRPr>
          </a:p>
        </p:txBody>
      </p:sp>
      <p:sp>
        <p:nvSpPr>
          <p:cNvPr id="7" name="6 Marcador de fecha"/>
          <p:cNvSpPr>
            <a:spLocks noGrp="1"/>
          </p:cNvSpPr>
          <p:nvPr>
            <p:ph type="dt" sz="quarter" idx="10"/>
          </p:nvPr>
        </p:nvSpPr>
        <p:spPr/>
        <p:txBody>
          <a:bodyPr/>
          <a:lstStyle/>
          <a:p>
            <a:pPr>
              <a:defRPr/>
            </a:pPr>
            <a:r>
              <a:rPr lang="es-ES"/>
              <a:t>Profesor Garralda</a:t>
            </a:r>
          </a:p>
        </p:txBody>
      </p:sp>
      <p:pic>
        <p:nvPicPr>
          <p:cNvPr id="23558" name="10 Imagen" descr="logo Congreso Diputados.gif"/>
          <p:cNvPicPr>
            <a:picLocks noChangeAspect="1"/>
          </p:cNvPicPr>
          <p:nvPr/>
        </p:nvPicPr>
        <p:blipFill>
          <a:blip r:embed="rId2" cstate="print"/>
          <a:srcRect/>
          <a:stretch>
            <a:fillRect/>
          </a:stretch>
        </p:blipFill>
        <p:spPr bwMode="auto">
          <a:xfrm>
            <a:off x="6132140" y="3717032"/>
            <a:ext cx="2400300" cy="1200150"/>
          </a:xfrm>
          <a:prstGeom prst="rect">
            <a:avLst/>
          </a:prstGeom>
          <a:noFill/>
          <a:ln w="9525">
            <a:noFill/>
            <a:miter lim="800000"/>
            <a:headEnd/>
            <a:tailEnd/>
          </a:ln>
        </p:spPr>
      </p:pic>
      <p:sp>
        <p:nvSpPr>
          <p:cNvPr id="11" name="1 Título"/>
          <p:cNvSpPr txBox="1">
            <a:spLocks/>
          </p:cNvSpPr>
          <p:nvPr/>
        </p:nvSpPr>
        <p:spPr>
          <a:xfrm>
            <a:off x="0" y="274638"/>
            <a:ext cx="9144000" cy="1143000"/>
          </a:xfrm>
          <a:prstGeom prst="rect">
            <a:avLst/>
          </a:prstGeom>
          <a:solidFill>
            <a:schemeClr val="tx1">
              <a:lumMod val="50000"/>
              <a:lumOff val="50000"/>
            </a:schemeClr>
          </a:solidFill>
        </p:spPr>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bg1"/>
                </a:solidFill>
                <a:effectLst/>
                <a:uLnTx/>
                <a:uFillTx/>
                <a:latin typeface="+mj-lt"/>
                <a:ea typeface="+mj-ea"/>
                <a:cs typeface="+mj-cs"/>
              </a:rPr>
              <a:t>¿Qué</a:t>
            </a:r>
            <a:r>
              <a:rPr kumimoji="0" lang="es-ES" sz="3600" b="0" i="0" u="none" strike="noStrike" kern="1200" cap="none" spc="0" normalizeH="0" noProof="0" dirty="0" smtClean="0">
                <a:ln>
                  <a:noFill/>
                </a:ln>
                <a:solidFill>
                  <a:schemeClr val="bg1"/>
                </a:solidFill>
                <a:effectLst/>
                <a:uLnTx/>
                <a:uFillTx/>
                <a:latin typeface="+mj-lt"/>
                <a:ea typeface="+mj-ea"/>
                <a:cs typeface="+mj-cs"/>
              </a:rPr>
              <a:t> </a:t>
            </a:r>
            <a:r>
              <a:rPr kumimoji="0" lang="es-ES" sz="3600" b="0" i="0" u="none" strike="noStrike" kern="1200" cap="none" spc="0" normalizeH="0" baseline="0" noProof="0" dirty="0" smtClean="0">
                <a:ln>
                  <a:noFill/>
                </a:ln>
                <a:solidFill>
                  <a:schemeClr val="bg1"/>
                </a:solidFill>
                <a:effectLst/>
                <a:uLnTx/>
                <a:uFillTx/>
                <a:latin typeface="+mj-lt"/>
                <a:ea typeface="+mj-ea"/>
                <a:cs typeface="+mj-cs"/>
              </a:rPr>
              <a:t>es la RSC?</a:t>
            </a:r>
            <a:endParaRPr kumimoji="0" lang="es-ES" sz="4400" b="0" i="0" u="none" strike="noStrike" kern="120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Marcador de fecha"/>
          <p:cNvSpPr>
            <a:spLocks noGrp="1"/>
          </p:cNvSpPr>
          <p:nvPr>
            <p:ph type="dt" sz="quarter" idx="10"/>
          </p:nvPr>
        </p:nvSpPr>
        <p:spPr/>
        <p:txBody>
          <a:bodyPr/>
          <a:lstStyle/>
          <a:p>
            <a:pPr>
              <a:defRPr/>
            </a:pPr>
            <a:r>
              <a:rPr lang="es-ES"/>
              <a:t>Profesor Garralda</a:t>
            </a:r>
            <a:endParaRPr lang="es-ES_tradnl"/>
          </a:p>
        </p:txBody>
      </p:sp>
      <p:sp>
        <p:nvSpPr>
          <p:cNvPr id="5124" name="Rectangle 2"/>
          <p:cNvSpPr>
            <a:spLocks noChangeArrowheads="1"/>
          </p:cNvSpPr>
          <p:nvPr/>
        </p:nvSpPr>
        <p:spPr bwMode="auto">
          <a:xfrm>
            <a:off x="1066800" y="1524000"/>
            <a:ext cx="7826375" cy="4724400"/>
          </a:xfrm>
          <a:prstGeom prst="rect">
            <a:avLst/>
          </a:prstGeom>
          <a:noFill/>
          <a:ln w="9525">
            <a:noFill/>
            <a:miter lim="800000"/>
            <a:headEnd/>
            <a:tailEnd/>
          </a:ln>
        </p:spPr>
        <p:txBody>
          <a:bodyPr/>
          <a:lstStyle/>
          <a:p>
            <a:pPr marL="381000" indent="-381000">
              <a:lnSpc>
                <a:spcPct val="120000"/>
              </a:lnSpc>
              <a:spcAft>
                <a:spcPct val="20000"/>
              </a:spcAft>
              <a:buSzPct val="75000"/>
              <a:buFontTx/>
              <a:buChar char="•"/>
              <a:defRPr/>
            </a:pPr>
            <a:r>
              <a:rPr lang="es-ES_tradnl" sz="2000" dirty="0">
                <a:solidFill>
                  <a:srgbClr val="002060"/>
                </a:solidFill>
                <a:latin typeface="+mn-lt"/>
              </a:rPr>
              <a:t>“Una empresa es </a:t>
            </a:r>
            <a:r>
              <a:rPr lang="es-ES_tradnl" sz="2000" b="1" dirty="0">
                <a:solidFill>
                  <a:srgbClr val="C00000"/>
                </a:solidFill>
                <a:latin typeface="+mn-lt"/>
              </a:rPr>
              <a:t>socialmente responsable</a:t>
            </a:r>
            <a:r>
              <a:rPr lang="es-ES_tradnl" sz="2000" dirty="0">
                <a:solidFill>
                  <a:srgbClr val="C00000"/>
                </a:solidFill>
                <a:latin typeface="+mn-lt"/>
              </a:rPr>
              <a:t> </a:t>
            </a:r>
            <a:r>
              <a:rPr lang="es-ES_tradnl" sz="2000" dirty="0">
                <a:solidFill>
                  <a:srgbClr val="002060"/>
                </a:solidFill>
                <a:latin typeface="+mn-lt"/>
              </a:rPr>
              <a:t>cuando en la gestión de sus negocios integra </a:t>
            </a:r>
            <a:r>
              <a:rPr lang="es-ES_tradnl" sz="2000" b="1" dirty="0">
                <a:solidFill>
                  <a:srgbClr val="002060"/>
                </a:solidFill>
                <a:latin typeface="+mn-lt"/>
              </a:rPr>
              <a:t>de forma voluntaria  </a:t>
            </a:r>
            <a:r>
              <a:rPr lang="es-ES_tradnl" sz="2000" dirty="0">
                <a:solidFill>
                  <a:srgbClr val="002060"/>
                </a:solidFill>
                <a:latin typeface="+mn-lt"/>
              </a:rPr>
              <a:t>no solamente criterios estrictamente económicos, sino que añade otros de naturaleza  medioambiental y social”</a:t>
            </a:r>
            <a:endParaRPr lang="es-ES_tradnl" sz="2000" b="1" dirty="0">
              <a:solidFill>
                <a:srgbClr val="002060"/>
              </a:solidFill>
              <a:latin typeface="+mn-lt"/>
            </a:endParaRPr>
          </a:p>
          <a:p>
            <a:pPr marL="381000" indent="-381000" algn="r">
              <a:lnSpc>
                <a:spcPct val="120000"/>
              </a:lnSpc>
              <a:spcAft>
                <a:spcPct val="20000"/>
              </a:spcAft>
              <a:buSzPct val="75000"/>
              <a:defRPr/>
            </a:pPr>
            <a:r>
              <a:rPr lang="es-ES_tradnl" sz="1600" b="1" i="1" dirty="0">
                <a:solidFill>
                  <a:srgbClr val="C00000"/>
                </a:solidFill>
                <a:latin typeface="+mn-lt"/>
              </a:rPr>
              <a:t>LIBRO VERDE – Comisión de las Comunidades Europeas, </a:t>
            </a:r>
            <a:r>
              <a:rPr lang="es-ES_tradnl" b="1" i="1" dirty="0">
                <a:solidFill>
                  <a:srgbClr val="C00000"/>
                </a:solidFill>
                <a:latin typeface="+mn-lt"/>
              </a:rPr>
              <a:t>2001</a:t>
            </a:r>
            <a:endParaRPr lang="es-ES_tradnl" sz="1400" b="1" i="1" dirty="0">
              <a:solidFill>
                <a:srgbClr val="C00000"/>
              </a:solidFill>
              <a:latin typeface="+mn-lt"/>
            </a:endParaRPr>
          </a:p>
          <a:p>
            <a:pPr marL="381000" indent="-381000" algn="r">
              <a:lnSpc>
                <a:spcPct val="120000"/>
              </a:lnSpc>
              <a:spcAft>
                <a:spcPct val="20000"/>
              </a:spcAft>
              <a:buSzPct val="75000"/>
              <a:defRPr/>
            </a:pPr>
            <a:r>
              <a:rPr lang="es-ES_tradnl" sz="1400" b="1" i="1" dirty="0">
                <a:solidFill>
                  <a:srgbClr val="000066"/>
                </a:solidFill>
                <a:latin typeface="+mn-lt"/>
              </a:rPr>
              <a:t>Fomentar un marco europeo para la responsabilidad social de las empresas</a:t>
            </a:r>
          </a:p>
          <a:p>
            <a:pPr marL="381000" indent="-381000">
              <a:lnSpc>
                <a:spcPct val="120000"/>
              </a:lnSpc>
              <a:spcAft>
                <a:spcPct val="20000"/>
              </a:spcAft>
              <a:buSzPct val="75000"/>
              <a:buFont typeface="Arial" charset="0"/>
              <a:buChar char="•"/>
              <a:defRPr/>
            </a:pPr>
            <a:endParaRPr lang="es-ES_tradnl" sz="1400" b="1" i="1" dirty="0">
              <a:solidFill>
                <a:srgbClr val="000066"/>
              </a:solidFill>
              <a:latin typeface="+mn-lt"/>
            </a:endParaRPr>
          </a:p>
          <a:p>
            <a:pPr marL="381000" indent="-381000">
              <a:lnSpc>
                <a:spcPct val="120000"/>
              </a:lnSpc>
              <a:spcAft>
                <a:spcPct val="20000"/>
              </a:spcAft>
              <a:buSzPct val="75000"/>
              <a:buFont typeface="Arial" charset="0"/>
              <a:buChar char="•"/>
              <a:defRPr/>
            </a:pPr>
            <a:r>
              <a:rPr lang="es-ES_tradnl" sz="2000" dirty="0">
                <a:solidFill>
                  <a:srgbClr val="002060"/>
                </a:solidFill>
                <a:latin typeface="+mn-lt"/>
              </a:rPr>
              <a:t>“Es un concepto por el cual las empresas </a:t>
            </a:r>
            <a:r>
              <a:rPr lang="es-ES_tradnl" sz="2000" b="1" dirty="0">
                <a:solidFill>
                  <a:srgbClr val="C00000"/>
                </a:solidFill>
                <a:latin typeface="+mn-lt"/>
              </a:rPr>
              <a:t>integran </a:t>
            </a:r>
            <a:r>
              <a:rPr lang="es-ES_tradnl" sz="2000" dirty="0">
                <a:solidFill>
                  <a:srgbClr val="002060"/>
                </a:solidFill>
                <a:latin typeface="+mn-lt"/>
              </a:rPr>
              <a:t>preocupaciones sociales y medioambientales </a:t>
            </a:r>
            <a:r>
              <a:rPr lang="es-ES_tradnl" sz="2000" b="1" dirty="0">
                <a:solidFill>
                  <a:srgbClr val="C00000"/>
                </a:solidFill>
                <a:latin typeface="+mn-lt"/>
              </a:rPr>
              <a:t>en sus operaciones </a:t>
            </a:r>
            <a:r>
              <a:rPr lang="es-ES_tradnl" sz="2000" dirty="0">
                <a:solidFill>
                  <a:srgbClr val="002060"/>
                </a:solidFill>
                <a:latin typeface="+mn-lt"/>
              </a:rPr>
              <a:t>de negocio y </a:t>
            </a:r>
            <a:r>
              <a:rPr lang="es-ES_tradnl" sz="2000" b="1" dirty="0">
                <a:solidFill>
                  <a:srgbClr val="C00000"/>
                </a:solidFill>
                <a:latin typeface="+mn-lt"/>
              </a:rPr>
              <a:t>en sus interrelaciones </a:t>
            </a:r>
            <a:r>
              <a:rPr lang="es-ES_tradnl" sz="2000" dirty="0">
                <a:solidFill>
                  <a:srgbClr val="002060"/>
                </a:solidFill>
                <a:latin typeface="+mn-lt"/>
              </a:rPr>
              <a:t>con los grupos de interés </a:t>
            </a:r>
            <a:r>
              <a:rPr lang="es-ES_tradnl" sz="2000" b="1" dirty="0">
                <a:solidFill>
                  <a:srgbClr val="002060"/>
                </a:solidFill>
                <a:latin typeface="+mn-lt"/>
              </a:rPr>
              <a:t>sobre una base voluntaria</a:t>
            </a:r>
            <a:r>
              <a:rPr lang="es-ES_tradnl" sz="2000" dirty="0">
                <a:solidFill>
                  <a:srgbClr val="002060"/>
                </a:solidFill>
                <a:latin typeface="+mn-lt"/>
              </a:rPr>
              <a:t>”</a:t>
            </a:r>
          </a:p>
          <a:p>
            <a:pPr marL="838200" lvl="1" indent="-381000" algn="r">
              <a:lnSpc>
                <a:spcPct val="120000"/>
              </a:lnSpc>
              <a:spcAft>
                <a:spcPct val="20000"/>
              </a:spcAft>
              <a:buSzPct val="75000"/>
              <a:defRPr/>
            </a:pPr>
            <a:r>
              <a:rPr lang="es-ES_tradnl" sz="1600" b="1" i="1" dirty="0">
                <a:solidFill>
                  <a:srgbClr val="A50021"/>
                </a:solidFill>
                <a:latin typeface="+mn-lt"/>
              </a:rPr>
              <a:t>Comisión de las Comunidades Europeas, </a:t>
            </a:r>
            <a:r>
              <a:rPr lang="es-ES_tradnl" b="1" i="1" dirty="0">
                <a:solidFill>
                  <a:srgbClr val="A50021"/>
                </a:solidFill>
                <a:latin typeface="+mn-lt"/>
              </a:rPr>
              <a:t>2006</a:t>
            </a:r>
            <a:endParaRPr lang="es-ES_tradnl" sz="1600" dirty="0">
              <a:solidFill>
                <a:srgbClr val="C00000"/>
              </a:solidFill>
              <a:latin typeface="+mn-lt"/>
            </a:endParaRPr>
          </a:p>
          <a:p>
            <a:pPr>
              <a:defRPr/>
            </a:pPr>
            <a:r>
              <a:rPr lang="es-ES" sz="1400" b="1" i="1" dirty="0">
                <a:solidFill>
                  <a:srgbClr val="000066"/>
                </a:solidFill>
                <a:latin typeface="+mn-lt"/>
              </a:rPr>
              <a:t>Poner en práctica la asociación para el crecimiento y el empleo:  Hacer de Europa un polo de excelencia de la RSE</a:t>
            </a:r>
          </a:p>
          <a:p>
            <a:pPr marL="838200" lvl="1" indent="-381000" algn="r">
              <a:lnSpc>
                <a:spcPct val="120000"/>
              </a:lnSpc>
              <a:spcAft>
                <a:spcPct val="20000"/>
              </a:spcAft>
              <a:buSzPct val="75000"/>
              <a:defRPr/>
            </a:pPr>
            <a:endParaRPr lang="es-ES_tradnl" sz="1400" b="1" i="1" dirty="0">
              <a:solidFill>
                <a:srgbClr val="000066"/>
              </a:solidFill>
              <a:latin typeface="+mn-lt"/>
            </a:endParaRPr>
          </a:p>
        </p:txBody>
      </p:sp>
      <p:pic>
        <p:nvPicPr>
          <p:cNvPr id="24581" name="Picture 8" descr="La bandera europea"/>
          <p:cNvPicPr>
            <a:picLocks noChangeAspect="1" noChangeArrowheads="1"/>
          </p:cNvPicPr>
          <p:nvPr/>
        </p:nvPicPr>
        <p:blipFill>
          <a:blip r:embed="rId2" cstate="print"/>
          <a:srcRect/>
          <a:stretch>
            <a:fillRect/>
          </a:stretch>
        </p:blipFill>
        <p:spPr bwMode="auto">
          <a:xfrm>
            <a:off x="862658" y="3068960"/>
            <a:ext cx="1405086" cy="933968"/>
          </a:xfrm>
          <a:prstGeom prst="rect">
            <a:avLst/>
          </a:prstGeom>
          <a:noFill/>
          <a:ln w="9525">
            <a:noFill/>
            <a:miter lim="800000"/>
            <a:headEnd/>
            <a:tailEnd/>
          </a:ln>
        </p:spPr>
      </p:pic>
      <p:sp>
        <p:nvSpPr>
          <p:cNvPr id="6" name="1 Título"/>
          <p:cNvSpPr txBox="1">
            <a:spLocks/>
          </p:cNvSpPr>
          <p:nvPr/>
        </p:nvSpPr>
        <p:spPr>
          <a:xfrm>
            <a:off x="0" y="274638"/>
            <a:ext cx="9144000" cy="1143000"/>
          </a:xfrm>
          <a:prstGeom prst="rect">
            <a:avLst/>
          </a:prstGeom>
          <a:solidFill>
            <a:schemeClr val="tx1">
              <a:lumMod val="50000"/>
              <a:lumOff val="50000"/>
            </a:schemeClr>
          </a:solidFill>
        </p:spPr>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bg1"/>
                </a:solidFill>
                <a:effectLst/>
                <a:uLnTx/>
                <a:uFillTx/>
                <a:latin typeface="+mj-lt"/>
                <a:ea typeface="+mj-ea"/>
                <a:cs typeface="+mj-cs"/>
              </a:rPr>
              <a:t>¿Qué</a:t>
            </a:r>
            <a:r>
              <a:rPr kumimoji="0" lang="es-ES" sz="3600" b="0" i="0" u="none" strike="noStrike" kern="1200" cap="none" spc="0" normalizeH="0" noProof="0" dirty="0" smtClean="0">
                <a:ln>
                  <a:noFill/>
                </a:ln>
                <a:solidFill>
                  <a:schemeClr val="bg1"/>
                </a:solidFill>
                <a:effectLst/>
                <a:uLnTx/>
                <a:uFillTx/>
                <a:latin typeface="+mj-lt"/>
                <a:ea typeface="+mj-ea"/>
                <a:cs typeface="+mj-cs"/>
              </a:rPr>
              <a:t> </a:t>
            </a:r>
            <a:r>
              <a:rPr kumimoji="0" lang="es-ES" sz="3600" b="0" i="0" u="none" strike="noStrike" kern="1200" cap="none" spc="0" normalizeH="0" baseline="0" noProof="0" dirty="0" smtClean="0">
                <a:ln>
                  <a:noFill/>
                </a:ln>
                <a:solidFill>
                  <a:schemeClr val="bg1"/>
                </a:solidFill>
                <a:effectLst/>
                <a:uLnTx/>
                <a:uFillTx/>
                <a:latin typeface="+mj-lt"/>
                <a:ea typeface="+mj-ea"/>
                <a:cs typeface="+mj-cs"/>
              </a:rPr>
              <a:t>es la RSC?</a:t>
            </a:r>
            <a:endParaRPr kumimoji="0" lang="es-ES" sz="4400" b="0" i="0" u="none" strike="noStrike" kern="120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0" y="274638"/>
            <a:ext cx="9144000" cy="1143000"/>
          </a:xfrm>
          <a:solidFill>
            <a:schemeClr val="tx1">
              <a:lumMod val="50000"/>
              <a:lumOff val="50000"/>
            </a:schemeClr>
          </a:solidFill>
        </p:spPr>
        <p:txBody>
          <a:bodyPr>
            <a:noAutofit/>
          </a:bodyPr>
          <a:lstStyle/>
          <a:p>
            <a:pPr eaLnBrk="1" hangingPunct="1">
              <a:defRPr/>
            </a:pPr>
            <a:r>
              <a:rPr lang="es-ES" sz="3600" dirty="0" smtClean="0">
                <a:solidFill>
                  <a:schemeClr val="bg1"/>
                </a:solidFill>
              </a:rPr>
              <a:t>Flujos de influencia: </a:t>
            </a:r>
            <a:r>
              <a:rPr lang="es-ES" sz="3600" dirty="0" err="1" smtClean="0">
                <a:solidFill>
                  <a:schemeClr val="bg1"/>
                </a:solidFill>
              </a:rPr>
              <a:t>Hard</a:t>
            </a:r>
            <a:r>
              <a:rPr lang="es-ES" sz="3600" dirty="0" smtClean="0">
                <a:solidFill>
                  <a:schemeClr val="bg1"/>
                </a:solidFill>
              </a:rPr>
              <a:t> </a:t>
            </a:r>
            <a:r>
              <a:rPr lang="es-ES" sz="3600" dirty="0" err="1" smtClean="0">
                <a:solidFill>
                  <a:schemeClr val="bg1"/>
                </a:solidFill>
              </a:rPr>
              <a:t>Law</a:t>
            </a:r>
            <a:endParaRPr lang="es-ES" dirty="0" smtClean="0">
              <a:solidFill>
                <a:schemeClr val="bg1"/>
              </a:solidFill>
            </a:endParaRPr>
          </a:p>
        </p:txBody>
      </p:sp>
      <p:sp>
        <p:nvSpPr>
          <p:cNvPr id="5" name="4 Elipse"/>
          <p:cNvSpPr/>
          <p:nvPr/>
        </p:nvSpPr>
        <p:spPr>
          <a:xfrm>
            <a:off x="2000250" y="3643313"/>
            <a:ext cx="1643063" cy="1643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Mercado</a:t>
            </a:r>
          </a:p>
        </p:txBody>
      </p:sp>
      <p:sp>
        <p:nvSpPr>
          <p:cNvPr id="6" name="5 Elipse"/>
          <p:cNvSpPr/>
          <p:nvPr/>
        </p:nvSpPr>
        <p:spPr>
          <a:xfrm>
            <a:off x="3786188" y="1643063"/>
            <a:ext cx="1643062" cy="1643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Gobierno</a:t>
            </a:r>
          </a:p>
        </p:txBody>
      </p:sp>
      <p:sp>
        <p:nvSpPr>
          <p:cNvPr id="7" name="6 Elipse"/>
          <p:cNvSpPr/>
          <p:nvPr/>
        </p:nvSpPr>
        <p:spPr>
          <a:xfrm>
            <a:off x="5429250" y="3571875"/>
            <a:ext cx="1643063" cy="1643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Sociedad</a:t>
            </a:r>
          </a:p>
        </p:txBody>
      </p:sp>
      <p:cxnSp>
        <p:nvCxnSpPr>
          <p:cNvPr id="9" name="8 Forma"/>
          <p:cNvCxnSpPr>
            <a:stCxn id="7" idx="0"/>
            <a:endCxn id="6" idx="6"/>
          </p:cNvCxnSpPr>
          <p:nvPr/>
        </p:nvCxnSpPr>
        <p:spPr>
          <a:xfrm rot="16200000" flipV="1">
            <a:off x="5286375" y="2606675"/>
            <a:ext cx="1108075" cy="822325"/>
          </a:xfrm>
          <a:prstGeom prst="curvedConnector2">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10 Forma"/>
          <p:cNvCxnSpPr>
            <a:stCxn id="6" idx="2"/>
            <a:endCxn id="5" idx="0"/>
          </p:cNvCxnSpPr>
          <p:nvPr/>
        </p:nvCxnSpPr>
        <p:spPr>
          <a:xfrm rot="10800000" flipV="1">
            <a:off x="2820988" y="2463800"/>
            <a:ext cx="965200" cy="1179513"/>
          </a:xfrm>
          <a:prstGeom prst="curvedConnector2">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curvado"/>
          <p:cNvCxnSpPr>
            <a:stCxn id="5" idx="4"/>
            <a:endCxn id="7" idx="4"/>
          </p:cNvCxnSpPr>
          <p:nvPr/>
        </p:nvCxnSpPr>
        <p:spPr>
          <a:xfrm rot="5400000" flipH="1" flipV="1">
            <a:off x="4500563" y="3535363"/>
            <a:ext cx="71437" cy="3430587"/>
          </a:xfrm>
          <a:prstGeom prst="curvedConnector3">
            <a:avLst>
              <a:gd name="adj1" fmla="val -319957"/>
            </a:avLst>
          </a:prstGeom>
          <a:ln w="38100">
            <a:solidFill>
              <a:schemeClr val="tx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129" name="34 CuadroTexto"/>
          <p:cNvSpPr txBox="1">
            <a:spLocks noChangeArrowheads="1"/>
          </p:cNvSpPr>
          <p:nvPr/>
        </p:nvSpPr>
        <p:spPr bwMode="auto">
          <a:xfrm>
            <a:off x="6143625" y="2500313"/>
            <a:ext cx="788999" cy="400110"/>
          </a:xfrm>
          <a:prstGeom prst="rect">
            <a:avLst/>
          </a:prstGeom>
          <a:noFill/>
          <a:ln w="9525">
            <a:noFill/>
            <a:miter lim="800000"/>
            <a:headEnd/>
            <a:tailEnd/>
          </a:ln>
        </p:spPr>
        <p:txBody>
          <a:bodyPr wrap="none">
            <a:spAutoFit/>
          </a:bodyPr>
          <a:lstStyle/>
          <a:p>
            <a:r>
              <a:rPr lang="es-ES" sz="2000" b="1" dirty="0">
                <a:solidFill>
                  <a:srgbClr val="FF0000"/>
                </a:solidFill>
              </a:rPr>
              <a:t>Votos</a:t>
            </a:r>
          </a:p>
        </p:txBody>
      </p:sp>
      <p:sp>
        <p:nvSpPr>
          <p:cNvPr id="5130" name="35 CuadroTexto"/>
          <p:cNvSpPr txBox="1">
            <a:spLocks noChangeArrowheads="1"/>
          </p:cNvSpPr>
          <p:nvPr/>
        </p:nvSpPr>
        <p:spPr bwMode="auto">
          <a:xfrm>
            <a:off x="1857375" y="2357438"/>
            <a:ext cx="1143000" cy="707886"/>
          </a:xfrm>
          <a:prstGeom prst="rect">
            <a:avLst/>
          </a:prstGeom>
          <a:noFill/>
          <a:ln w="9525">
            <a:noFill/>
            <a:miter lim="800000"/>
            <a:headEnd/>
            <a:tailEnd/>
          </a:ln>
        </p:spPr>
        <p:txBody>
          <a:bodyPr>
            <a:spAutoFit/>
          </a:bodyPr>
          <a:lstStyle/>
          <a:p>
            <a:r>
              <a:rPr lang="es-ES" sz="2000" b="1" dirty="0">
                <a:solidFill>
                  <a:srgbClr val="FF0000"/>
                </a:solidFill>
              </a:rPr>
              <a:t>Leyes Normas</a:t>
            </a:r>
          </a:p>
        </p:txBody>
      </p:sp>
      <p:sp>
        <p:nvSpPr>
          <p:cNvPr id="5131" name="36 CuadroTexto"/>
          <p:cNvSpPr txBox="1">
            <a:spLocks noChangeArrowheads="1"/>
          </p:cNvSpPr>
          <p:nvPr/>
        </p:nvSpPr>
        <p:spPr bwMode="auto">
          <a:xfrm>
            <a:off x="3500438" y="5773738"/>
            <a:ext cx="2387705" cy="400110"/>
          </a:xfrm>
          <a:prstGeom prst="rect">
            <a:avLst/>
          </a:prstGeom>
          <a:noFill/>
          <a:ln w="9525">
            <a:noFill/>
            <a:miter lim="800000"/>
            <a:headEnd/>
            <a:tailEnd/>
          </a:ln>
        </p:spPr>
        <p:txBody>
          <a:bodyPr wrap="none">
            <a:spAutoFit/>
          </a:bodyPr>
          <a:lstStyle/>
          <a:p>
            <a:r>
              <a:rPr lang="es-ES" sz="2000" b="1" dirty="0">
                <a:solidFill>
                  <a:srgbClr val="FF0000"/>
                </a:solidFill>
              </a:rPr>
              <a:t>Actividad Económica</a:t>
            </a:r>
          </a:p>
        </p:txBody>
      </p:sp>
      <p:pic>
        <p:nvPicPr>
          <p:cNvPr id="14" name="3 Imagen" descr="IE Business School Color.jpg"/>
          <p:cNvPicPr>
            <a:picLocks noChangeAspect="1"/>
          </p:cNvPicPr>
          <p:nvPr/>
        </p:nvPicPr>
        <p:blipFill>
          <a:blip r:embed="rId2" cstate="print"/>
          <a:srcRect/>
          <a:stretch>
            <a:fillRect/>
          </a:stretch>
        </p:blipFill>
        <p:spPr bwMode="auto">
          <a:xfrm>
            <a:off x="107720" y="616530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Elipse"/>
          <p:cNvSpPr/>
          <p:nvPr/>
        </p:nvSpPr>
        <p:spPr>
          <a:xfrm>
            <a:off x="1928813" y="3571875"/>
            <a:ext cx="1643062" cy="1643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Mercado</a:t>
            </a:r>
          </a:p>
        </p:txBody>
      </p:sp>
      <p:sp>
        <p:nvSpPr>
          <p:cNvPr id="6" name="5 Elipse"/>
          <p:cNvSpPr/>
          <p:nvPr/>
        </p:nvSpPr>
        <p:spPr>
          <a:xfrm>
            <a:off x="3714750" y="1571625"/>
            <a:ext cx="1643063" cy="1643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Gobierno</a:t>
            </a:r>
          </a:p>
        </p:txBody>
      </p:sp>
      <p:sp>
        <p:nvSpPr>
          <p:cNvPr id="7" name="6 Elipse"/>
          <p:cNvSpPr/>
          <p:nvPr/>
        </p:nvSpPr>
        <p:spPr>
          <a:xfrm>
            <a:off x="5072063" y="3500438"/>
            <a:ext cx="2143125" cy="2143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Sociedad</a:t>
            </a:r>
          </a:p>
        </p:txBody>
      </p:sp>
      <p:cxnSp>
        <p:nvCxnSpPr>
          <p:cNvPr id="9" name="8 Forma"/>
          <p:cNvCxnSpPr>
            <a:stCxn id="7" idx="0"/>
            <a:endCxn id="6" idx="6"/>
          </p:cNvCxnSpPr>
          <p:nvPr/>
        </p:nvCxnSpPr>
        <p:spPr>
          <a:xfrm rot="16200000" flipV="1">
            <a:off x="5196681" y="2553495"/>
            <a:ext cx="1108075" cy="785812"/>
          </a:xfrm>
          <a:prstGeom prst="curvedConnector2">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10 Forma"/>
          <p:cNvCxnSpPr>
            <a:stCxn id="6" idx="2"/>
            <a:endCxn id="5" idx="0"/>
          </p:cNvCxnSpPr>
          <p:nvPr/>
        </p:nvCxnSpPr>
        <p:spPr>
          <a:xfrm rot="10800000" flipV="1">
            <a:off x="2749550" y="2392363"/>
            <a:ext cx="965200" cy="1179512"/>
          </a:xfrm>
          <a:prstGeom prst="curvedConnector2">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curvado"/>
          <p:cNvCxnSpPr>
            <a:stCxn id="5" idx="4"/>
            <a:endCxn id="12" idx="4"/>
          </p:cNvCxnSpPr>
          <p:nvPr/>
        </p:nvCxnSpPr>
        <p:spPr>
          <a:xfrm rot="5400000" flipH="1" flipV="1">
            <a:off x="4089400" y="3089275"/>
            <a:ext cx="785813" cy="3465513"/>
          </a:xfrm>
          <a:prstGeom prst="curvedConnector3">
            <a:avLst>
              <a:gd name="adj1" fmla="val -29090"/>
            </a:avLst>
          </a:prstGeom>
          <a:ln w="38100">
            <a:solidFill>
              <a:schemeClr val="tx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6153" name="34 CuadroTexto"/>
          <p:cNvSpPr txBox="1">
            <a:spLocks noChangeArrowheads="1"/>
          </p:cNvSpPr>
          <p:nvPr/>
        </p:nvSpPr>
        <p:spPr bwMode="auto">
          <a:xfrm>
            <a:off x="6072188" y="2428875"/>
            <a:ext cx="788999" cy="400110"/>
          </a:xfrm>
          <a:prstGeom prst="rect">
            <a:avLst/>
          </a:prstGeom>
          <a:noFill/>
          <a:ln w="9525">
            <a:noFill/>
            <a:miter lim="800000"/>
            <a:headEnd/>
            <a:tailEnd/>
          </a:ln>
        </p:spPr>
        <p:txBody>
          <a:bodyPr wrap="none">
            <a:spAutoFit/>
          </a:bodyPr>
          <a:lstStyle/>
          <a:p>
            <a:r>
              <a:rPr lang="es-ES" sz="2000" b="1" dirty="0">
                <a:solidFill>
                  <a:srgbClr val="FF0000"/>
                </a:solidFill>
              </a:rPr>
              <a:t>Votos</a:t>
            </a:r>
          </a:p>
        </p:txBody>
      </p:sp>
      <p:sp>
        <p:nvSpPr>
          <p:cNvPr id="6154" name="35 CuadroTexto"/>
          <p:cNvSpPr txBox="1">
            <a:spLocks noChangeArrowheads="1"/>
          </p:cNvSpPr>
          <p:nvPr/>
        </p:nvSpPr>
        <p:spPr bwMode="auto">
          <a:xfrm>
            <a:off x="1785938" y="2286000"/>
            <a:ext cx="1143000" cy="707886"/>
          </a:xfrm>
          <a:prstGeom prst="rect">
            <a:avLst/>
          </a:prstGeom>
          <a:noFill/>
          <a:ln w="9525">
            <a:noFill/>
            <a:miter lim="800000"/>
            <a:headEnd/>
            <a:tailEnd/>
          </a:ln>
        </p:spPr>
        <p:txBody>
          <a:bodyPr>
            <a:spAutoFit/>
          </a:bodyPr>
          <a:lstStyle/>
          <a:p>
            <a:r>
              <a:rPr lang="es-ES" sz="2000" b="1" dirty="0">
                <a:solidFill>
                  <a:srgbClr val="FF0000"/>
                </a:solidFill>
              </a:rPr>
              <a:t>Leyes Normas</a:t>
            </a:r>
          </a:p>
        </p:txBody>
      </p:sp>
      <p:sp>
        <p:nvSpPr>
          <p:cNvPr id="6155" name="36 CuadroTexto"/>
          <p:cNvSpPr txBox="1">
            <a:spLocks noChangeArrowheads="1"/>
          </p:cNvSpPr>
          <p:nvPr/>
        </p:nvSpPr>
        <p:spPr bwMode="auto">
          <a:xfrm>
            <a:off x="3429000" y="5702300"/>
            <a:ext cx="2387705" cy="400110"/>
          </a:xfrm>
          <a:prstGeom prst="rect">
            <a:avLst/>
          </a:prstGeom>
          <a:noFill/>
          <a:ln w="9525">
            <a:noFill/>
            <a:miter lim="800000"/>
            <a:headEnd/>
            <a:tailEnd/>
          </a:ln>
        </p:spPr>
        <p:txBody>
          <a:bodyPr wrap="none">
            <a:spAutoFit/>
          </a:bodyPr>
          <a:lstStyle/>
          <a:p>
            <a:r>
              <a:rPr lang="es-ES" sz="2000" b="1" dirty="0">
                <a:solidFill>
                  <a:srgbClr val="FF0000"/>
                </a:solidFill>
              </a:rPr>
              <a:t>Actividad Económica</a:t>
            </a:r>
          </a:p>
        </p:txBody>
      </p:sp>
      <p:sp>
        <p:nvSpPr>
          <p:cNvPr id="12" name="11 Elipse"/>
          <p:cNvSpPr/>
          <p:nvPr/>
        </p:nvSpPr>
        <p:spPr>
          <a:xfrm>
            <a:off x="5786438" y="3571875"/>
            <a:ext cx="857250" cy="857250"/>
          </a:xfrm>
          <a:prstGeom prst="ellipse">
            <a:avLst/>
          </a:prstGeom>
          <a:solidFill>
            <a:schemeClr val="accent3">
              <a:lumMod val="40000"/>
              <a:lumOff val="6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100" b="1" dirty="0">
              <a:solidFill>
                <a:schemeClr val="accent3">
                  <a:lumMod val="50000"/>
                </a:schemeClr>
              </a:solidFill>
              <a:latin typeface="Arial" pitchFamily="34" charset="0"/>
              <a:cs typeface="Arial" pitchFamily="34" charset="0"/>
            </a:endParaRPr>
          </a:p>
        </p:txBody>
      </p:sp>
      <p:sp>
        <p:nvSpPr>
          <p:cNvPr id="21" name="20 CuadroTexto"/>
          <p:cNvSpPr txBox="1"/>
          <p:nvPr/>
        </p:nvSpPr>
        <p:spPr>
          <a:xfrm>
            <a:off x="5857875" y="3906838"/>
            <a:ext cx="881063" cy="307975"/>
          </a:xfrm>
          <a:prstGeom prst="rect">
            <a:avLst/>
          </a:prstGeom>
          <a:noFill/>
        </p:spPr>
        <p:txBody>
          <a:bodyPr wrap="none">
            <a:spAutoFit/>
          </a:bodyPr>
          <a:lstStyle/>
          <a:p>
            <a:pPr algn="ctr">
              <a:defRPr/>
            </a:pPr>
            <a:r>
              <a:rPr lang="es-ES" sz="1400" b="1" dirty="0">
                <a:solidFill>
                  <a:schemeClr val="accent3">
                    <a:lumMod val="50000"/>
                  </a:schemeClr>
                </a:solidFill>
                <a:latin typeface="Arial" pitchFamily="34" charset="0"/>
                <a:cs typeface="Arial" pitchFamily="34" charset="0"/>
              </a:rPr>
              <a:t>Clientes</a:t>
            </a:r>
          </a:p>
        </p:txBody>
      </p:sp>
      <p:sp>
        <p:nvSpPr>
          <p:cNvPr id="23" name="22 Nube"/>
          <p:cNvSpPr/>
          <p:nvPr/>
        </p:nvSpPr>
        <p:spPr>
          <a:xfrm>
            <a:off x="5214938" y="3500438"/>
            <a:ext cx="1500187" cy="1857375"/>
          </a:xfrm>
          <a:prstGeom prst="cloud">
            <a:avLst/>
          </a:prstGeom>
          <a:solidFill>
            <a:srgbClr val="00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6" name="1 Título"/>
          <p:cNvSpPr>
            <a:spLocks noGrp="1"/>
          </p:cNvSpPr>
          <p:nvPr>
            <p:ph type="title"/>
          </p:nvPr>
        </p:nvSpPr>
        <p:spPr>
          <a:xfrm>
            <a:off x="0" y="274638"/>
            <a:ext cx="9144000" cy="1143000"/>
          </a:xfrm>
          <a:solidFill>
            <a:schemeClr val="tx1">
              <a:lumMod val="50000"/>
              <a:lumOff val="50000"/>
            </a:schemeClr>
          </a:solidFill>
        </p:spPr>
        <p:txBody>
          <a:bodyPr>
            <a:noAutofit/>
          </a:bodyPr>
          <a:lstStyle/>
          <a:p>
            <a:pPr eaLnBrk="1" hangingPunct="1">
              <a:defRPr/>
            </a:pPr>
            <a:r>
              <a:rPr lang="es-ES" sz="3200" dirty="0" smtClean="0">
                <a:solidFill>
                  <a:schemeClr val="bg1"/>
                </a:solidFill>
              </a:rPr>
              <a:t>Flujos de influencia: </a:t>
            </a:r>
            <a:r>
              <a:rPr lang="es-ES" sz="3200" dirty="0" err="1" smtClean="0">
                <a:solidFill>
                  <a:schemeClr val="bg1"/>
                </a:solidFill>
              </a:rPr>
              <a:t>Hard</a:t>
            </a:r>
            <a:r>
              <a:rPr lang="es-ES" sz="3200" dirty="0" smtClean="0">
                <a:solidFill>
                  <a:schemeClr val="bg1"/>
                </a:solidFill>
              </a:rPr>
              <a:t> </a:t>
            </a:r>
            <a:r>
              <a:rPr lang="es-ES" sz="3200" dirty="0" err="1" smtClean="0">
                <a:solidFill>
                  <a:schemeClr val="bg1"/>
                </a:solidFill>
              </a:rPr>
              <a:t>Law</a:t>
            </a:r>
            <a:r>
              <a:rPr lang="es-ES" sz="3200" dirty="0" smtClean="0">
                <a:solidFill>
                  <a:schemeClr val="bg1"/>
                </a:solidFill>
              </a:rPr>
              <a:t/>
            </a:r>
            <a:br>
              <a:rPr lang="es-ES" sz="3200" dirty="0" smtClean="0">
                <a:solidFill>
                  <a:schemeClr val="bg1"/>
                </a:solidFill>
              </a:rPr>
            </a:br>
            <a:r>
              <a:rPr lang="es-ES" sz="3200" dirty="0" smtClean="0">
                <a:solidFill>
                  <a:schemeClr val="accent2">
                    <a:lumMod val="20000"/>
                    <a:lumOff val="80000"/>
                  </a:schemeClr>
                </a:solidFill>
              </a:rPr>
              <a:t>Externalidades</a:t>
            </a:r>
            <a:endParaRPr lang="es-ES" sz="4000" dirty="0" smtClean="0">
              <a:solidFill>
                <a:schemeClr val="accent2">
                  <a:lumMod val="20000"/>
                  <a:lumOff val="80000"/>
                </a:schemeClr>
              </a:solidFill>
            </a:endParaRPr>
          </a:p>
        </p:txBody>
      </p:sp>
      <p:pic>
        <p:nvPicPr>
          <p:cNvPr id="15" name="3 Imagen" descr="IE Business School Color.jpg"/>
          <p:cNvPicPr>
            <a:picLocks noChangeAspect="1"/>
          </p:cNvPicPr>
          <p:nvPr/>
        </p:nvPicPr>
        <p:blipFill>
          <a:blip r:embed="rId2" cstate="print"/>
          <a:srcRect/>
          <a:stretch>
            <a:fillRect/>
          </a:stretch>
        </p:blipFill>
        <p:spPr bwMode="auto">
          <a:xfrm>
            <a:off x="107720" y="616530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Elipse"/>
          <p:cNvSpPr/>
          <p:nvPr/>
        </p:nvSpPr>
        <p:spPr>
          <a:xfrm>
            <a:off x="1857375" y="4267355"/>
            <a:ext cx="1643063" cy="1643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Mercado</a:t>
            </a:r>
          </a:p>
        </p:txBody>
      </p:sp>
      <p:sp>
        <p:nvSpPr>
          <p:cNvPr id="6" name="5 Elipse"/>
          <p:cNvSpPr/>
          <p:nvPr/>
        </p:nvSpPr>
        <p:spPr>
          <a:xfrm>
            <a:off x="3643313" y="2267105"/>
            <a:ext cx="1643062" cy="1643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Gobierno</a:t>
            </a:r>
          </a:p>
        </p:txBody>
      </p:sp>
      <p:sp>
        <p:nvSpPr>
          <p:cNvPr id="7" name="6 Elipse"/>
          <p:cNvSpPr/>
          <p:nvPr/>
        </p:nvSpPr>
        <p:spPr>
          <a:xfrm>
            <a:off x="5000625" y="4195918"/>
            <a:ext cx="2143125" cy="2143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Sociedad</a:t>
            </a:r>
          </a:p>
        </p:txBody>
      </p:sp>
      <p:cxnSp>
        <p:nvCxnSpPr>
          <p:cNvPr id="9" name="8 Forma"/>
          <p:cNvCxnSpPr>
            <a:stCxn id="7" idx="0"/>
            <a:endCxn id="6" idx="6"/>
          </p:cNvCxnSpPr>
          <p:nvPr/>
        </p:nvCxnSpPr>
        <p:spPr>
          <a:xfrm rot="16200000" flipV="1">
            <a:off x="5125244" y="3248974"/>
            <a:ext cx="1108075" cy="785813"/>
          </a:xfrm>
          <a:prstGeom prst="curvedConnector2">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10 Forma"/>
          <p:cNvCxnSpPr>
            <a:stCxn id="6" idx="2"/>
            <a:endCxn id="5" idx="0"/>
          </p:cNvCxnSpPr>
          <p:nvPr/>
        </p:nvCxnSpPr>
        <p:spPr>
          <a:xfrm rot="10800000" flipV="1">
            <a:off x="2678113" y="3087843"/>
            <a:ext cx="965200" cy="1179512"/>
          </a:xfrm>
          <a:prstGeom prst="curvedConnector2">
            <a:avLst/>
          </a:prstGeom>
          <a:ln w="38100">
            <a:solidFill>
              <a:schemeClr val="tx2">
                <a:lumMod val="75000"/>
              </a:schemeClr>
            </a:solidFill>
            <a:prstDash val="lgDashDotDot"/>
            <a:tailEnd type="arrow"/>
          </a:ln>
        </p:spPr>
        <p:style>
          <a:lnRef idx="1">
            <a:schemeClr val="accent1"/>
          </a:lnRef>
          <a:fillRef idx="0">
            <a:schemeClr val="accent1"/>
          </a:fillRef>
          <a:effectRef idx="0">
            <a:schemeClr val="accent1"/>
          </a:effectRef>
          <a:fontRef idx="minor">
            <a:schemeClr val="tx1"/>
          </a:fontRef>
        </p:style>
      </p:cxnSp>
      <p:cxnSp>
        <p:nvCxnSpPr>
          <p:cNvPr id="13" name="12 Conector curvado"/>
          <p:cNvCxnSpPr>
            <a:stCxn id="5" idx="4"/>
            <a:endCxn id="12" idx="4"/>
          </p:cNvCxnSpPr>
          <p:nvPr/>
        </p:nvCxnSpPr>
        <p:spPr>
          <a:xfrm rot="5400000" flipH="1" flipV="1">
            <a:off x="4196556" y="3677600"/>
            <a:ext cx="714375" cy="3751262"/>
          </a:xfrm>
          <a:prstGeom prst="curvedConnector3">
            <a:avLst>
              <a:gd name="adj1" fmla="val -31999"/>
            </a:avLst>
          </a:prstGeom>
          <a:ln w="38100">
            <a:solidFill>
              <a:schemeClr val="tx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177" name="34 CuadroTexto"/>
          <p:cNvSpPr txBox="1">
            <a:spLocks noChangeArrowheads="1"/>
          </p:cNvSpPr>
          <p:nvPr/>
        </p:nvSpPr>
        <p:spPr bwMode="auto">
          <a:xfrm>
            <a:off x="6000750" y="3124355"/>
            <a:ext cx="788999" cy="400110"/>
          </a:xfrm>
          <a:prstGeom prst="rect">
            <a:avLst/>
          </a:prstGeom>
          <a:noFill/>
          <a:ln w="9525">
            <a:noFill/>
            <a:miter lim="800000"/>
            <a:headEnd/>
            <a:tailEnd/>
          </a:ln>
        </p:spPr>
        <p:txBody>
          <a:bodyPr wrap="none">
            <a:spAutoFit/>
          </a:bodyPr>
          <a:lstStyle/>
          <a:p>
            <a:r>
              <a:rPr lang="es-ES" sz="2000" b="1" dirty="0">
                <a:solidFill>
                  <a:srgbClr val="FF0000"/>
                </a:solidFill>
              </a:rPr>
              <a:t>Votos</a:t>
            </a:r>
          </a:p>
        </p:txBody>
      </p:sp>
      <p:sp>
        <p:nvSpPr>
          <p:cNvPr id="7178" name="36 CuadroTexto"/>
          <p:cNvSpPr txBox="1">
            <a:spLocks noChangeArrowheads="1"/>
          </p:cNvSpPr>
          <p:nvPr/>
        </p:nvSpPr>
        <p:spPr bwMode="auto">
          <a:xfrm>
            <a:off x="3203848" y="6381328"/>
            <a:ext cx="2387705" cy="400110"/>
          </a:xfrm>
          <a:prstGeom prst="rect">
            <a:avLst/>
          </a:prstGeom>
          <a:noFill/>
          <a:ln w="9525">
            <a:noFill/>
            <a:miter lim="800000"/>
            <a:headEnd/>
            <a:tailEnd/>
          </a:ln>
        </p:spPr>
        <p:txBody>
          <a:bodyPr wrap="none">
            <a:spAutoFit/>
          </a:bodyPr>
          <a:lstStyle/>
          <a:p>
            <a:r>
              <a:rPr lang="es-ES" sz="2000" b="1" dirty="0">
                <a:solidFill>
                  <a:srgbClr val="FF0000"/>
                </a:solidFill>
              </a:rPr>
              <a:t>Actividad Económica</a:t>
            </a:r>
          </a:p>
        </p:txBody>
      </p:sp>
      <p:sp>
        <p:nvSpPr>
          <p:cNvPr id="12" name="11 Elipse"/>
          <p:cNvSpPr/>
          <p:nvPr/>
        </p:nvSpPr>
        <p:spPr>
          <a:xfrm>
            <a:off x="6000750" y="4338793"/>
            <a:ext cx="857250" cy="857250"/>
          </a:xfrm>
          <a:prstGeom prst="ellipse">
            <a:avLst/>
          </a:prstGeom>
          <a:solidFill>
            <a:schemeClr val="accent3">
              <a:lumMod val="40000"/>
              <a:lumOff val="6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100" b="1" dirty="0">
              <a:solidFill>
                <a:schemeClr val="accent3">
                  <a:lumMod val="50000"/>
                </a:schemeClr>
              </a:solidFill>
              <a:latin typeface="Arial" pitchFamily="34" charset="0"/>
              <a:cs typeface="Arial" pitchFamily="34" charset="0"/>
            </a:endParaRPr>
          </a:p>
        </p:txBody>
      </p:sp>
      <p:sp>
        <p:nvSpPr>
          <p:cNvPr id="21" name="20 CuadroTexto"/>
          <p:cNvSpPr txBox="1"/>
          <p:nvPr/>
        </p:nvSpPr>
        <p:spPr>
          <a:xfrm>
            <a:off x="6000750" y="4602318"/>
            <a:ext cx="881063" cy="307975"/>
          </a:xfrm>
          <a:prstGeom prst="rect">
            <a:avLst/>
          </a:prstGeom>
          <a:noFill/>
        </p:spPr>
        <p:txBody>
          <a:bodyPr wrap="none">
            <a:spAutoFit/>
          </a:bodyPr>
          <a:lstStyle/>
          <a:p>
            <a:pPr algn="ctr">
              <a:defRPr/>
            </a:pPr>
            <a:r>
              <a:rPr lang="es-ES" sz="1400" b="1" dirty="0">
                <a:solidFill>
                  <a:schemeClr val="accent3">
                    <a:lumMod val="50000"/>
                  </a:schemeClr>
                </a:solidFill>
                <a:latin typeface="Arial" pitchFamily="34" charset="0"/>
                <a:cs typeface="Arial" pitchFamily="34" charset="0"/>
              </a:rPr>
              <a:t>Clientes</a:t>
            </a:r>
          </a:p>
        </p:txBody>
      </p:sp>
      <p:sp>
        <p:nvSpPr>
          <p:cNvPr id="23" name="22 Nube"/>
          <p:cNvSpPr/>
          <p:nvPr/>
        </p:nvSpPr>
        <p:spPr>
          <a:xfrm>
            <a:off x="5357813" y="4338793"/>
            <a:ext cx="1571625" cy="1428750"/>
          </a:xfrm>
          <a:prstGeom prst="cloud">
            <a:avLst/>
          </a:prstGeom>
          <a:solidFill>
            <a:srgbClr val="00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182" name="14 CuadroTexto"/>
          <p:cNvSpPr txBox="1">
            <a:spLocks noChangeArrowheads="1"/>
          </p:cNvSpPr>
          <p:nvPr/>
        </p:nvSpPr>
        <p:spPr bwMode="auto">
          <a:xfrm>
            <a:off x="571500" y="3111655"/>
            <a:ext cx="2286000" cy="400110"/>
          </a:xfrm>
          <a:prstGeom prst="rect">
            <a:avLst/>
          </a:prstGeom>
          <a:noFill/>
          <a:ln w="9525">
            <a:noFill/>
            <a:miter lim="800000"/>
            <a:headEnd/>
            <a:tailEnd/>
          </a:ln>
        </p:spPr>
        <p:txBody>
          <a:bodyPr>
            <a:spAutoFit/>
          </a:bodyPr>
          <a:lstStyle/>
          <a:p>
            <a:r>
              <a:rPr lang="es-ES" sz="2000" b="1" dirty="0">
                <a:solidFill>
                  <a:srgbClr val="FF0000"/>
                </a:solidFill>
              </a:rPr>
              <a:t>Recomendaciones</a:t>
            </a:r>
          </a:p>
        </p:txBody>
      </p:sp>
      <p:cxnSp>
        <p:nvCxnSpPr>
          <p:cNvPr id="17" name="16 Conector curvado"/>
          <p:cNvCxnSpPr>
            <a:stCxn id="7" idx="1"/>
            <a:endCxn id="5" idx="7"/>
          </p:cNvCxnSpPr>
          <p:nvPr/>
        </p:nvCxnSpPr>
        <p:spPr>
          <a:xfrm rot="16200000" flipV="1">
            <a:off x="4286250" y="3481543"/>
            <a:ext cx="1588" cy="2055812"/>
          </a:xfrm>
          <a:prstGeom prst="curvedConnector3">
            <a:avLst>
              <a:gd name="adj1" fmla="val 30304804"/>
            </a:avLst>
          </a:prstGeom>
          <a:ln w="38100">
            <a:solidFill>
              <a:schemeClr val="accent3">
                <a:lumMod val="50000"/>
              </a:schemeClr>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18" name="17 CuadroTexto"/>
          <p:cNvSpPr txBox="1"/>
          <p:nvPr/>
        </p:nvSpPr>
        <p:spPr>
          <a:xfrm>
            <a:off x="3643313" y="4183218"/>
            <a:ext cx="1350962" cy="369887"/>
          </a:xfrm>
          <a:prstGeom prst="rect">
            <a:avLst/>
          </a:prstGeom>
          <a:noFill/>
        </p:spPr>
        <p:txBody>
          <a:bodyPr wrap="none">
            <a:spAutoFit/>
          </a:bodyPr>
          <a:lstStyle/>
          <a:p>
            <a:pPr>
              <a:defRPr/>
            </a:pPr>
            <a:r>
              <a:rPr lang="es-ES" b="1" dirty="0">
                <a:solidFill>
                  <a:schemeClr val="accent3">
                    <a:lumMod val="50000"/>
                  </a:schemeClr>
                </a:solidFill>
              </a:rPr>
              <a:t>Respuesta</a:t>
            </a:r>
          </a:p>
        </p:txBody>
      </p:sp>
      <p:sp>
        <p:nvSpPr>
          <p:cNvPr id="19" name="18 CuadroTexto"/>
          <p:cNvSpPr txBox="1"/>
          <p:nvPr/>
        </p:nvSpPr>
        <p:spPr>
          <a:xfrm>
            <a:off x="467544" y="1571625"/>
            <a:ext cx="8424936" cy="646331"/>
          </a:xfrm>
          <a:prstGeom prst="rect">
            <a:avLst/>
          </a:prstGeom>
          <a:noFill/>
        </p:spPr>
        <p:txBody>
          <a:bodyPr wrap="square">
            <a:spAutoFit/>
          </a:bodyPr>
          <a:lstStyle/>
          <a:p>
            <a:pPr>
              <a:defRPr/>
            </a:pPr>
            <a:r>
              <a:rPr lang="es-ES" dirty="0">
                <a:solidFill>
                  <a:schemeClr val="tx2"/>
                </a:solidFill>
              </a:rPr>
              <a:t>La </a:t>
            </a:r>
            <a:r>
              <a:rPr lang="es-ES" b="1" dirty="0">
                <a:solidFill>
                  <a:schemeClr val="accent3">
                    <a:lumMod val="50000"/>
                  </a:schemeClr>
                </a:solidFill>
              </a:rPr>
              <a:t>respuesta</a:t>
            </a:r>
            <a:r>
              <a:rPr lang="es-ES" dirty="0">
                <a:solidFill>
                  <a:schemeClr val="tx2"/>
                </a:solidFill>
              </a:rPr>
              <a:t> de la Sociedad es desde los distintos roles de los individuos: consumidores; ahorradores; empleados;  voluntarios de </a:t>
            </a:r>
            <a:r>
              <a:rPr lang="es-ES" dirty="0" err="1">
                <a:solidFill>
                  <a:schemeClr val="tx2"/>
                </a:solidFill>
              </a:rPr>
              <a:t>ONGs</a:t>
            </a:r>
            <a:r>
              <a:rPr lang="es-ES" dirty="0">
                <a:solidFill>
                  <a:schemeClr val="tx2"/>
                </a:solidFill>
              </a:rPr>
              <a:t>; vecinos; administración; etc.</a:t>
            </a:r>
          </a:p>
        </p:txBody>
      </p:sp>
      <p:sp>
        <p:nvSpPr>
          <p:cNvPr id="22" name="1 Título"/>
          <p:cNvSpPr>
            <a:spLocks noGrp="1"/>
          </p:cNvSpPr>
          <p:nvPr>
            <p:ph type="title"/>
          </p:nvPr>
        </p:nvSpPr>
        <p:spPr>
          <a:xfrm>
            <a:off x="0" y="274638"/>
            <a:ext cx="9144000" cy="1143000"/>
          </a:xfrm>
          <a:solidFill>
            <a:schemeClr val="tx1">
              <a:lumMod val="50000"/>
              <a:lumOff val="50000"/>
            </a:schemeClr>
          </a:solidFill>
        </p:spPr>
        <p:txBody>
          <a:bodyPr>
            <a:noAutofit/>
          </a:bodyPr>
          <a:lstStyle/>
          <a:p>
            <a:pPr eaLnBrk="1" hangingPunct="1">
              <a:defRPr/>
            </a:pPr>
            <a:r>
              <a:rPr lang="es-ES" sz="3200" dirty="0" smtClean="0">
                <a:solidFill>
                  <a:schemeClr val="bg1"/>
                </a:solidFill>
              </a:rPr>
              <a:t>Flujos de influencia: </a:t>
            </a:r>
            <a:r>
              <a:rPr lang="es-ES" sz="3200" dirty="0" err="1" smtClean="0">
                <a:solidFill>
                  <a:schemeClr val="bg1"/>
                </a:solidFill>
              </a:rPr>
              <a:t>Soft</a:t>
            </a:r>
            <a:r>
              <a:rPr lang="es-ES" sz="3200" dirty="0" smtClean="0">
                <a:solidFill>
                  <a:schemeClr val="bg1"/>
                </a:solidFill>
              </a:rPr>
              <a:t> </a:t>
            </a:r>
            <a:r>
              <a:rPr lang="es-ES" sz="3200" dirty="0" err="1" smtClean="0">
                <a:solidFill>
                  <a:schemeClr val="bg1"/>
                </a:solidFill>
              </a:rPr>
              <a:t>Law</a:t>
            </a:r>
            <a:r>
              <a:rPr lang="es-ES" sz="3200" dirty="0" smtClean="0">
                <a:solidFill>
                  <a:schemeClr val="bg1"/>
                </a:solidFill>
              </a:rPr>
              <a:t/>
            </a:r>
            <a:br>
              <a:rPr lang="es-ES" sz="3200" dirty="0" smtClean="0">
                <a:solidFill>
                  <a:schemeClr val="bg1"/>
                </a:solidFill>
              </a:rPr>
            </a:br>
            <a:r>
              <a:rPr lang="es-ES" sz="3200" dirty="0" smtClean="0">
                <a:solidFill>
                  <a:schemeClr val="accent2">
                    <a:lumMod val="20000"/>
                    <a:lumOff val="80000"/>
                  </a:schemeClr>
                </a:solidFill>
              </a:rPr>
              <a:t>Cumple o explica</a:t>
            </a:r>
            <a:endParaRPr lang="es-ES" sz="4000" dirty="0" smtClean="0">
              <a:solidFill>
                <a:schemeClr val="accent2">
                  <a:lumMod val="20000"/>
                  <a:lumOff val="80000"/>
                </a:schemeClr>
              </a:solidFill>
            </a:endParaRPr>
          </a:p>
        </p:txBody>
      </p:sp>
      <p:pic>
        <p:nvPicPr>
          <p:cNvPr id="20" name="3 Imagen" descr="IE Business School Color.jpg"/>
          <p:cNvPicPr>
            <a:picLocks noChangeAspect="1"/>
          </p:cNvPicPr>
          <p:nvPr/>
        </p:nvPicPr>
        <p:blipFill>
          <a:blip r:embed="rId2" cstate="print"/>
          <a:srcRect/>
          <a:stretch>
            <a:fillRect/>
          </a:stretch>
        </p:blipFill>
        <p:spPr bwMode="auto">
          <a:xfrm>
            <a:off x="107720" y="616530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625" y="1689100"/>
            <a:ext cx="8429625" cy="4383106"/>
          </a:xfrm>
        </p:spPr>
        <p:txBody>
          <a:bodyPr/>
          <a:lstStyle/>
          <a:p>
            <a:pPr algn="just">
              <a:buFont typeface="Arial" charset="0"/>
              <a:buNone/>
              <a:defRPr/>
            </a:pPr>
            <a:r>
              <a:rPr lang="es-ES" sz="2800" dirty="0" smtClean="0"/>
              <a:t>	</a:t>
            </a:r>
            <a:r>
              <a:rPr lang="es-ES" sz="2400" dirty="0" smtClean="0">
                <a:solidFill>
                  <a:srgbClr val="002060"/>
                </a:solidFill>
              </a:rPr>
              <a:t>“Desarrollo sostenible es aquél que permite satisfacer las necesidades del presente, sin comprometer la habilidad de las generaciones futuras de satisfacer sus propias necesidades”.</a:t>
            </a:r>
            <a:endParaRPr lang="es-ES" sz="2800" dirty="0" smtClean="0">
              <a:solidFill>
                <a:srgbClr val="002060"/>
              </a:solidFill>
            </a:endParaRPr>
          </a:p>
          <a:p>
            <a:pPr algn="just">
              <a:buFont typeface="Arial" charset="0"/>
              <a:buNone/>
              <a:defRPr/>
            </a:pPr>
            <a:endParaRPr lang="es-ES" sz="2800" dirty="0" smtClean="0">
              <a:solidFill>
                <a:schemeClr val="accent1">
                  <a:lumMod val="50000"/>
                </a:schemeClr>
              </a:solidFill>
            </a:endParaRPr>
          </a:p>
          <a:p>
            <a:pPr algn="just">
              <a:buFont typeface="Arial" charset="0"/>
              <a:buNone/>
              <a:defRPr/>
            </a:pPr>
            <a:endParaRPr lang="es-ES" sz="2800" dirty="0" smtClean="0">
              <a:solidFill>
                <a:schemeClr val="accent1">
                  <a:lumMod val="50000"/>
                </a:schemeClr>
              </a:solidFill>
            </a:endParaRPr>
          </a:p>
          <a:p>
            <a:pPr algn="r">
              <a:buFont typeface="Arial" charset="0"/>
              <a:buNone/>
              <a:defRPr/>
            </a:pPr>
            <a:r>
              <a:rPr lang="es-ES" sz="2000" dirty="0" err="1" smtClean="0">
                <a:solidFill>
                  <a:schemeClr val="accent3">
                    <a:lumMod val="50000"/>
                  </a:schemeClr>
                </a:solidFill>
              </a:rPr>
              <a:t>Our</a:t>
            </a:r>
            <a:r>
              <a:rPr lang="es-ES" sz="2000" dirty="0" smtClean="0">
                <a:solidFill>
                  <a:schemeClr val="accent3">
                    <a:lumMod val="50000"/>
                  </a:schemeClr>
                </a:solidFill>
              </a:rPr>
              <a:t> </a:t>
            </a:r>
            <a:r>
              <a:rPr lang="es-ES" sz="2000" dirty="0" err="1" smtClean="0">
                <a:solidFill>
                  <a:schemeClr val="accent3">
                    <a:lumMod val="50000"/>
                  </a:schemeClr>
                </a:solidFill>
              </a:rPr>
              <a:t>Common</a:t>
            </a:r>
            <a:r>
              <a:rPr lang="es-ES" sz="2000" dirty="0" smtClean="0">
                <a:solidFill>
                  <a:schemeClr val="accent3">
                    <a:lumMod val="50000"/>
                  </a:schemeClr>
                </a:solidFill>
              </a:rPr>
              <a:t> </a:t>
            </a:r>
            <a:r>
              <a:rPr lang="es-ES" sz="2000" dirty="0" err="1" smtClean="0">
                <a:solidFill>
                  <a:schemeClr val="accent3">
                    <a:lumMod val="50000"/>
                  </a:schemeClr>
                </a:solidFill>
              </a:rPr>
              <a:t>Future</a:t>
            </a:r>
            <a:r>
              <a:rPr lang="es-ES" sz="2000" dirty="0" smtClean="0">
                <a:solidFill>
                  <a:schemeClr val="accent3">
                    <a:lumMod val="50000"/>
                  </a:schemeClr>
                </a:solidFill>
              </a:rPr>
              <a:t> (1987)</a:t>
            </a:r>
          </a:p>
          <a:p>
            <a:pPr algn="r">
              <a:buFont typeface="Arial" charset="0"/>
              <a:buNone/>
              <a:defRPr/>
            </a:pPr>
            <a:r>
              <a:rPr lang="es-ES" sz="2000" dirty="0" smtClean="0">
                <a:solidFill>
                  <a:srgbClr val="000066"/>
                </a:solidFill>
              </a:rPr>
              <a:t>Informe de la Comisión </a:t>
            </a:r>
            <a:r>
              <a:rPr lang="es-ES" sz="2000" dirty="0" err="1" smtClean="0">
                <a:solidFill>
                  <a:srgbClr val="000066"/>
                </a:solidFill>
              </a:rPr>
              <a:t>Brundtland</a:t>
            </a:r>
            <a:endParaRPr lang="es-ES" sz="2000" dirty="0" smtClean="0">
              <a:solidFill>
                <a:srgbClr val="000066"/>
              </a:solidFill>
            </a:endParaRPr>
          </a:p>
          <a:p>
            <a:pPr algn="r">
              <a:buFont typeface="Arial" charset="0"/>
              <a:buNone/>
              <a:defRPr/>
            </a:pPr>
            <a:r>
              <a:rPr lang="es-ES" sz="1600" dirty="0" smtClean="0">
                <a:solidFill>
                  <a:srgbClr val="000066"/>
                </a:solidFill>
              </a:rPr>
              <a:t>(</a:t>
            </a:r>
            <a:r>
              <a:rPr lang="es-ES" sz="1600" dirty="0" err="1" smtClean="0">
                <a:solidFill>
                  <a:srgbClr val="000066"/>
                </a:solidFill>
              </a:rPr>
              <a:t>World</a:t>
            </a:r>
            <a:r>
              <a:rPr lang="es-ES" sz="1600" dirty="0" smtClean="0">
                <a:solidFill>
                  <a:srgbClr val="000066"/>
                </a:solidFill>
              </a:rPr>
              <a:t> </a:t>
            </a:r>
            <a:r>
              <a:rPr lang="es-ES" sz="1600" dirty="0" err="1" smtClean="0">
                <a:solidFill>
                  <a:srgbClr val="000066"/>
                </a:solidFill>
              </a:rPr>
              <a:t>Commission</a:t>
            </a:r>
            <a:r>
              <a:rPr lang="es-ES" sz="1600" dirty="0" smtClean="0">
                <a:solidFill>
                  <a:srgbClr val="000066"/>
                </a:solidFill>
              </a:rPr>
              <a:t> </a:t>
            </a:r>
            <a:r>
              <a:rPr lang="es-ES" sz="1600" dirty="0" err="1" smtClean="0">
                <a:solidFill>
                  <a:srgbClr val="000066"/>
                </a:solidFill>
              </a:rPr>
              <a:t>on</a:t>
            </a:r>
            <a:r>
              <a:rPr lang="es-ES" sz="1600" dirty="0" smtClean="0">
                <a:solidFill>
                  <a:srgbClr val="000066"/>
                </a:solidFill>
              </a:rPr>
              <a:t> </a:t>
            </a:r>
            <a:r>
              <a:rPr lang="es-ES" sz="1600" dirty="0" err="1" smtClean="0">
                <a:solidFill>
                  <a:srgbClr val="000066"/>
                </a:solidFill>
              </a:rPr>
              <a:t>Environment</a:t>
            </a:r>
            <a:r>
              <a:rPr lang="es-ES" sz="1600" dirty="0" smtClean="0">
                <a:solidFill>
                  <a:srgbClr val="000066"/>
                </a:solidFill>
              </a:rPr>
              <a:t> and </a:t>
            </a:r>
            <a:r>
              <a:rPr lang="es-ES" sz="1600" dirty="0" err="1" smtClean="0">
                <a:solidFill>
                  <a:srgbClr val="000066"/>
                </a:solidFill>
              </a:rPr>
              <a:t>Development</a:t>
            </a:r>
            <a:r>
              <a:rPr lang="es-ES" sz="1600" dirty="0" smtClean="0">
                <a:solidFill>
                  <a:srgbClr val="000066"/>
                </a:solidFill>
              </a:rPr>
              <a:t> )</a:t>
            </a:r>
          </a:p>
          <a:p>
            <a:pPr algn="just">
              <a:buFont typeface="Arial" charset="0"/>
              <a:buNone/>
              <a:defRPr/>
            </a:pPr>
            <a:endParaRPr lang="es-ES" sz="1800" dirty="0" smtClean="0">
              <a:solidFill>
                <a:srgbClr val="000066"/>
              </a:solidFill>
            </a:endParaRPr>
          </a:p>
          <a:p>
            <a:pPr algn="just">
              <a:buFont typeface="Arial" charset="0"/>
              <a:buNone/>
              <a:defRPr/>
            </a:pPr>
            <a:r>
              <a:rPr lang="es-ES" sz="2800" dirty="0" smtClean="0">
                <a:solidFill>
                  <a:schemeClr val="accent1">
                    <a:lumMod val="50000"/>
                  </a:schemeClr>
                </a:solidFill>
              </a:rPr>
              <a:t>	</a:t>
            </a:r>
          </a:p>
        </p:txBody>
      </p:sp>
      <p:pic>
        <p:nvPicPr>
          <p:cNvPr id="25603" name="3 Imagen" descr="Foto de Brundtland.gif"/>
          <p:cNvPicPr>
            <a:picLocks noChangeAspect="1"/>
          </p:cNvPicPr>
          <p:nvPr/>
        </p:nvPicPr>
        <p:blipFill>
          <a:blip r:embed="rId2" cstate="print"/>
          <a:srcRect/>
          <a:stretch>
            <a:fillRect/>
          </a:stretch>
        </p:blipFill>
        <p:spPr bwMode="auto">
          <a:xfrm>
            <a:off x="1571625" y="3571875"/>
            <a:ext cx="1524000" cy="2428875"/>
          </a:xfrm>
          <a:prstGeom prst="rect">
            <a:avLst/>
          </a:prstGeom>
          <a:noFill/>
          <a:ln w="9525">
            <a:noFill/>
            <a:miter lim="800000"/>
            <a:headEnd/>
            <a:tailEnd/>
          </a:ln>
        </p:spPr>
      </p:pic>
      <p:sp>
        <p:nvSpPr>
          <p:cNvPr id="5" name="1 Marcador de fecha"/>
          <p:cNvSpPr>
            <a:spLocks noGrp="1"/>
          </p:cNvSpPr>
          <p:nvPr>
            <p:ph type="dt" sz="quarter" idx="10"/>
          </p:nvPr>
        </p:nvSpPr>
        <p:spPr/>
        <p:txBody>
          <a:bodyPr/>
          <a:lstStyle/>
          <a:p>
            <a:pPr>
              <a:defRPr/>
            </a:pPr>
            <a:r>
              <a:rPr lang="es-ES" dirty="0"/>
              <a:t>Profesor Garralda</a:t>
            </a:r>
            <a:endParaRPr lang="es-ES_tradnl" dirty="0"/>
          </a:p>
        </p:txBody>
      </p:sp>
      <p:sp>
        <p:nvSpPr>
          <p:cNvPr id="7" name="1 Título"/>
          <p:cNvSpPr>
            <a:spLocks noGrp="1"/>
          </p:cNvSpPr>
          <p:nvPr>
            <p:ph type="title"/>
          </p:nvPr>
        </p:nvSpPr>
        <p:spPr>
          <a:xfrm>
            <a:off x="0" y="274638"/>
            <a:ext cx="9144000" cy="1143000"/>
          </a:xfrm>
          <a:solidFill>
            <a:schemeClr val="tx1">
              <a:lumMod val="50000"/>
              <a:lumOff val="50000"/>
            </a:schemeClr>
          </a:solidFill>
        </p:spPr>
        <p:txBody>
          <a:bodyPr>
            <a:noAutofit/>
          </a:bodyPr>
          <a:lstStyle/>
          <a:p>
            <a:pPr eaLnBrk="1" hangingPunct="1">
              <a:defRPr/>
            </a:pPr>
            <a:r>
              <a:rPr lang="es-ES" sz="3600" dirty="0" smtClean="0">
                <a:solidFill>
                  <a:schemeClr val="bg1"/>
                </a:solidFill>
              </a:rPr>
              <a:t>¿Qué es la Sostenibilidad?</a:t>
            </a:r>
            <a:endParaRPr lang="es-ES" dirty="0" smtClean="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625" y="1689100"/>
            <a:ext cx="8429625" cy="4383106"/>
          </a:xfrm>
        </p:spPr>
        <p:txBody>
          <a:bodyPr/>
          <a:lstStyle/>
          <a:p>
            <a:pPr algn="just">
              <a:buFont typeface="Arial" charset="0"/>
              <a:buNone/>
              <a:defRPr/>
            </a:pPr>
            <a:r>
              <a:rPr lang="es-ES" sz="2800" dirty="0" smtClean="0"/>
              <a:t>	</a:t>
            </a:r>
            <a:r>
              <a:rPr lang="es-ES" sz="2400" dirty="0" smtClean="0">
                <a:solidFill>
                  <a:srgbClr val="002060"/>
                </a:solidFill>
              </a:rPr>
              <a:t>“Desarrollo sostenible es aquél que permite satisfacer las necesidades del presente, sin comprometer la habilidad de las generaciones futuras de satisfacer sus propias necesidades”.</a:t>
            </a:r>
            <a:endParaRPr lang="es-ES" sz="2800" dirty="0" smtClean="0">
              <a:solidFill>
                <a:srgbClr val="002060"/>
              </a:solidFill>
            </a:endParaRPr>
          </a:p>
          <a:p>
            <a:pPr algn="just">
              <a:buFont typeface="Arial" charset="0"/>
              <a:buNone/>
              <a:defRPr/>
            </a:pPr>
            <a:endParaRPr lang="es-ES" sz="2800" dirty="0" smtClean="0">
              <a:solidFill>
                <a:schemeClr val="accent1">
                  <a:lumMod val="50000"/>
                </a:schemeClr>
              </a:solidFill>
            </a:endParaRPr>
          </a:p>
          <a:p>
            <a:pPr algn="just">
              <a:buFont typeface="Arial" charset="0"/>
              <a:buNone/>
              <a:defRPr/>
            </a:pPr>
            <a:endParaRPr lang="es-ES" sz="2800" dirty="0" smtClean="0">
              <a:solidFill>
                <a:schemeClr val="accent1">
                  <a:lumMod val="50000"/>
                </a:schemeClr>
              </a:solidFill>
            </a:endParaRPr>
          </a:p>
          <a:p>
            <a:pPr algn="r">
              <a:buFont typeface="Arial" charset="0"/>
              <a:buNone/>
              <a:defRPr/>
            </a:pPr>
            <a:r>
              <a:rPr lang="es-ES" sz="2000" dirty="0" err="1" smtClean="0">
                <a:solidFill>
                  <a:schemeClr val="accent3">
                    <a:lumMod val="50000"/>
                  </a:schemeClr>
                </a:solidFill>
              </a:rPr>
              <a:t>Our</a:t>
            </a:r>
            <a:r>
              <a:rPr lang="es-ES" sz="2000" dirty="0" smtClean="0">
                <a:solidFill>
                  <a:schemeClr val="accent3">
                    <a:lumMod val="50000"/>
                  </a:schemeClr>
                </a:solidFill>
              </a:rPr>
              <a:t> </a:t>
            </a:r>
            <a:r>
              <a:rPr lang="es-ES" sz="2000" dirty="0" err="1" smtClean="0">
                <a:solidFill>
                  <a:schemeClr val="accent3">
                    <a:lumMod val="50000"/>
                  </a:schemeClr>
                </a:solidFill>
              </a:rPr>
              <a:t>Common</a:t>
            </a:r>
            <a:r>
              <a:rPr lang="es-ES" sz="2000" dirty="0" smtClean="0">
                <a:solidFill>
                  <a:schemeClr val="accent3">
                    <a:lumMod val="50000"/>
                  </a:schemeClr>
                </a:solidFill>
              </a:rPr>
              <a:t> </a:t>
            </a:r>
            <a:r>
              <a:rPr lang="es-ES" sz="2000" dirty="0" err="1" smtClean="0">
                <a:solidFill>
                  <a:schemeClr val="accent3">
                    <a:lumMod val="50000"/>
                  </a:schemeClr>
                </a:solidFill>
              </a:rPr>
              <a:t>Future</a:t>
            </a:r>
            <a:r>
              <a:rPr lang="es-ES" sz="2000" dirty="0" smtClean="0">
                <a:solidFill>
                  <a:schemeClr val="accent3">
                    <a:lumMod val="50000"/>
                  </a:schemeClr>
                </a:solidFill>
              </a:rPr>
              <a:t> (1987)</a:t>
            </a:r>
          </a:p>
          <a:p>
            <a:pPr algn="r">
              <a:buFont typeface="Arial" charset="0"/>
              <a:buNone/>
              <a:defRPr/>
            </a:pPr>
            <a:r>
              <a:rPr lang="es-ES" sz="2000" dirty="0" smtClean="0">
                <a:solidFill>
                  <a:srgbClr val="000066"/>
                </a:solidFill>
              </a:rPr>
              <a:t>Informe de la Comisión </a:t>
            </a:r>
            <a:r>
              <a:rPr lang="es-ES" sz="2000" dirty="0" err="1" smtClean="0">
                <a:solidFill>
                  <a:srgbClr val="000066"/>
                </a:solidFill>
              </a:rPr>
              <a:t>Brundtland</a:t>
            </a:r>
            <a:endParaRPr lang="es-ES" sz="2000" dirty="0" smtClean="0">
              <a:solidFill>
                <a:srgbClr val="000066"/>
              </a:solidFill>
            </a:endParaRPr>
          </a:p>
          <a:p>
            <a:pPr algn="r">
              <a:buFont typeface="Arial" charset="0"/>
              <a:buNone/>
              <a:defRPr/>
            </a:pPr>
            <a:r>
              <a:rPr lang="es-ES" sz="1600" dirty="0" smtClean="0">
                <a:solidFill>
                  <a:srgbClr val="000066"/>
                </a:solidFill>
              </a:rPr>
              <a:t>(</a:t>
            </a:r>
            <a:r>
              <a:rPr lang="es-ES" sz="1600" dirty="0" err="1" smtClean="0">
                <a:solidFill>
                  <a:srgbClr val="000066"/>
                </a:solidFill>
              </a:rPr>
              <a:t>World</a:t>
            </a:r>
            <a:r>
              <a:rPr lang="es-ES" sz="1600" dirty="0" smtClean="0">
                <a:solidFill>
                  <a:srgbClr val="000066"/>
                </a:solidFill>
              </a:rPr>
              <a:t> </a:t>
            </a:r>
            <a:r>
              <a:rPr lang="es-ES" sz="1600" dirty="0" err="1" smtClean="0">
                <a:solidFill>
                  <a:srgbClr val="000066"/>
                </a:solidFill>
              </a:rPr>
              <a:t>Commission</a:t>
            </a:r>
            <a:r>
              <a:rPr lang="es-ES" sz="1600" dirty="0" smtClean="0">
                <a:solidFill>
                  <a:srgbClr val="000066"/>
                </a:solidFill>
              </a:rPr>
              <a:t> </a:t>
            </a:r>
            <a:r>
              <a:rPr lang="es-ES" sz="1600" dirty="0" err="1" smtClean="0">
                <a:solidFill>
                  <a:srgbClr val="000066"/>
                </a:solidFill>
              </a:rPr>
              <a:t>on</a:t>
            </a:r>
            <a:r>
              <a:rPr lang="es-ES" sz="1600" dirty="0" smtClean="0">
                <a:solidFill>
                  <a:srgbClr val="000066"/>
                </a:solidFill>
              </a:rPr>
              <a:t> </a:t>
            </a:r>
            <a:r>
              <a:rPr lang="es-ES" sz="1600" dirty="0" err="1" smtClean="0">
                <a:solidFill>
                  <a:srgbClr val="000066"/>
                </a:solidFill>
              </a:rPr>
              <a:t>Environment</a:t>
            </a:r>
            <a:r>
              <a:rPr lang="es-ES" sz="1600" dirty="0" smtClean="0">
                <a:solidFill>
                  <a:srgbClr val="000066"/>
                </a:solidFill>
              </a:rPr>
              <a:t> and </a:t>
            </a:r>
            <a:r>
              <a:rPr lang="es-ES" sz="1600" dirty="0" err="1" smtClean="0">
                <a:solidFill>
                  <a:srgbClr val="000066"/>
                </a:solidFill>
              </a:rPr>
              <a:t>Development</a:t>
            </a:r>
            <a:r>
              <a:rPr lang="es-ES" sz="1600" dirty="0" smtClean="0">
                <a:solidFill>
                  <a:srgbClr val="000066"/>
                </a:solidFill>
              </a:rPr>
              <a:t> )</a:t>
            </a:r>
          </a:p>
          <a:p>
            <a:pPr algn="just">
              <a:buFont typeface="Arial" charset="0"/>
              <a:buNone/>
              <a:defRPr/>
            </a:pPr>
            <a:endParaRPr lang="es-ES" sz="1800" dirty="0" smtClean="0">
              <a:solidFill>
                <a:srgbClr val="000066"/>
              </a:solidFill>
            </a:endParaRPr>
          </a:p>
          <a:p>
            <a:pPr algn="just">
              <a:buFont typeface="Arial" charset="0"/>
              <a:buNone/>
              <a:defRPr/>
            </a:pPr>
            <a:r>
              <a:rPr lang="es-ES" sz="2800" dirty="0" smtClean="0">
                <a:solidFill>
                  <a:schemeClr val="accent1">
                    <a:lumMod val="50000"/>
                  </a:schemeClr>
                </a:solidFill>
              </a:rPr>
              <a:t>	</a:t>
            </a:r>
          </a:p>
        </p:txBody>
      </p:sp>
      <p:pic>
        <p:nvPicPr>
          <p:cNvPr id="25603" name="3 Imagen" descr="Foto de Brundtland.gif"/>
          <p:cNvPicPr>
            <a:picLocks noChangeAspect="1"/>
          </p:cNvPicPr>
          <p:nvPr/>
        </p:nvPicPr>
        <p:blipFill>
          <a:blip r:embed="rId2" cstate="print"/>
          <a:srcRect/>
          <a:stretch>
            <a:fillRect/>
          </a:stretch>
        </p:blipFill>
        <p:spPr bwMode="auto">
          <a:xfrm>
            <a:off x="1571625" y="3571875"/>
            <a:ext cx="1524000" cy="2428875"/>
          </a:xfrm>
          <a:prstGeom prst="rect">
            <a:avLst/>
          </a:prstGeom>
          <a:noFill/>
          <a:ln w="9525">
            <a:noFill/>
            <a:miter lim="800000"/>
            <a:headEnd/>
            <a:tailEnd/>
          </a:ln>
        </p:spPr>
      </p:pic>
      <p:sp>
        <p:nvSpPr>
          <p:cNvPr id="5" name="1 Marcador de fecha"/>
          <p:cNvSpPr>
            <a:spLocks noGrp="1"/>
          </p:cNvSpPr>
          <p:nvPr>
            <p:ph type="dt" sz="quarter" idx="10"/>
          </p:nvPr>
        </p:nvSpPr>
        <p:spPr/>
        <p:txBody>
          <a:bodyPr/>
          <a:lstStyle/>
          <a:p>
            <a:pPr>
              <a:defRPr/>
            </a:pPr>
            <a:r>
              <a:rPr lang="es-ES" dirty="0"/>
              <a:t>Profesor Garralda</a:t>
            </a:r>
            <a:endParaRPr lang="es-ES_tradnl" dirty="0"/>
          </a:p>
        </p:txBody>
      </p:sp>
      <p:pic>
        <p:nvPicPr>
          <p:cNvPr id="1026" name="Picture 2"/>
          <p:cNvPicPr>
            <a:picLocks noChangeAspect="1" noChangeArrowheads="1"/>
          </p:cNvPicPr>
          <p:nvPr/>
        </p:nvPicPr>
        <p:blipFill>
          <a:blip r:embed="rId3" cstate="print"/>
          <a:srcRect/>
          <a:stretch>
            <a:fillRect/>
          </a:stretch>
        </p:blipFill>
        <p:spPr bwMode="auto">
          <a:xfrm>
            <a:off x="3604880" y="3643316"/>
            <a:ext cx="2127664" cy="2357452"/>
          </a:xfrm>
          <a:prstGeom prst="rect">
            <a:avLst/>
          </a:prstGeom>
          <a:noFill/>
          <a:ln w="9525">
            <a:noFill/>
            <a:miter lim="800000"/>
            <a:headEnd/>
            <a:tailEnd/>
          </a:ln>
        </p:spPr>
      </p:pic>
      <p:sp>
        <p:nvSpPr>
          <p:cNvPr id="7" name="1 Título"/>
          <p:cNvSpPr>
            <a:spLocks noGrp="1"/>
          </p:cNvSpPr>
          <p:nvPr>
            <p:ph type="title"/>
          </p:nvPr>
        </p:nvSpPr>
        <p:spPr>
          <a:xfrm>
            <a:off x="0" y="274638"/>
            <a:ext cx="9144000" cy="1143000"/>
          </a:xfrm>
          <a:solidFill>
            <a:schemeClr val="tx1">
              <a:lumMod val="50000"/>
              <a:lumOff val="50000"/>
            </a:schemeClr>
          </a:solidFill>
        </p:spPr>
        <p:txBody>
          <a:bodyPr>
            <a:noAutofit/>
          </a:bodyPr>
          <a:lstStyle/>
          <a:p>
            <a:pPr eaLnBrk="1" hangingPunct="1">
              <a:defRPr/>
            </a:pPr>
            <a:r>
              <a:rPr lang="es-ES" sz="3600" dirty="0" smtClean="0">
                <a:solidFill>
                  <a:schemeClr val="bg1"/>
                </a:solidFill>
              </a:rPr>
              <a:t>¿Qué es la Sostenibilidad?</a:t>
            </a:r>
            <a:endParaRPr lang="es-ES"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Marcador de fecha"/>
          <p:cNvSpPr>
            <a:spLocks noGrp="1"/>
          </p:cNvSpPr>
          <p:nvPr>
            <p:ph type="dt" sz="quarter" idx="10"/>
          </p:nvPr>
        </p:nvSpPr>
        <p:spPr/>
        <p:txBody>
          <a:bodyPr/>
          <a:lstStyle/>
          <a:p>
            <a:pPr>
              <a:defRPr/>
            </a:pPr>
            <a:r>
              <a:rPr lang="es-ES"/>
              <a:t>Profesor Garralda</a:t>
            </a:r>
            <a:endParaRPr lang="es-ES_tradnl"/>
          </a:p>
        </p:txBody>
      </p:sp>
      <p:sp>
        <p:nvSpPr>
          <p:cNvPr id="7172" name="Rectangle 2"/>
          <p:cNvSpPr>
            <a:spLocks noChangeArrowheads="1"/>
          </p:cNvSpPr>
          <p:nvPr/>
        </p:nvSpPr>
        <p:spPr bwMode="auto">
          <a:xfrm>
            <a:off x="714375" y="1524000"/>
            <a:ext cx="7826375" cy="4724400"/>
          </a:xfrm>
          <a:prstGeom prst="rect">
            <a:avLst/>
          </a:prstGeom>
          <a:noFill/>
          <a:ln w="9525">
            <a:noFill/>
            <a:miter lim="800000"/>
            <a:headEnd/>
            <a:tailEnd/>
          </a:ln>
        </p:spPr>
        <p:txBody>
          <a:bodyPr/>
          <a:lstStyle/>
          <a:p>
            <a:pPr marL="381000" indent="-381000" eaLnBrk="0" hangingPunct="0">
              <a:lnSpc>
                <a:spcPct val="120000"/>
              </a:lnSpc>
              <a:spcBef>
                <a:spcPct val="50000"/>
              </a:spcBef>
              <a:buFontTx/>
              <a:buChar char="•"/>
              <a:defRPr/>
            </a:pPr>
            <a:endParaRPr lang="es-ES" sz="2400" dirty="0">
              <a:solidFill>
                <a:srgbClr val="000066"/>
              </a:solidFill>
              <a:latin typeface="+mn-lt"/>
            </a:endParaRPr>
          </a:p>
          <a:p>
            <a:pPr marL="381000" indent="-381000" eaLnBrk="0" hangingPunct="0">
              <a:lnSpc>
                <a:spcPct val="120000"/>
              </a:lnSpc>
              <a:spcBef>
                <a:spcPct val="50000"/>
              </a:spcBef>
              <a:buFontTx/>
              <a:buChar char="•"/>
              <a:defRPr/>
            </a:pPr>
            <a:r>
              <a:rPr lang="es-ES" sz="2400" b="1" dirty="0">
                <a:solidFill>
                  <a:srgbClr val="A50021"/>
                </a:solidFill>
                <a:latin typeface="+mn-lt"/>
              </a:rPr>
              <a:t>Acción Social</a:t>
            </a:r>
            <a:r>
              <a:rPr lang="es-ES" sz="2400" dirty="0">
                <a:solidFill>
                  <a:srgbClr val="000066"/>
                </a:solidFill>
                <a:latin typeface="+mn-lt"/>
              </a:rPr>
              <a:t> tiene un fundamento filantrópico, la empresa decide invertir en una mejora de su entorno social, </a:t>
            </a:r>
            <a:r>
              <a:rPr lang="es-ES" sz="2400" b="1" dirty="0">
                <a:solidFill>
                  <a:srgbClr val="000066"/>
                </a:solidFill>
                <a:latin typeface="+mn-lt"/>
              </a:rPr>
              <a:t>sin relación directa con su negocio</a:t>
            </a:r>
            <a:r>
              <a:rPr lang="es-ES" sz="2400" dirty="0">
                <a:solidFill>
                  <a:srgbClr val="000066"/>
                </a:solidFill>
                <a:latin typeface="+mn-lt"/>
              </a:rPr>
              <a:t>.  Ejemplos más usuales: Patrocinio, Mecenazgo y Marketing con Causa. </a:t>
            </a:r>
            <a:endParaRPr lang="es-ES" b="1" dirty="0">
              <a:solidFill>
                <a:srgbClr val="000066"/>
              </a:solidFill>
              <a:latin typeface="+mn-lt"/>
            </a:endParaRPr>
          </a:p>
        </p:txBody>
      </p:sp>
      <p:pic>
        <p:nvPicPr>
          <p:cNvPr id="24581" name="Picture 2" descr="Enlace a web externa en ventana nueva: Proniño se mueve">
            <a:hlinkClick r:id="rId3"/>
          </p:cNvPr>
          <p:cNvPicPr>
            <a:picLocks noChangeAspect="1" noChangeArrowheads="1"/>
          </p:cNvPicPr>
          <p:nvPr/>
        </p:nvPicPr>
        <p:blipFill>
          <a:blip r:embed="rId4" cstate="print"/>
          <a:srcRect/>
          <a:stretch>
            <a:fillRect/>
          </a:stretch>
        </p:blipFill>
        <p:spPr bwMode="auto">
          <a:xfrm>
            <a:off x="1790700" y="4261073"/>
            <a:ext cx="5353050" cy="1400175"/>
          </a:xfrm>
          <a:prstGeom prst="rect">
            <a:avLst/>
          </a:prstGeom>
          <a:noFill/>
          <a:ln w="9525">
            <a:noFill/>
            <a:miter lim="800000"/>
            <a:headEnd/>
            <a:tailEnd/>
          </a:ln>
        </p:spPr>
      </p:pic>
      <p:sp>
        <p:nvSpPr>
          <p:cNvPr id="6" name="1 Título"/>
          <p:cNvSpPr txBox="1">
            <a:spLocks/>
          </p:cNvSpPr>
          <p:nvPr/>
        </p:nvSpPr>
        <p:spPr>
          <a:xfrm>
            <a:off x="0" y="274638"/>
            <a:ext cx="9144000" cy="1143000"/>
          </a:xfrm>
          <a:prstGeom prst="rect">
            <a:avLst/>
          </a:prstGeom>
          <a:solidFill>
            <a:schemeClr val="tx1">
              <a:lumMod val="50000"/>
              <a:lumOff val="50000"/>
            </a:schemeClr>
          </a:solidFill>
        </p:spPr>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bg1"/>
                </a:solidFill>
                <a:effectLst/>
                <a:uLnTx/>
                <a:uFillTx/>
                <a:latin typeface="+mj-lt"/>
                <a:ea typeface="+mj-ea"/>
                <a:cs typeface="+mj-cs"/>
              </a:rPr>
              <a:t>¿Qué es la Acción Social?</a:t>
            </a:r>
            <a:endParaRPr kumimoji="0" lang="es-ES" sz="4400" b="0" i="0" u="none" strike="noStrike" kern="120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es-ES" sz="3600" dirty="0" smtClean="0">
                <a:solidFill>
                  <a:schemeClr val="bg1"/>
                </a:solidFill>
              </a:rPr>
              <a:t>Una visión económica</a:t>
            </a:r>
            <a:endParaRPr lang="es-ES" sz="3600" dirty="0">
              <a:solidFill>
                <a:schemeClr val="accent2">
                  <a:lumMod val="40000"/>
                  <a:lumOff val="60000"/>
                </a:schemeClr>
              </a:solidFill>
            </a:endParaRPr>
          </a:p>
        </p:txBody>
      </p:sp>
      <p:pic>
        <p:nvPicPr>
          <p:cNvPr id="3" name="3 Imagen" descr="IE Business School Color.jpg"/>
          <p:cNvPicPr>
            <a:picLocks noChangeAspect="1"/>
          </p:cNvPicPr>
          <p:nvPr/>
        </p:nvPicPr>
        <p:blipFill>
          <a:blip r:embed="rId2"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Line 2"/>
          <p:cNvSpPr>
            <a:spLocks noChangeShapeType="1"/>
          </p:cNvSpPr>
          <p:nvPr/>
        </p:nvSpPr>
        <p:spPr bwMode="auto">
          <a:xfrm>
            <a:off x="2711450" y="1984375"/>
            <a:ext cx="0" cy="2463800"/>
          </a:xfrm>
          <a:prstGeom prst="line">
            <a:avLst/>
          </a:prstGeom>
          <a:noFill/>
          <a:ln w="28575">
            <a:solidFill>
              <a:srgbClr val="000066"/>
            </a:solidFill>
            <a:round/>
            <a:headEnd type="triangle" w="med" len="med"/>
            <a:tailEnd/>
          </a:ln>
        </p:spPr>
        <p:txBody>
          <a:bodyPr/>
          <a:lstStyle/>
          <a:p>
            <a:endParaRPr lang="es-ES"/>
          </a:p>
        </p:txBody>
      </p:sp>
      <p:sp>
        <p:nvSpPr>
          <p:cNvPr id="29699" name="Line 3"/>
          <p:cNvSpPr>
            <a:spLocks noChangeShapeType="1"/>
          </p:cNvSpPr>
          <p:nvPr/>
        </p:nvSpPr>
        <p:spPr bwMode="auto">
          <a:xfrm>
            <a:off x="2711450" y="4448175"/>
            <a:ext cx="5359400" cy="0"/>
          </a:xfrm>
          <a:prstGeom prst="line">
            <a:avLst/>
          </a:prstGeom>
          <a:noFill/>
          <a:ln w="28575">
            <a:solidFill>
              <a:srgbClr val="000066"/>
            </a:solidFill>
            <a:round/>
            <a:headEnd/>
            <a:tailEnd type="triangle" w="med" len="med"/>
          </a:ln>
        </p:spPr>
        <p:txBody>
          <a:bodyPr/>
          <a:lstStyle/>
          <a:p>
            <a:endParaRPr lang="es-ES"/>
          </a:p>
        </p:txBody>
      </p:sp>
      <p:sp>
        <p:nvSpPr>
          <p:cNvPr id="29700" name="Text Box 4"/>
          <p:cNvSpPr txBox="1">
            <a:spLocks noChangeArrowheads="1"/>
          </p:cNvSpPr>
          <p:nvPr/>
        </p:nvSpPr>
        <p:spPr bwMode="auto">
          <a:xfrm>
            <a:off x="5395913" y="4759325"/>
            <a:ext cx="2538412" cy="355600"/>
          </a:xfrm>
          <a:prstGeom prst="rect">
            <a:avLst/>
          </a:prstGeom>
          <a:solidFill>
            <a:srgbClr val="FFFFC9"/>
          </a:solidFill>
          <a:ln w="19050">
            <a:solidFill>
              <a:srgbClr val="990033"/>
            </a:solidFill>
            <a:miter lim="800000"/>
            <a:headEnd/>
            <a:tailEnd/>
          </a:ln>
        </p:spPr>
        <p:txBody>
          <a:bodyPr wrap="none">
            <a:spAutoFit/>
          </a:bodyPr>
          <a:lstStyle/>
          <a:p>
            <a:r>
              <a:rPr lang="es-ES" sz="1600" b="1">
                <a:solidFill>
                  <a:schemeClr val="accent2"/>
                </a:solidFill>
              </a:rPr>
              <a:t>Resultados económicos</a:t>
            </a:r>
          </a:p>
        </p:txBody>
      </p:sp>
      <p:sp>
        <p:nvSpPr>
          <p:cNvPr id="29701" name="Text Box 5"/>
          <p:cNvSpPr txBox="1">
            <a:spLocks noChangeArrowheads="1"/>
          </p:cNvSpPr>
          <p:nvPr/>
        </p:nvSpPr>
        <p:spPr bwMode="auto">
          <a:xfrm>
            <a:off x="468313" y="2098675"/>
            <a:ext cx="1890712" cy="1196975"/>
          </a:xfrm>
          <a:prstGeom prst="rect">
            <a:avLst/>
          </a:prstGeom>
          <a:solidFill>
            <a:srgbClr val="FFCC99"/>
          </a:solidFill>
          <a:ln w="9525">
            <a:solidFill>
              <a:srgbClr val="990033"/>
            </a:solidFill>
            <a:miter lim="800000"/>
            <a:headEnd/>
            <a:tailEnd/>
          </a:ln>
        </p:spPr>
        <p:txBody>
          <a:bodyPr wrap="none">
            <a:spAutoFit/>
          </a:bodyPr>
          <a:lstStyle/>
          <a:p>
            <a:r>
              <a:rPr lang="es-ES" sz="1600" b="1" u="sng">
                <a:solidFill>
                  <a:srgbClr val="990033"/>
                </a:solidFill>
              </a:rPr>
              <a:t>Ciudadanía</a:t>
            </a:r>
          </a:p>
          <a:p>
            <a:pPr>
              <a:buFontTx/>
              <a:buChar char="•"/>
            </a:pPr>
            <a:r>
              <a:rPr lang="es-ES" sz="1400">
                <a:solidFill>
                  <a:srgbClr val="990033"/>
                </a:solidFill>
              </a:rPr>
              <a:t> Derechos Humanos</a:t>
            </a:r>
          </a:p>
          <a:p>
            <a:pPr>
              <a:buFontTx/>
              <a:buChar char="•"/>
            </a:pPr>
            <a:r>
              <a:rPr lang="es-ES" sz="1400">
                <a:solidFill>
                  <a:srgbClr val="990033"/>
                </a:solidFill>
              </a:rPr>
              <a:t> Derechos Laborales</a:t>
            </a:r>
          </a:p>
          <a:p>
            <a:pPr>
              <a:buFontTx/>
              <a:buChar char="•"/>
            </a:pPr>
            <a:r>
              <a:rPr lang="es-ES" sz="1400">
                <a:solidFill>
                  <a:srgbClr val="990033"/>
                </a:solidFill>
              </a:rPr>
              <a:t> Medio ambiente</a:t>
            </a:r>
          </a:p>
          <a:p>
            <a:pPr>
              <a:buFontTx/>
              <a:buChar char="•"/>
            </a:pPr>
            <a:r>
              <a:rPr lang="es-ES" sz="1400">
                <a:solidFill>
                  <a:srgbClr val="990033"/>
                </a:solidFill>
              </a:rPr>
              <a:t> Solidaridad</a:t>
            </a:r>
          </a:p>
        </p:txBody>
      </p:sp>
      <p:sp>
        <p:nvSpPr>
          <p:cNvPr id="29702" name="Oval 6"/>
          <p:cNvSpPr>
            <a:spLocks noChangeArrowheads="1"/>
          </p:cNvSpPr>
          <p:nvPr/>
        </p:nvSpPr>
        <p:spPr bwMode="auto">
          <a:xfrm>
            <a:off x="2808288" y="2208213"/>
            <a:ext cx="390525" cy="447675"/>
          </a:xfrm>
          <a:prstGeom prst="ellipse">
            <a:avLst/>
          </a:prstGeom>
          <a:solidFill>
            <a:srgbClr val="FFFF66"/>
          </a:solidFill>
          <a:ln w="9525">
            <a:solidFill>
              <a:schemeClr val="tx1"/>
            </a:solidFill>
            <a:round/>
            <a:headEnd/>
            <a:tailEnd/>
          </a:ln>
        </p:spPr>
        <p:txBody>
          <a:bodyPr wrap="none" anchor="ctr"/>
          <a:lstStyle/>
          <a:p>
            <a:endParaRPr lang="es-ES"/>
          </a:p>
        </p:txBody>
      </p:sp>
      <p:sp>
        <p:nvSpPr>
          <p:cNvPr id="29703" name="Text Box 7"/>
          <p:cNvSpPr txBox="1">
            <a:spLocks noChangeArrowheads="1"/>
          </p:cNvSpPr>
          <p:nvPr/>
        </p:nvSpPr>
        <p:spPr bwMode="auto">
          <a:xfrm>
            <a:off x="3275013" y="1889125"/>
            <a:ext cx="1198562" cy="517525"/>
          </a:xfrm>
          <a:prstGeom prst="rect">
            <a:avLst/>
          </a:prstGeom>
          <a:noFill/>
          <a:ln w="9525">
            <a:noFill/>
            <a:miter lim="800000"/>
            <a:headEnd/>
            <a:tailEnd/>
          </a:ln>
        </p:spPr>
        <p:txBody>
          <a:bodyPr wrap="none">
            <a:spAutoFit/>
          </a:bodyPr>
          <a:lstStyle/>
          <a:p>
            <a:r>
              <a:rPr lang="es-ES" sz="1400">
                <a:solidFill>
                  <a:srgbClr val="990033"/>
                </a:solidFill>
              </a:rPr>
              <a:t>Fundaciones</a:t>
            </a:r>
          </a:p>
          <a:p>
            <a:r>
              <a:rPr lang="es-ES" sz="1400">
                <a:solidFill>
                  <a:srgbClr val="990033"/>
                </a:solidFill>
              </a:rPr>
              <a:t>ONG</a:t>
            </a:r>
          </a:p>
        </p:txBody>
      </p:sp>
      <p:sp>
        <p:nvSpPr>
          <p:cNvPr id="29704" name="Oval 8"/>
          <p:cNvSpPr>
            <a:spLocks noChangeArrowheads="1"/>
          </p:cNvSpPr>
          <p:nvPr/>
        </p:nvSpPr>
        <p:spPr bwMode="auto">
          <a:xfrm>
            <a:off x="6024563" y="3989388"/>
            <a:ext cx="390525" cy="447675"/>
          </a:xfrm>
          <a:prstGeom prst="ellipse">
            <a:avLst/>
          </a:prstGeom>
          <a:solidFill>
            <a:schemeClr val="accent2"/>
          </a:solidFill>
          <a:ln w="9525">
            <a:solidFill>
              <a:srgbClr val="6699FF"/>
            </a:solidFill>
            <a:round/>
            <a:headEnd/>
            <a:tailEnd/>
          </a:ln>
        </p:spPr>
        <p:txBody>
          <a:bodyPr wrap="none" anchor="ctr"/>
          <a:lstStyle/>
          <a:p>
            <a:pPr algn="ctr"/>
            <a:r>
              <a:rPr lang="es-ES_tradnl" b="1">
                <a:solidFill>
                  <a:schemeClr val="bg1"/>
                </a:solidFill>
              </a:rPr>
              <a:t>E</a:t>
            </a:r>
          </a:p>
        </p:txBody>
      </p:sp>
      <p:sp>
        <p:nvSpPr>
          <p:cNvPr id="29705" name="Text Box 9"/>
          <p:cNvSpPr txBox="1">
            <a:spLocks noChangeArrowheads="1"/>
          </p:cNvSpPr>
          <p:nvPr/>
        </p:nvSpPr>
        <p:spPr bwMode="auto">
          <a:xfrm>
            <a:off x="5768975" y="3694113"/>
            <a:ext cx="936625" cy="274637"/>
          </a:xfrm>
          <a:prstGeom prst="rect">
            <a:avLst/>
          </a:prstGeom>
          <a:noFill/>
          <a:ln w="9525">
            <a:noFill/>
            <a:miter lim="800000"/>
            <a:headEnd/>
            <a:tailEnd/>
          </a:ln>
        </p:spPr>
        <p:txBody>
          <a:bodyPr wrap="none">
            <a:spAutoFit/>
          </a:bodyPr>
          <a:lstStyle/>
          <a:p>
            <a:r>
              <a:rPr lang="es-ES" sz="1200" b="1">
                <a:solidFill>
                  <a:srgbClr val="000066"/>
                </a:solidFill>
              </a:rPr>
              <a:t>EMPRESA</a:t>
            </a:r>
          </a:p>
        </p:txBody>
      </p:sp>
      <p:sp>
        <p:nvSpPr>
          <p:cNvPr id="18442" name="Rectangle 10"/>
          <p:cNvSpPr>
            <a:spLocks noChangeArrowheads="1"/>
          </p:cNvSpPr>
          <p:nvPr/>
        </p:nvSpPr>
        <p:spPr bwMode="auto">
          <a:xfrm>
            <a:off x="0" y="260649"/>
            <a:ext cx="9144000" cy="936104"/>
          </a:xfrm>
          <a:prstGeom prst="rect">
            <a:avLst/>
          </a:prstGeom>
          <a:solidFill>
            <a:schemeClr val="bg1">
              <a:lumMod val="50000"/>
            </a:schemeClr>
          </a:solidFill>
          <a:ln w="9525">
            <a:noFill/>
            <a:miter lim="800000"/>
            <a:headEnd/>
            <a:tailEnd/>
          </a:ln>
        </p:spPr>
        <p:txBody>
          <a:bodyPr anchor="ctr"/>
          <a:lstStyle/>
          <a:p>
            <a:pPr marL="457200" indent="-457200" algn="ctr" eaLnBrk="0" hangingPunct="0">
              <a:defRPr/>
            </a:pPr>
            <a:r>
              <a:rPr lang="es-ES" sz="3600" dirty="0">
                <a:solidFill>
                  <a:schemeClr val="bg1"/>
                </a:solidFill>
                <a:latin typeface="+mj-lt"/>
              </a:rPr>
              <a:t>Una figura para visualizarlo</a:t>
            </a:r>
          </a:p>
        </p:txBody>
      </p:sp>
      <p:grpSp>
        <p:nvGrpSpPr>
          <p:cNvPr id="2" name="Group 11"/>
          <p:cNvGrpSpPr>
            <a:grpSpLocks/>
          </p:cNvGrpSpPr>
          <p:nvPr/>
        </p:nvGrpSpPr>
        <p:grpSpPr bwMode="auto">
          <a:xfrm>
            <a:off x="6732588" y="3035300"/>
            <a:ext cx="1568450" cy="1152525"/>
            <a:chOff x="4604" y="1912"/>
            <a:chExt cx="988" cy="726"/>
          </a:xfrm>
        </p:grpSpPr>
        <p:sp>
          <p:nvSpPr>
            <p:cNvPr id="29718" name="AutoShape 12"/>
            <p:cNvSpPr>
              <a:spLocks/>
            </p:cNvSpPr>
            <p:nvPr/>
          </p:nvSpPr>
          <p:spPr bwMode="auto">
            <a:xfrm>
              <a:off x="4604" y="1912"/>
              <a:ext cx="181" cy="726"/>
            </a:xfrm>
            <a:prstGeom prst="rightBrace">
              <a:avLst>
                <a:gd name="adj1" fmla="val 33425"/>
                <a:gd name="adj2" fmla="val 50000"/>
              </a:avLst>
            </a:prstGeom>
            <a:noFill/>
            <a:ln w="38100">
              <a:solidFill>
                <a:srgbClr val="A50021"/>
              </a:solidFill>
              <a:round/>
              <a:headEnd/>
              <a:tailEnd/>
            </a:ln>
          </p:spPr>
          <p:txBody>
            <a:bodyPr wrap="none" anchor="ctr"/>
            <a:lstStyle/>
            <a:p>
              <a:endParaRPr lang="es-ES"/>
            </a:p>
          </p:txBody>
        </p:sp>
        <p:sp>
          <p:nvSpPr>
            <p:cNvPr id="29719" name="Text Box 13"/>
            <p:cNvSpPr txBox="1">
              <a:spLocks noChangeArrowheads="1"/>
            </p:cNvSpPr>
            <p:nvPr/>
          </p:nvSpPr>
          <p:spPr bwMode="auto">
            <a:xfrm>
              <a:off x="4843" y="2157"/>
              <a:ext cx="749" cy="212"/>
            </a:xfrm>
            <a:prstGeom prst="rect">
              <a:avLst/>
            </a:prstGeom>
            <a:noFill/>
            <a:ln w="9525">
              <a:noFill/>
              <a:miter lim="800000"/>
              <a:headEnd/>
              <a:tailEnd/>
            </a:ln>
          </p:spPr>
          <p:txBody>
            <a:bodyPr wrap="none">
              <a:spAutoFit/>
            </a:bodyPr>
            <a:lstStyle/>
            <a:p>
              <a:r>
                <a:rPr lang="es-ES" sz="1600" b="1">
                  <a:solidFill>
                    <a:srgbClr val="990033"/>
                  </a:solidFill>
                </a:rPr>
                <a:t>Voluntario</a:t>
              </a:r>
            </a:p>
          </p:txBody>
        </p:sp>
      </p:grpSp>
      <p:grpSp>
        <p:nvGrpSpPr>
          <p:cNvPr id="3" name="Group 14"/>
          <p:cNvGrpSpPr>
            <a:grpSpLocks/>
          </p:cNvGrpSpPr>
          <p:nvPr/>
        </p:nvGrpSpPr>
        <p:grpSpPr bwMode="auto">
          <a:xfrm>
            <a:off x="300038" y="4233863"/>
            <a:ext cx="7759700" cy="1862137"/>
            <a:chOff x="189" y="2667"/>
            <a:chExt cx="4888" cy="1173"/>
          </a:xfrm>
        </p:grpSpPr>
        <p:grpSp>
          <p:nvGrpSpPr>
            <p:cNvPr id="4" name="Group 15"/>
            <p:cNvGrpSpPr>
              <a:grpSpLocks/>
            </p:cNvGrpSpPr>
            <p:nvPr/>
          </p:nvGrpSpPr>
          <p:grpSpPr bwMode="auto">
            <a:xfrm>
              <a:off x="1110" y="2667"/>
              <a:ext cx="3967" cy="878"/>
              <a:chOff x="1110" y="2667"/>
              <a:chExt cx="3967" cy="878"/>
            </a:xfrm>
          </p:grpSpPr>
          <p:grpSp>
            <p:nvGrpSpPr>
              <p:cNvPr id="5" name="Group 16"/>
              <p:cNvGrpSpPr>
                <a:grpSpLocks/>
              </p:cNvGrpSpPr>
              <p:nvPr/>
            </p:nvGrpSpPr>
            <p:grpSpPr bwMode="auto">
              <a:xfrm>
                <a:off x="1701" y="2819"/>
                <a:ext cx="3376" cy="726"/>
                <a:chOff x="1701" y="2819"/>
                <a:chExt cx="3376" cy="726"/>
              </a:xfrm>
            </p:grpSpPr>
            <p:sp>
              <p:nvSpPr>
                <p:cNvPr id="29716" name="Line 17"/>
                <p:cNvSpPr>
                  <a:spLocks noChangeShapeType="1"/>
                </p:cNvSpPr>
                <p:nvPr/>
              </p:nvSpPr>
              <p:spPr bwMode="auto">
                <a:xfrm>
                  <a:off x="1709" y="2819"/>
                  <a:ext cx="0" cy="681"/>
                </a:xfrm>
                <a:prstGeom prst="line">
                  <a:avLst/>
                </a:prstGeom>
                <a:noFill/>
                <a:ln w="28575">
                  <a:solidFill>
                    <a:schemeClr val="accent2"/>
                  </a:solidFill>
                  <a:prstDash val="dash"/>
                  <a:round/>
                  <a:headEnd/>
                  <a:tailEnd/>
                </a:ln>
              </p:spPr>
              <p:txBody>
                <a:bodyPr/>
                <a:lstStyle/>
                <a:p>
                  <a:endParaRPr lang="es-ES"/>
                </a:p>
              </p:txBody>
            </p:sp>
            <p:sp>
              <p:nvSpPr>
                <p:cNvPr id="29717" name="Line 18"/>
                <p:cNvSpPr>
                  <a:spLocks noChangeShapeType="1"/>
                </p:cNvSpPr>
                <p:nvPr/>
              </p:nvSpPr>
              <p:spPr bwMode="auto">
                <a:xfrm>
                  <a:off x="1701" y="3545"/>
                  <a:ext cx="3376" cy="0"/>
                </a:xfrm>
                <a:prstGeom prst="line">
                  <a:avLst/>
                </a:prstGeom>
                <a:noFill/>
                <a:ln w="28575">
                  <a:solidFill>
                    <a:srgbClr val="000066"/>
                  </a:solidFill>
                  <a:prstDash val="dash"/>
                  <a:round/>
                  <a:headEnd/>
                  <a:tailEnd type="triangle" w="med" len="med"/>
                </a:ln>
              </p:spPr>
              <p:txBody>
                <a:bodyPr/>
                <a:lstStyle/>
                <a:p>
                  <a:endParaRPr lang="es-ES"/>
                </a:p>
              </p:txBody>
            </p:sp>
          </p:grpSp>
          <p:sp>
            <p:nvSpPr>
              <p:cNvPr id="29715" name="AutoShape 19"/>
              <p:cNvSpPr>
                <a:spLocks noChangeArrowheads="1"/>
              </p:cNvSpPr>
              <p:nvPr/>
            </p:nvSpPr>
            <p:spPr bwMode="auto">
              <a:xfrm>
                <a:off x="1110" y="2667"/>
                <a:ext cx="545" cy="272"/>
              </a:xfrm>
              <a:prstGeom prst="rightArrow">
                <a:avLst>
                  <a:gd name="adj1" fmla="val 73528"/>
                  <a:gd name="adj2" fmla="val 50194"/>
                </a:avLst>
              </a:prstGeom>
              <a:solidFill>
                <a:schemeClr val="accent1"/>
              </a:solidFill>
              <a:ln w="9525">
                <a:solidFill>
                  <a:schemeClr val="tx1"/>
                </a:solidFill>
                <a:miter lim="800000"/>
                <a:headEnd/>
                <a:tailEnd/>
              </a:ln>
            </p:spPr>
            <p:txBody>
              <a:bodyPr wrap="none" anchor="ctr"/>
              <a:lstStyle/>
              <a:p>
                <a:pPr algn="ctr"/>
                <a:r>
                  <a:rPr lang="es-ES" sz="1600" b="1">
                    <a:solidFill>
                      <a:schemeClr val="bg1"/>
                    </a:solidFill>
                  </a:rPr>
                  <a:t>Ley</a:t>
                </a:r>
                <a:endParaRPr lang="es-ES_tradnl" sz="1600" b="1">
                  <a:solidFill>
                    <a:schemeClr val="bg1"/>
                  </a:solidFill>
                </a:endParaRPr>
              </a:p>
            </p:txBody>
          </p:sp>
        </p:grpSp>
        <p:sp>
          <p:nvSpPr>
            <p:cNvPr id="29713" name="Text Box 20"/>
            <p:cNvSpPr txBox="1">
              <a:spLocks noChangeArrowheads="1"/>
            </p:cNvSpPr>
            <p:nvPr/>
          </p:nvSpPr>
          <p:spPr bwMode="auto">
            <a:xfrm>
              <a:off x="189" y="3086"/>
              <a:ext cx="1347" cy="754"/>
            </a:xfrm>
            <a:prstGeom prst="rect">
              <a:avLst/>
            </a:prstGeom>
            <a:solidFill>
              <a:srgbClr val="CCFFFF"/>
            </a:solidFill>
            <a:ln w="9525">
              <a:solidFill>
                <a:srgbClr val="990033"/>
              </a:solidFill>
              <a:miter lim="800000"/>
              <a:headEnd/>
              <a:tailEnd/>
            </a:ln>
          </p:spPr>
          <p:txBody>
            <a:bodyPr wrap="none">
              <a:spAutoFit/>
            </a:bodyPr>
            <a:lstStyle/>
            <a:p>
              <a:r>
                <a:rPr lang="es-ES" sz="1600" b="1" u="sng">
                  <a:solidFill>
                    <a:schemeClr val="accent2"/>
                  </a:solidFill>
                </a:rPr>
                <a:t>Deficiencias</a:t>
              </a:r>
            </a:p>
            <a:p>
              <a:pPr>
                <a:buFontTx/>
                <a:buChar char="•"/>
              </a:pPr>
              <a:r>
                <a:rPr lang="es-ES" sz="1400">
                  <a:solidFill>
                    <a:schemeClr val="accent2"/>
                  </a:solidFill>
                </a:rPr>
                <a:t> Economías externas</a:t>
              </a:r>
            </a:p>
            <a:p>
              <a:pPr>
                <a:buFontTx/>
                <a:buChar char="•"/>
              </a:pPr>
              <a:r>
                <a:rPr lang="es-ES" sz="1400">
                  <a:solidFill>
                    <a:schemeClr val="accent2"/>
                  </a:solidFill>
                </a:rPr>
                <a:t> Transparencia</a:t>
              </a:r>
            </a:p>
            <a:p>
              <a:pPr>
                <a:buFontTx/>
                <a:buChar char="•"/>
              </a:pPr>
              <a:r>
                <a:rPr lang="es-ES" sz="1400">
                  <a:solidFill>
                    <a:schemeClr val="accent2"/>
                  </a:solidFill>
                </a:rPr>
                <a:t> Monopolios naturales</a:t>
              </a:r>
            </a:p>
            <a:p>
              <a:pPr>
                <a:buFontTx/>
                <a:buChar char="•"/>
              </a:pPr>
              <a:r>
                <a:rPr lang="es-ES" sz="1400">
                  <a:solidFill>
                    <a:schemeClr val="accent2"/>
                  </a:solidFill>
                </a:rPr>
                <a:t> Restriccs. competencia</a:t>
              </a:r>
            </a:p>
          </p:txBody>
        </p:sp>
      </p:grpSp>
      <p:sp>
        <p:nvSpPr>
          <p:cNvPr id="29709" name="Text Box 22"/>
          <p:cNvSpPr txBox="1">
            <a:spLocks noChangeArrowheads="1"/>
          </p:cNvSpPr>
          <p:nvPr/>
        </p:nvSpPr>
        <p:spPr bwMode="auto">
          <a:xfrm>
            <a:off x="2535238" y="1300758"/>
            <a:ext cx="5029200" cy="400050"/>
          </a:xfrm>
          <a:prstGeom prst="rect">
            <a:avLst/>
          </a:prstGeom>
          <a:noFill/>
          <a:ln w="9525">
            <a:noFill/>
            <a:miter lim="800000"/>
            <a:headEnd/>
            <a:tailEnd/>
          </a:ln>
        </p:spPr>
        <p:txBody>
          <a:bodyPr wrap="none">
            <a:spAutoFit/>
          </a:bodyPr>
          <a:lstStyle/>
          <a:p>
            <a:r>
              <a:rPr lang="es-ES" sz="2000" b="1" dirty="0">
                <a:solidFill>
                  <a:schemeClr val="accent2"/>
                </a:solidFill>
              </a:rPr>
              <a:t>La RSC como una actividad voluntaria</a:t>
            </a:r>
          </a:p>
        </p:txBody>
      </p:sp>
      <p:grpSp>
        <p:nvGrpSpPr>
          <p:cNvPr id="6" name="24 Grupo"/>
          <p:cNvGrpSpPr/>
          <p:nvPr/>
        </p:nvGrpSpPr>
        <p:grpSpPr>
          <a:xfrm>
            <a:off x="5500694" y="2643182"/>
            <a:ext cx="1438920" cy="776293"/>
            <a:chOff x="5500694" y="2643182"/>
            <a:chExt cx="1438920" cy="776293"/>
          </a:xfrm>
          <a:solidFill>
            <a:schemeClr val="accent3">
              <a:lumMod val="50000"/>
            </a:schemeClr>
          </a:solidFill>
        </p:grpSpPr>
        <p:sp>
          <p:nvSpPr>
            <p:cNvPr id="18453" name="Oval 21"/>
            <p:cNvSpPr>
              <a:spLocks noChangeArrowheads="1"/>
            </p:cNvSpPr>
            <p:nvPr/>
          </p:nvSpPr>
          <p:spPr bwMode="auto">
            <a:xfrm>
              <a:off x="6019800" y="2971800"/>
              <a:ext cx="390525" cy="447675"/>
            </a:xfrm>
            <a:prstGeom prst="ellipse">
              <a:avLst/>
            </a:prstGeom>
            <a:grpFill/>
            <a:ln w="9525">
              <a:solidFill>
                <a:srgbClr val="6699FF"/>
              </a:solidFill>
              <a:round/>
              <a:headEnd/>
              <a:tailEnd/>
            </a:ln>
          </p:spPr>
          <p:txBody>
            <a:bodyPr wrap="none" anchor="ctr"/>
            <a:lstStyle/>
            <a:p>
              <a:pPr algn="ctr">
                <a:defRPr/>
              </a:pPr>
              <a:r>
                <a:rPr lang="es-ES_tradnl" b="1" dirty="0">
                  <a:solidFill>
                    <a:schemeClr val="bg1"/>
                  </a:solidFill>
                </a:rPr>
                <a:t>E</a:t>
              </a:r>
            </a:p>
          </p:txBody>
        </p:sp>
        <p:sp>
          <p:nvSpPr>
            <p:cNvPr id="24" name="Text Box 9"/>
            <p:cNvSpPr txBox="1">
              <a:spLocks noChangeArrowheads="1"/>
            </p:cNvSpPr>
            <p:nvPr/>
          </p:nvSpPr>
          <p:spPr bwMode="auto">
            <a:xfrm>
              <a:off x="5500694" y="2643182"/>
              <a:ext cx="1438920" cy="276999"/>
            </a:xfrm>
            <a:prstGeom prst="rect">
              <a:avLst/>
            </a:prstGeom>
            <a:noFill/>
            <a:ln w="9525">
              <a:noFill/>
              <a:miter lim="800000"/>
              <a:headEnd/>
              <a:tailEnd/>
            </a:ln>
          </p:spPr>
          <p:txBody>
            <a:bodyPr wrap="none">
              <a:spAutoFit/>
            </a:bodyPr>
            <a:lstStyle/>
            <a:p>
              <a:pPr>
                <a:defRPr/>
              </a:pPr>
              <a:r>
                <a:rPr lang="es-ES" sz="1200" b="1" dirty="0">
                  <a:solidFill>
                    <a:srgbClr val="000066"/>
                  </a:solidFill>
                </a:rPr>
                <a:t>EMPRESA + RSC</a:t>
              </a:r>
            </a:p>
          </p:txBody>
        </p:sp>
      </p:grpSp>
      <p:pic>
        <p:nvPicPr>
          <p:cNvPr id="27" name="3 Imagen" descr="IE Business School Color.jpg"/>
          <p:cNvPicPr>
            <a:picLocks noChangeAspect="1"/>
          </p:cNvPicPr>
          <p:nvPr/>
        </p:nvPicPr>
        <p:blipFill>
          <a:blip r:embed="rId3" cstate="print"/>
          <a:srcRect/>
          <a:stretch>
            <a:fillRect/>
          </a:stretch>
        </p:blipFill>
        <p:spPr bwMode="auto">
          <a:xfrm>
            <a:off x="107720" y="6165304"/>
            <a:ext cx="1223920" cy="596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Título"/>
          <p:cNvSpPr>
            <a:spLocks noGrp="1"/>
          </p:cNvSpPr>
          <p:nvPr>
            <p:ph type="title"/>
          </p:nvPr>
        </p:nvSpPr>
        <p:spPr>
          <a:xfrm>
            <a:off x="0" y="274638"/>
            <a:ext cx="9144000" cy="1143000"/>
          </a:xfrm>
          <a:solidFill>
            <a:schemeClr val="tx1">
              <a:lumMod val="50000"/>
              <a:lumOff val="50000"/>
            </a:schemeClr>
          </a:solidFill>
          <a:ln w="9525" cap="flat">
            <a:solidFill>
              <a:schemeClr val="tx2">
                <a:lumMod val="60000"/>
                <a:lumOff val="40000"/>
              </a:schemeClr>
            </a:solidFill>
            <a:miter lim="800000"/>
            <a:headEnd/>
            <a:tailEnd/>
          </a:ln>
        </p:spPr>
        <p:txBody>
          <a:bodyPr anchor="ctr">
            <a:normAutofit/>
          </a:bodyPr>
          <a:lstStyle/>
          <a:p>
            <a:pPr marL="457200" indent="-457200">
              <a:defRPr/>
            </a:pPr>
            <a:r>
              <a:rPr lang="es-ES" sz="3600" dirty="0" smtClean="0">
                <a:solidFill>
                  <a:schemeClr val="bg1"/>
                </a:solidFill>
              </a:rPr>
              <a:t>RSC y </a:t>
            </a:r>
            <a:r>
              <a:rPr lang="es-ES" sz="3600" dirty="0" err="1" smtClean="0">
                <a:solidFill>
                  <a:schemeClr val="bg1"/>
                </a:solidFill>
              </a:rPr>
              <a:t>Soft</a:t>
            </a:r>
            <a:r>
              <a:rPr lang="es-ES" sz="3600" dirty="0" smtClean="0">
                <a:solidFill>
                  <a:schemeClr val="bg1"/>
                </a:solidFill>
              </a:rPr>
              <a:t> </a:t>
            </a:r>
            <a:r>
              <a:rPr lang="es-ES" sz="3600" dirty="0" err="1" smtClean="0">
                <a:solidFill>
                  <a:schemeClr val="bg1"/>
                </a:solidFill>
              </a:rPr>
              <a:t>Law</a:t>
            </a:r>
            <a:endParaRPr lang="es-ES" sz="3600" dirty="0" smtClean="0">
              <a:solidFill>
                <a:schemeClr val="bg1"/>
              </a:solidFill>
            </a:endParaRPr>
          </a:p>
        </p:txBody>
      </p:sp>
      <p:sp>
        <p:nvSpPr>
          <p:cNvPr id="4" name="3 Marcador de número de diapositiva"/>
          <p:cNvSpPr>
            <a:spLocks noGrp="1"/>
          </p:cNvSpPr>
          <p:nvPr>
            <p:ph type="sldNum" sz="quarter" idx="12"/>
          </p:nvPr>
        </p:nvSpPr>
        <p:spPr>
          <a:xfrm>
            <a:off x="6804248" y="6304235"/>
            <a:ext cx="2133600" cy="365125"/>
          </a:xfrm>
        </p:spPr>
        <p:txBody>
          <a:bodyPr/>
          <a:lstStyle/>
          <a:p>
            <a:pPr>
              <a:defRPr/>
            </a:pPr>
            <a:fld id="{70C4FE1F-45FA-41CE-A0C7-72A17A65787F}" type="slidenum">
              <a:rPr lang="es-ES" smtClean="0"/>
              <a:pPr>
                <a:defRPr/>
              </a:pPr>
              <a:t>28</a:t>
            </a:fld>
            <a:endParaRPr lang="es-ES" dirty="0"/>
          </a:p>
        </p:txBody>
      </p:sp>
      <p:sp>
        <p:nvSpPr>
          <p:cNvPr id="501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6" name="Line 4"/>
          <p:cNvSpPr>
            <a:spLocks noChangeShapeType="1"/>
          </p:cNvSpPr>
          <p:nvPr/>
        </p:nvSpPr>
        <p:spPr bwMode="auto">
          <a:xfrm>
            <a:off x="2727873" y="2425179"/>
            <a:ext cx="11113" cy="2625725"/>
          </a:xfrm>
          <a:prstGeom prst="line">
            <a:avLst/>
          </a:prstGeom>
          <a:noFill/>
          <a:ln w="28575">
            <a:solidFill>
              <a:srgbClr val="000066"/>
            </a:solidFill>
            <a:round/>
            <a:headEnd type="triangle" w="med" len="med"/>
            <a:tailEnd/>
          </a:ln>
        </p:spPr>
        <p:txBody>
          <a:bodyPr/>
          <a:lstStyle/>
          <a:p>
            <a:endParaRPr lang="es-ES"/>
          </a:p>
        </p:txBody>
      </p:sp>
      <p:sp>
        <p:nvSpPr>
          <p:cNvPr id="8" name="Line 5"/>
          <p:cNvSpPr>
            <a:spLocks noChangeShapeType="1"/>
          </p:cNvSpPr>
          <p:nvPr/>
        </p:nvSpPr>
        <p:spPr bwMode="auto">
          <a:xfrm>
            <a:off x="2727873" y="5050904"/>
            <a:ext cx="4724447" cy="0"/>
          </a:xfrm>
          <a:prstGeom prst="line">
            <a:avLst/>
          </a:prstGeom>
          <a:noFill/>
          <a:ln w="28575">
            <a:solidFill>
              <a:srgbClr val="000066"/>
            </a:solidFill>
            <a:round/>
            <a:headEnd/>
            <a:tailEnd type="triangle" w="med" len="med"/>
          </a:ln>
        </p:spPr>
        <p:txBody>
          <a:bodyPr/>
          <a:lstStyle/>
          <a:p>
            <a:endParaRPr lang="es-ES"/>
          </a:p>
        </p:txBody>
      </p:sp>
      <p:sp>
        <p:nvSpPr>
          <p:cNvPr id="11" name="Oval 8"/>
          <p:cNvSpPr>
            <a:spLocks noChangeArrowheads="1"/>
          </p:cNvSpPr>
          <p:nvPr/>
        </p:nvSpPr>
        <p:spPr bwMode="auto">
          <a:xfrm>
            <a:off x="2816773" y="2629967"/>
            <a:ext cx="355600" cy="407987"/>
          </a:xfrm>
          <a:prstGeom prst="ellipse">
            <a:avLst/>
          </a:prstGeom>
          <a:solidFill>
            <a:srgbClr val="FFFF66"/>
          </a:solidFill>
          <a:ln w="9525">
            <a:solidFill>
              <a:schemeClr val="tx1"/>
            </a:solidFill>
            <a:round/>
            <a:headEnd/>
            <a:tailEnd/>
          </a:ln>
        </p:spPr>
        <p:txBody>
          <a:bodyPr wrap="none" anchor="ctr"/>
          <a:lstStyle/>
          <a:p>
            <a:endParaRPr lang="es-ES"/>
          </a:p>
        </p:txBody>
      </p:sp>
      <p:sp>
        <p:nvSpPr>
          <p:cNvPr id="12" name="Text Box 9"/>
          <p:cNvSpPr txBox="1">
            <a:spLocks noChangeArrowheads="1"/>
          </p:cNvSpPr>
          <p:nvPr/>
        </p:nvSpPr>
        <p:spPr bwMode="auto">
          <a:xfrm>
            <a:off x="3254923" y="2596629"/>
            <a:ext cx="1198563" cy="517525"/>
          </a:xfrm>
          <a:prstGeom prst="rect">
            <a:avLst/>
          </a:prstGeom>
          <a:noFill/>
          <a:ln w="9525">
            <a:noFill/>
            <a:miter lim="800000"/>
            <a:headEnd/>
            <a:tailEnd/>
          </a:ln>
        </p:spPr>
        <p:txBody>
          <a:bodyPr wrap="none">
            <a:spAutoFit/>
          </a:bodyPr>
          <a:lstStyle/>
          <a:p>
            <a:r>
              <a:rPr lang="es-ES" sz="1400">
                <a:solidFill>
                  <a:srgbClr val="990033"/>
                </a:solidFill>
              </a:rPr>
              <a:t>Fundaciones</a:t>
            </a:r>
          </a:p>
          <a:p>
            <a:r>
              <a:rPr lang="es-ES" sz="1400">
                <a:solidFill>
                  <a:srgbClr val="990033"/>
                </a:solidFill>
              </a:rPr>
              <a:t>ONG</a:t>
            </a:r>
            <a:endParaRPr lang="es-ES"/>
          </a:p>
        </p:txBody>
      </p:sp>
      <p:sp>
        <p:nvSpPr>
          <p:cNvPr id="13" name="Oval 10"/>
          <p:cNvSpPr>
            <a:spLocks noChangeArrowheads="1"/>
          </p:cNvSpPr>
          <p:nvPr/>
        </p:nvSpPr>
        <p:spPr bwMode="auto">
          <a:xfrm>
            <a:off x="5815561" y="4596879"/>
            <a:ext cx="355600" cy="407988"/>
          </a:xfrm>
          <a:prstGeom prst="ellipse">
            <a:avLst/>
          </a:prstGeom>
          <a:solidFill>
            <a:schemeClr val="accent2"/>
          </a:solidFill>
          <a:ln w="9525">
            <a:solidFill>
              <a:srgbClr val="6699FF"/>
            </a:solidFill>
            <a:round/>
            <a:headEnd/>
            <a:tailEnd/>
          </a:ln>
        </p:spPr>
        <p:txBody>
          <a:bodyPr wrap="none" anchor="ctr"/>
          <a:lstStyle/>
          <a:p>
            <a:pPr algn="ctr"/>
            <a:r>
              <a:rPr lang="es-ES_tradnl" b="1">
                <a:solidFill>
                  <a:schemeClr val="bg1"/>
                </a:solidFill>
              </a:rPr>
              <a:t>A</a:t>
            </a:r>
            <a:endParaRPr lang="es-ES"/>
          </a:p>
        </p:txBody>
      </p:sp>
      <p:sp>
        <p:nvSpPr>
          <p:cNvPr id="14" name="Text Box 11"/>
          <p:cNvSpPr txBox="1">
            <a:spLocks noChangeArrowheads="1"/>
          </p:cNvSpPr>
          <p:nvPr/>
        </p:nvSpPr>
        <p:spPr bwMode="auto">
          <a:xfrm>
            <a:off x="5582198" y="4327004"/>
            <a:ext cx="936625" cy="274638"/>
          </a:xfrm>
          <a:prstGeom prst="rect">
            <a:avLst/>
          </a:prstGeom>
          <a:noFill/>
          <a:ln w="9525">
            <a:noFill/>
            <a:miter lim="800000"/>
            <a:headEnd/>
            <a:tailEnd/>
          </a:ln>
        </p:spPr>
        <p:txBody>
          <a:bodyPr wrap="none">
            <a:spAutoFit/>
          </a:bodyPr>
          <a:lstStyle/>
          <a:p>
            <a:r>
              <a:rPr lang="es-ES" sz="1200" b="1">
                <a:solidFill>
                  <a:srgbClr val="000066"/>
                </a:solidFill>
              </a:rPr>
              <a:t>EMPRESA</a:t>
            </a:r>
            <a:endParaRPr lang="es-ES"/>
          </a:p>
        </p:txBody>
      </p:sp>
      <p:grpSp>
        <p:nvGrpSpPr>
          <p:cNvPr id="2" name="Group 12"/>
          <p:cNvGrpSpPr>
            <a:grpSpLocks/>
          </p:cNvGrpSpPr>
          <p:nvPr/>
        </p:nvGrpSpPr>
        <p:grpSpPr bwMode="auto">
          <a:xfrm>
            <a:off x="6506121" y="3798367"/>
            <a:ext cx="1607592" cy="1050925"/>
            <a:chOff x="4604" y="1912"/>
            <a:chExt cx="1109" cy="726"/>
          </a:xfrm>
        </p:grpSpPr>
        <p:sp>
          <p:nvSpPr>
            <p:cNvPr id="16" name="AutoShape 13"/>
            <p:cNvSpPr>
              <a:spLocks/>
            </p:cNvSpPr>
            <p:nvPr/>
          </p:nvSpPr>
          <p:spPr bwMode="auto">
            <a:xfrm>
              <a:off x="4604" y="1912"/>
              <a:ext cx="181" cy="726"/>
            </a:xfrm>
            <a:prstGeom prst="rightBrace">
              <a:avLst>
                <a:gd name="adj1" fmla="val 33425"/>
                <a:gd name="adj2" fmla="val 50000"/>
              </a:avLst>
            </a:prstGeom>
            <a:noFill/>
            <a:ln w="38100">
              <a:solidFill>
                <a:srgbClr val="A50021"/>
              </a:solidFill>
              <a:round/>
              <a:headEnd/>
              <a:tailEnd/>
            </a:ln>
          </p:spPr>
          <p:txBody>
            <a:bodyPr wrap="none" anchor="ctr"/>
            <a:lstStyle/>
            <a:p>
              <a:endParaRPr lang="es-ES"/>
            </a:p>
          </p:txBody>
        </p:sp>
        <p:sp>
          <p:nvSpPr>
            <p:cNvPr id="17" name="Text Box 14"/>
            <p:cNvSpPr txBox="1">
              <a:spLocks noChangeArrowheads="1"/>
            </p:cNvSpPr>
            <p:nvPr/>
          </p:nvSpPr>
          <p:spPr bwMode="auto">
            <a:xfrm>
              <a:off x="4843" y="2157"/>
              <a:ext cx="870" cy="234"/>
            </a:xfrm>
            <a:prstGeom prst="rect">
              <a:avLst/>
            </a:prstGeom>
            <a:noFill/>
            <a:ln w="9525">
              <a:noFill/>
              <a:miter lim="800000"/>
              <a:headEnd/>
              <a:tailEnd/>
            </a:ln>
          </p:spPr>
          <p:txBody>
            <a:bodyPr wrap="none">
              <a:spAutoFit/>
            </a:bodyPr>
            <a:lstStyle/>
            <a:p>
              <a:r>
                <a:rPr lang="es-ES" sz="1600" b="1" dirty="0" smtClean="0">
                  <a:solidFill>
                    <a:srgbClr val="990033"/>
                  </a:solidFill>
                </a:rPr>
                <a:t>¿Voluntario?</a:t>
              </a:r>
              <a:endParaRPr lang="es-ES" dirty="0"/>
            </a:p>
          </p:txBody>
        </p:sp>
      </p:grpSp>
      <p:sp>
        <p:nvSpPr>
          <p:cNvPr id="18" name="Oval 22"/>
          <p:cNvSpPr>
            <a:spLocks noChangeArrowheads="1"/>
          </p:cNvSpPr>
          <p:nvPr/>
        </p:nvSpPr>
        <p:spPr bwMode="auto">
          <a:xfrm>
            <a:off x="5810798" y="3668192"/>
            <a:ext cx="357188" cy="407987"/>
          </a:xfrm>
          <a:prstGeom prst="ellipse">
            <a:avLst/>
          </a:prstGeom>
          <a:solidFill>
            <a:srgbClr val="CCFFFF"/>
          </a:solidFill>
          <a:ln w="9525">
            <a:solidFill>
              <a:srgbClr val="6699FF"/>
            </a:solidFill>
            <a:round/>
            <a:headEnd/>
            <a:tailEnd/>
          </a:ln>
        </p:spPr>
        <p:txBody>
          <a:bodyPr wrap="none" anchor="ctr"/>
          <a:lstStyle/>
          <a:p>
            <a:pPr algn="ctr"/>
            <a:r>
              <a:rPr lang="es-ES_tradnl" b="1">
                <a:solidFill>
                  <a:schemeClr val="accent2"/>
                </a:solidFill>
              </a:rPr>
              <a:t>B</a:t>
            </a:r>
            <a:endParaRPr lang="es-ES"/>
          </a:p>
        </p:txBody>
      </p:sp>
      <p:sp>
        <p:nvSpPr>
          <p:cNvPr id="19" name="Text Box 24"/>
          <p:cNvSpPr txBox="1">
            <a:spLocks noChangeArrowheads="1"/>
          </p:cNvSpPr>
          <p:nvPr/>
        </p:nvSpPr>
        <p:spPr bwMode="auto">
          <a:xfrm>
            <a:off x="5453611" y="3382442"/>
            <a:ext cx="1330325" cy="274637"/>
          </a:xfrm>
          <a:prstGeom prst="rect">
            <a:avLst/>
          </a:prstGeom>
          <a:noFill/>
          <a:ln w="9525">
            <a:noFill/>
            <a:miter lim="800000"/>
            <a:headEnd/>
            <a:tailEnd/>
          </a:ln>
        </p:spPr>
        <p:txBody>
          <a:bodyPr wrap="none">
            <a:spAutoFit/>
          </a:bodyPr>
          <a:lstStyle/>
          <a:p>
            <a:r>
              <a:rPr lang="es-ES" sz="1200" b="1">
                <a:solidFill>
                  <a:srgbClr val="000066"/>
                </a:solidFill>
              </a:rPr>
              <a:t>EMPRESA + RC</a:t>
            </a:r>
            <a:endParaRPr lang="es-ES"/>
          </a:p>
        </p:txBody>
      </p:sp>
      <p:cxnSp>
        <p:nvCxnSpPr>
          <p:cNvPr id="21" name="20 Conector recto"/>
          <p:cNvCxnSpPr/>
          <p:nvPr/>
        </p:nvCxnSpPr>
        <p:spPr>
          <a:xfrm>
            <a:off x="2708828" y="4122204"/>
            <a:ext cx="3786214"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sp>
        <p:nvSpPr>
          <p:cNvPr id="22" name="AutoShape 26"/>
          <p:cNvSpPr>
            <a:spLocks noChangeArrowheads="1"/>
          </p:cNvSpPr>
          <p:nvPr/>
        </p:nvSpPr>
        <p:spPr bwMode="auto">
          <a:xfrm>
            <a:off x="1351506" y="3907890"/>
            <a:ext cx="1311296" cy="407987"/>
          </a:xfrm>
          <a:prstGeom prst="rightArrow">
            <a:avLst>
              <a:gd name="adj1" fmla="val 72093"/>
              <a:gd name="adj2" fmla="val 66017"/>
            </a:avLst>
          </a:prstGeom>
          <a:solidFill>
            <a:srgbClr val="006666"/>
          </a:solidFill>
          <a:ln w="9525">
            <a:solidFill>
              <a:schemeClr val="tx1"/>
            </a:solidFill>
            <a:miter lim="800000"/>
            <a:headEnd/>
            <a:tailEnd/>
          </a:ln>
        </p:spPr>
        <p:txBody>
          <a:bodyPr wrap="none" anchor="ctr"/>
          <a:lstStyle/>
          <a:p>
            <a:pPr algn="ctr"/>
            <a:r>
              <a:rPr lang="es-ES" sz="1400" b="1" dirty="0" err="1" smtClean="0">
                <a:solidFill>
                  <a:schemeClr val="bg1"/>
                </a:solidFill>
              </a:rPr>
              <a:t>Soft</a:t>
            </a:r>
            <a:r>
              <a:rPr lang="es-ES" sz="1400" b="1" dirty="0" smtClean="0">
                <a:solidFill>
                  <a:schemeClr val="bg1"/>
                </a:solidFill>
              </a:rPr>
              <a:t> </a:t>
            </a:r>
            <a:r>
              <a:rPr lang="es-ES" sz="1400" b="1" dirty="0" err="1" smtClean="0">
                <a:solidFill>
                  <a:schemeClr val="bg1"/>
                </a:solidFill>
              </a:rPr>
              <a:t>law</a:t>
            </a:r>
            <a:endParaRPr lang="es-ES_tradnl" sz="1400" b="1" dirty="0">
              <a:solidFill>
                <a:schemeClr val="bg1"/>
              </a:solidFill>
            </a:endParaRPr>
          </a:p>
        </p:txBody>
      </p:sp>
      <p:pic>
        <p:nvPicPr>
          <p:cNvPr id="20" name="3 Imagen" descr="IE Business School Color.jpg"/>
          <p:cNvPicPr>
            <a:picLocks noChangeAspect="1"/>
          </p:cNvPicPr>
          <p:nvPr/>
        </p:nvPicPr>
        <p:blipFill>
          <a:blip r:embed="rId2" cstate="print"/>
          <a:srcRect/>
          <a:stretch>
            <a:fillRect/>
          </a:stretch>
        </p:blipFill>
        <p:spPr bwMode="auto">
          <a:xfrm>
            <a:off x="179512" y="6145268"/>
            <a:ext cx="1223920" cy="596100"/>
          </a:xfrm>
          <a:prstGeom prst="rect">
            <a:avLst/>
          </a:prstGeom>
          <a:noFill/>
          <a:ln w="9525">
            <a:noFill/>
            <a:miter lim="800000"/>
            <a:headEnd/>
            <a:tailEnd/>
          </a:ln>
        </p:spPr>
      </p:pic>
      <p:sp>
        <p:nvSpPr>
          <p:cNvPr id="23" name="Text Box 5"/>
          <p:cNvSpPr txBox="1">
            <a:spLocks noChangeArrowheads="1"/>
          </p:cNvSpPr>
          <p:nvPr/>
        </p:nvSpPr>
        <p:spPr bwMode="auto">
          <a:xfrm>
            <a:off x="468313" y="2098675"/>
            <a:ext cx="1890712" cy="1196975"/>
          </a:xfrm>
          <a:prstGeom prst="rect">
            <a:avLst/>
          </a:prstGeom>
          <a:solidFill>
            <a:srgbClr val="FFCC99"/>
          </a:solidFill>
          <a:ln w="9525">
            <a:solidFill>
              <a:srgbClr val="990033"/>
            </a:solidFill>
            <a:miter lim="800000"/>
            <a:headEnd/>
            <a:tailEnd/>
          </a:ln>
        </p:spPr>
        <p:txBody>
          <a:bodyPr wrap="none">
            <a:spAutoFit/>
          </a:bodyPr>
          <a:lstStyle/>
          <a:p>
            <a:r>
              <a:rPr lang="es-ES" sz="1600" b="1" u="sng" dirty="0">
                <a:solidFill>
                  <a:srgbClr val="990033"/>
                </a:solidFill>
                <a:latin typeface="Calibri" pitchFamily="34" charset="0"/>
              </a:rPr>
              <a:t>Ciudadanía</a:t>
            </a:r>
          </a:p>
          <a:p>
            <a:pPr>
              <a:buFontTx/>
              <a:buChar char="•"/>
            </a:pPr>
            <a:r>
              <a:rPr lang="es-ES" sz="1400" dirty="0">
                <a:solidFill>
                  <a:srgbClr val="990033"/>
                </a:solidFill>
                <a:latin typeface="Calibri" pitchFamily="34" charset="0"/>
              </a:rPr>
              <a:t> Derechos Humanos</a:t>
            </a:r>
          </a:p>
          <a:p>
            <a:pPr>
              <a:buFontTx/>
              <a:buChar char="•"/>
            </a:pPr>
            <a:r>
              <a:rPr lang="es-ES" sz="1400" dirty="0">
                <a:solidFill>
                  <a:srgbClr val="990033"/>
                </a:solidFill>
                <a:latin typeface="Calibri" pitchFamily="34" charset="0"/>
              </a:rPr>
              <a:t> Derechos Laborales</a:t>
            </a:r>
          </a:p>
          <a:p>
            <a:pPr>
              <a:buFontTx/>
              <a:buChar char="•"/>
            </a:pPr>
            <a:r>
              <a:rPr lang="es-ES" sz="1400" dirty="0">
                <a:solidFill>
                  <a:srgbClr val="990033"/>
                </a:solidFill>
                <a:latin typeface="Calibri" pitchFamily="34" charset="0"/>
              </a:rPr>
              <a:t> Medio ambiente</a:t>
            </a:r>
          </a:p>
          <a:p>
            <a:pPr>
              <a:buFontTx/>
              <a:buChar char="•"/>
            </a:pPr>
            <a:r>
              <a:rPr lang="es-ES" sz="1400" dirty="0">
                <a:solidFill>
                  <a:srgbClr val="990033"/>
                </a:solidFill>
                <a:latin typeface="Calibri" pitchFamily="34" charset="0"/>
              </a:rPr>
              <a:t> Solidaridad</a:t>
            </a:r>
          </a:p>
        </p:txBody>
      </p:sp>
      <p:sp>
        <p:nvSpPr>
          <p:cNvPr id="24" name="Text Box 4"/>
          <p:cNvSpPr txBox="1">
            <a:spLocks noChangeArrowheads="1"/>
          </p:cNvSpPr>
          <p:nvPr/>
        </p:nvSpPr>
        <p:spPr bwMode="auto">
          <a:xfrm>
            <a:off x="4841900" y="5377656"/>
            <a:ext cx="2538412" cy="355600"/>
          </a:xfrm>
          <a:prstGeom prst="rect">
            <a:avLst/>
          </a:prstGeom>
          <a:solidFill>
            <a:srgbClr val="FFFFC9"/>
          </a:solidFill>
          <a:ln w="19050">
            <a:solidFill>
              <a:srgbClr val="990033"/>
            </a:solidFill>
            <a:miter lim="800000"/>
            <a:headEnd/>
            <a:tailEnd/>
          </a:ln>
        </p:spPr>
        <p:txBody>
          <a:bodyPr wrap="none">
            <a:spAutoFit/>
          </a:bodyPr>
          <a:lstStyle/>
          <a:p>
            <a:r>
              <a:rPr lang="es-ES" sz="1600" b="1">
                <a:solidFill>
                  <a:schemeClr val="accent2"/>
                </a:solidFill>
                <a:latin typeface="Calibri" pitchFamily="34" charset="0"/>
              </a:rPr>
              <a:t>Resultados económicos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3 Título"/>
          <p:cNvSpPr>
            <a:spLocks noGrp="1"/>
          </p:cNvSpPr>
          <p:nvPr>
            <p:ph type="title"/>
          </p:nvPr>
        </p:nvSpPr>
        <p:spPr>
          <a:xfrm>
            <a:off x="0" y="274638"/>
            <a:ext cx="9144000" cy="1011237"/>
          </a:xfrm>
          <a:solidFill>
            <a:schemeClr val="tx1">
              <a:lumMod val="50000"/>
              <a:lumOff val="50000"/>
            </a:schemeClr>
          </a:solidFill>
          <a:ln w="9525" cap="flat">
            <a:solidFill>
              <a:schemeClr val="tx2">
                <a:lumMod val="60000"/>
                <a:lumOff val="40000"/>
              </a:schemeClr>
            </a:solidFill>
            <a:miter lim="800000"/>
            <a:headEnd/>
            <a:tailEnd/>
          </a:ln>
        </p:spPr>
        <p:txBody>
          <a:bodyPr vert="horz" lIns="91440" tIns="45720" rIns="91440" bIns="45720" rtlCol="0" anchor="ctr">
            <a:normAutofit/>
          </a:bodyPr>
          <a:lstStyle/>
          <a:p>
            <a:pPr marL="457200" indent="-457200">
              <a:defRPr/>
            </a:pPr>
            <a:r>
              <a:rPr lang="es-ES" sz="3600" dirty="0" smtClean="0">
                <a:solidFill>
                  <a:schemeClr val="bg1"/>
                </a:solidFill>
              </a:rPr>
              <a:t>La visión de exclusión de Friedman</a:t>
            </a:r>
          </a:p>
        </p:txBody>
      </p:sp>
      <p:sp>
        <p:nvSpPr>
          <p:cNvPr id="30723" name="Line 2"/>
          <p:cNvSpPr>
            <a:spLocks noChangeShapeType="1"/>
          </p:cNvSpPr>
          <p:nvPr/>
        </p:nvSpPr>
        <p:spPr bwMode="auto">
          <a:xfrm>
            <a:off x="2711450" y="1984375"/>
            <a:ext cx="0" cy="2463800"/>
          </a:xfrm>
          <a:prstGeom prst="line">
            <a:avLst/>
          </a:prstGeom>
          <a:noFill/>
          <a:ln w="28575">
            <a:solidFill>
              <a:srgbClr val="000066"/>
            </a:solidFill>
            <a:round/>
            <a:headEnd type="triangle" w="med" len="med"/>
            <a:tailEnd/>
          </a:ln>
        </p:spPr>
        <p:txBody>
          <a:bodyPr/>
          <a:lstStyle/>
          <a:p>
            <a:endParaRPr lang="es-ES"/>
          </a:p>
        </p:txBody>
      </p:sp>
      <p:sp>
        <p:nvSpPr>
          <p:cNvPr id="30724" name="Line 3"/>
          <p:cNvSpPr>
            <a:spLocks noChangeShapeType="1"/>
          </p:cNvSpPr>
          <p:nvPr/>
        </p:nvSpPr>
        <p:spPr bwMode="auto">
          <a:xfrm>
            <a:off x="2711450" y="4448175"/>
            <a:ext cx="5359400" cy="0"/>
          </a:xfrm>
          <a:prstGeom prst="line">
            <a:avLst/>
          </a:prstGeom>
          <a:noFill/>
          <a:ln w="28575">
            <a:solidFill>
              <a:srgbClr val="000066"/>
            </a:solidFill>
            <a:round/>
            <a:headEnd/>
            <a:tailEnd type="triangle" w="med" len="med"/>
          </a:ln>
        </p:spPr>
        <p:txBody>
          <a:bodyPr/>
          <a:lstStyle/>
          <a:p>
            <a:endParaRPr lang="es-ES"/>
          </a:p>
        </p:txBody>
      </p:sp>
      <p:sp>
        <p:nvSpPr>
          <p:cNvPr id="30725" name="Text Box 4"/>
          <p:cNvSpPr txBox="1">
            <a:spLocks noChangeArrowheads="1"/>
          </p:cNvSpPr>
          <p:nvPr/>
        </p:nvSpPr>
        <p:spPr bwMode="auto">
          <a:xfrm>
            <a:off x="5395913" y="4759325"/>
            <a:ext cx="2538412" cy="355600"/>
          </a:xfrm>
          <a:prstGeom prst="rect">
            <a:avLst/>
          </a:prstGeom>
          <a:solidFill>
            <a:srgbClr val="FFFFC9"/>
          </a:solidFill>
          <a:ln w="19050">
            <a:solidFill>
              <a:srgbClr val="990033"/>
            </a:solidFill>
            <a:miter lim="800000"/>
            <a:headEnd/>
            <a:tailEnd/>
          </a:ln>
        </p:spPr>
        <p:txBody>
          <a:bodyPr wrap="none">
            <a:spAutoFit/>
          </a:bodyPr>
          <a:lstStyle/>
          <a:p>
            <a:r>
              <a:rPr lang="es-ES" sz="1600" b="1">
                <a:solidFill>
                  <a:schemeClr val="accent2"/>
                </a:solidFill>
                <a:latin typeface="Calibri" pitchFamily="34" charset="0"/>
              </a:rPr>
              <a:t>Resultados económicos</a:t>
            </a:r>
          </a:p>
        </p:txBody>
      </p:sp>
      <p:sp>
        <p:nvSpPr>
          <p:cNvPr id="30726" name="Text Box 5"/>
          <p:cNvSpPr txBox="1">
            <a:spLocks noChangeArrowheads="1"/>
          </p:cNvSpPr>
          <p:nvPr/>
        </p:nvSpPr>
        <p:spPr bwMode="auto">
          <a:xfrm>
            <a:off x="468313" y="2098675"/>
            <a:ext cx="1890712" cy="1196975"/>
          </a:xfrm>
          <a:prstGeom prst="rect">
            <a:avLst/>
          </a:prstGeom>
          <a:solidFill>
            <a:srgbClr val="FFCC99"/>
          </a:solidFill>
          <a:ln w="9525">
            <a:solidFill>
              <a:srgbClr val="990033"/>
            </a:solidFill>
            <a:miter lim="800000"/>
            <a:headEnd/>
            <a:tailEnd/>
          </a:ln>
        </p:spPr>
        <p:txBody>
          <a:bodyPr wrap="none">
            <a:spAutoFit/>
          </a:bodyPr>
          <a:lstStyle/>
          <a:p>
            <a:r>
              <a:rPr lang="es-ES" sz="1600" b="1" u="sng" dirty="0">
                <a:solidFill>
                  <a:srgbClr val="990033"/>
                </a:solidFill>
                <a:latin typeface="Calibri" pitchFamily="34" charset="0"/>
              </a:rPr>
              <a:t>Ciudadanía</a:t>
            </a:r>
          </a:p>
          <a:p>
            <a:pPr>
              <a:buFontTx/>
              <a:buChar char="•"/>
            </a:pPr>
            <a:r>
              <a:rPr lang="es-ES" sz="1400" dirty="0">
                <a:solidFill>
                  <a:srgbClr val="990033"/>
                </a:solidFill>
                <a:latin typeface="Calibri" pitchFamily="34" charset="0"/>
              </a:rPr>
              <a:t> Derechos Humanos</a:t>
            </a:r>
          </a:p>
          <a:p>
            <a:pPr>
              <a:buFontTx/>
              <a:buChar char="•"/>
            </a:pPr>
            <a:r>
              <a:rPr lang="es-ES" sz="1400" dirty="0">
                <a:solidFill>
                  <a:srgbClr val="990033"/>
                </a:solidFill>
                <a:latin typeface="Calibri" pitchFamily="34" charset="0"/>
              </a:rPr>
              <a:t> Derechos Laborales</a:t>
            </a:r>
          </a:p>
          <a:p>
            <a:pPr>
              <a:buFontTx/>
              <a:buChar char="•"/>
            </a:pPr>
            <a:r>
              <a:rPr lang="es-ES" sz="1400" dirty="0">
                <a:solidFill>
                  <a:srgbClr val="990033"/>
                </a:solidFill>
                <a:latin typeface="Calibri" pitchFamily="34" charset="0"/>
              </a:rPr>
              <a:t> Medio ambiente</a:t>
            </a:r>
          </a:p>
          <a:p>
            <a:pPr>
              <a:buFontTx/>
              <a:buChar char="•"/>
            </a:pPr>
            <a:r>
              <a:rPr lang="es-ES" sz="1400" dirty="0">
                <a:solidFill>
                  <a:srgbClr val="990033"/>
                </a:solidFill>
                <a:latin typeface="Calibri" pitchFamily="34" charset="0"/>
              </a:rPr>
              <a:t> Solidaridad</a:t>
            </a:r>
          </a:p>
        </p:txBody>
      </p:sp>
      <p:sp>
        <p:nvSpPr>
          <p:cNvPr id="30727" name="Oval 6"/>
          <p:cNvSpPr>
            <a:spLocks noChangeArrowheads="1"/>
          </p:cNvSpPr>
          <p:nvPr/>
        </p:nvSpPr>
        <p:spPr bwMode="auto">
          <a:xfrm>
            <a:off x="2808288" y="2208213"/>
            <a:ext cx="477837" cy="447675"/>
          </a:xfrm>
          <a:prstGeom prst="ellipse">
            <a:avLst/>
          </a:prstGeom>
          <a:solidFill>
            <a:srgbClr val="FFFF66"/>
          </a:solidFill>
          <a:ln w="9525">
            <a:solidFill>
              <a:schemeClr val="tx1"/>
            </a:solidFill>
            <a:round/>
            <a:headEnd/>
            <a:tailEnd/>
          </a:ln>
        </p:spPr>
        <p:txBody>
          <a:bodyPr wrap="none" anchor="ctr"/>
          <a:lstStyle/>
          <a:p>
            <a:endParaRPr lang="es-ES">
              <a:latin typeface="Calibri" pitchFamily="34" charset="0"/>
            </a:endParaRPr>
          </a:p>
        </p:txBody>
      </p:sp>
      <p:sp>
        <p:nvSpPr>
          <p:cNvPr id="30728" name="Text Box 7"/>
          <p:cNvSpPr txBox="1">
            <a:spLocks noChangeArrowheads="1"/>
          </p:cNvSpPr>
          <p:nvPr/>
        </p:nvSpPr>
        <p:spPr bwMode="auto">
          <a:xfrm>
            <a:off x="3275013" y="1889125"/>
            <a:ext cx="1198562" cy="517525"/>
          </a:xfrm>
          <a:prstGeom prst="rect">
            <a:avLst/>
          </a:prstGeom>
          <a:noFill/>
          <a:ln w="9525">
            <a:noFill/>
            <a:miter lim="800000"/>
            <a:headEnd/>
            <a:tailEnd/>
          </a:ln>
        </p:spPr>
        <p:txBody>
          <a:bodyPr wrap="none">
            <a:spAutoFit/>
          </a:bodyPr>
          <a:lstStyle/>
          <a:p>
            <a:r>
              <a:rPr lang="es-ES" sz="1400">
                <a:solidFill>
                  <a:srgbClr val="990033"/>
                </a:solidFill>
                <a:latin typeface="Calibri" pitchFamily="34" charset="0"/>
              </a:rPr>
              <a:t>Fundaciones</a:t>
            </a:r>
          </a:p>
          <a:p>
            <a:r>
              <a:rPr lang="es-ES" sz="1400">
                <a:solidFill>
                  <a:srgbClr val="990033"/>
                </a:solidFill>
                <a:latin typeface="Calibri" pitchFamily="34" charset="0"/>
              </a:rPr>
              <a:t>ONG</a:t>
            </a:r>
          </a:p>
        </p:txBody>
      </p:sp>
      <p:sp>
        <p:nvSpPr>
          <p:cNvPr id="30729" name="Oval 8"/>
          <p:cNvSpPr>
            <a:spLocks noChangeArrowheads="1"/>
          </p:cNvSpPr>
          <p:nvPr/>
        </p:nvSpPr>
        <p:spPr bwMode="auto">
          <a:xfrm>
            <a:off x="6024563" y="3989388"/>
            <a:ext cx="476250" cy="447675"/>
          </a:xfrm>
          <a:prstGeom prst="ellipse">
            <a:avLst/>
          </a:prstGeom>
          <a:solidFill>
            <a:schemeClr val="accent2"/>
          </a:solidFill>
          <a:ln w="9525">
            <a:solidFill>
              <a:srgbClr val="6699FF"/>
            </a:solidFill>
            <a:round/>
            <a:headEnd/>
            <a:tailEnd/>
          </a:ln>
        </p:spPr>
        <p:txBody>
          <a:bodyPr wrap="none" anchor="ctr"/>
          <a:lstStyle/>
          <a:p>
            <a:pPr algn="ctr"/>
            <a:r>
              <a:rPr lang="es-ES_tradnl" b="1">
                <a:solidFill>
                  <a:schemeClr val="bg1"/>
                </a:solidFill>
                <a:latin typeface="Calibri" pitchFamily="34" charset="0"/>
              </a:rPr>
              <a:t>E</a:t>
            </a:r>
          </a:p>
        </p:txBody>
      </p:sp>
      <p:sp>
        <p:nvSpPr>
          <p:cNvPr id="30730" name="Text Box 9"/>
          <p:cNvSpPr txBox="1">
            <a:spLocks noChangeArrowheads="1"/>
          </p:cNvSpPr>
          <p:nvPr/>
        </p:nvSpPr>
        <p:spPr bwMode="auto">
          <a:xfrm>
            <a:off x="5768975" y="3694113"/>
            <a:ext cx="936625" cy="274637"/>
          </a:xfrm>
          <a:prstGeom prst="rect">
            <a:avLst/>
          </a:prstGeom>
          <a:noFill/>
          <a:ln w="9525">
            <a:noFill/>
            <a:miter lim="800000"/>
            <a:headEnd/>
            <a:tailEnd/>
          </a:ln>
        </p:spPr>
        <p:txBody>
          <a:bodyPr wrap="none">
            <a:spAutoFit/>
          </a:bodyPr>
          <a:lstStyle/>
          <a:p>
            <a:r>
              <a:rPr lang="es-ES" sz="1200" b="1">
                <a:solidFill>
                  <a:srgbClr val="000066"/>
                </a:solidFill>
                <a:latin typeface="Calibri" pitchFamily="34" charset="0"/>
              </a:rPr>
              <a:t>EMPRESA</a:t>
            </a:r>
          </a:p>
        </p:txBody>
      </p:sp>
      <p:sp>
        <p:nvSpPr>
          <p:cNvPr id="30731" name="Oval 21"/>
          <p:cNvSpPr>
            <a:spLocks noChangeArrowheads="1"/>
          </p:cNvSpPr>
          <p:nvPr/>
        </p:nvSpPr>
        <p:spPr bwMode="auto">
          <a:xfrm>
            <a:off x="5111750" y="3027363"/>
            <a:ext cx="481013" cy="447675"/>
          </a:xfrm>
          <a:prstGeom prst="ellipse">
            <a:avLst/>
          </a:prstGeom>
          <a:solidFill>
            <a:srgbClr val="CCFFFF"/>
          </a:solidFill>
          <a:ln w="9525">
            <a:solidFill>
              <a:srgbClr val="6699FF"/>
            </a:solidFill>
            <a:round/>
            <a:headEnd/>
            <a:tailEnd/>
          </a:ln>
        </p:spPr>
        <p:txBody>
          <a:bodyPr wrap="none" anchor="ctr"/>
          <a:lstStyle/>
          <a:p>
            <a:pPr algn="ctr"/>
            <a:r>
              <a:rPr lang="es-ES_tradnl" b="1">
                <a:solidFill>
                  <a:schemeClr val="accent2"/>
                </a:solidFill>
                <a:latin typeface="Calibri" pitchFamily="34" charset="0"/>
              </a:rPr>
              <a:t>E’</a:t>
            </a:r>
          </a:p>
        </p:txBody>
      </p:sp>
      <p:sp>
        <p:nvSpPr>
          <p:cNvPr id="15" name="14 Flecha doblada"/>
          <p:cNvSpPr/>
          <p:nvPr/>
        </p:nvSpPr>
        <p:spPr>
          <a:xfrm rot="16200000">
            <a:off x="5214938" y="3571875"/>
            <a:ext cx="714375" cy="714375"/>
          </a:xfrm>
          <a:prstGeom prst="bentArrow">
            <a:avLst>
              <a:gd name="adj1" fmla="val 12810"/>
              <a:gd name="adj2" fmla="val 19921"/>
              <a:gd name="adj3" fmla="val 25000"/>
              <a:gd name="adj4" fmla="val 4171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chemeClr val="tx1"/>
              </a:solidFill>
            </a:endParaRPr>
          </a:p>
        </p:txBody>
      </p:sp>
      <p:grpSp>
        <p:nvGrpSpPr>
          <p:cNvPr id="2" name="Group 11"/>
          <p:cNvGrpSpPr>
            <a:grpSpLocks/>
          </p:cNvGrpSpPr>
          <p:nvPr/>
        </p:nvGrpSpPr>
        <p:grpSpPr bwMode="auto">
          <a:xfrm>
            <a:off x="6715125" y="3143250"/>
            <a:ext cx="1568450" cy="1152525"/>
            <a:chOff x="4604" y="1912"/>
            <a:chExt cx="988" cy="726"/>
          </a:xfrm>
        </p:grpSpPr>
        <p:sp>
          <p:nvSpPr>
            <p:cNvPr id="30735" name="AutoShape 12"/>
            <p:cNvSpPr>
              <a:spLocks/>
            </p:cNvSpPr>
            <p:nvPr/>
          </p:nvSpPr>
          <p:spPr bwMode="auto">
            <a:xfrm>
              <a:off x="4604" y="1912"/>
              <a:ext cx="181" cy="726"/>
            </a:xfrm>
            <a:prstGeom prst="rightBrace">
              <a:avLst>
                <a:gd name="adj1" fmla="val 33425"/>
                <a:gd name="adj2" fmla="val 50000"/>
              </a:avLst>
            </a:prstGeom>
            <a:noFill/>
            <a:ln w="38100">
              <a:solidFill>
                <a:srgbClr val="A50021"/>
              </a:solidFill>
              <a:round/>
              <a:headEnd/>
              <a:tailEnd/>
            </a:ln>
          </p:spPr>
          <p:txBody>
            <a:bodyPr wrap="none" anchor="ctr"/>
            <a:lstStyle/>
            <a:p>
              <a:endParaRPr lang="es-ES">
                <a:latin typeface="Calibri" pitchFamily="34" charset="0"/>
              </a:endParaRPr>
            </a:p>
          </p:txBody>
        </p:sp>
        <p:sp>
          <p:nvSpPr>
            <p:cNvPr id="30736" name="Text Box 13"/>
            <p:cNvSpPr txBox="1">
              <a:spLocks noChangeArrowheads="1"/>
            </p:cNvSpPr>
            <p:nvPr/>
          </p:nvSpPr>
          <p:spPr bwMode="auto">
            <a:xfrm>
              <a:off x="4843" y="2157"/>
              <a:ext cx="749" cy="212"/>
            </a:xfrm>
            <a:prstGeom prst="rect">
              <a:avLst/>
            </a:prstGeom>
            <a:noFill/>
            <a:ln w="9525">
              <a:noFill/>
              <a:miter lim="800000"/>
              <a:headEnd/>
              <a:tailEnd/>
            </a:ln>
          </p:spPr>
          <p:txBody>
            <a:bodyPr wrap="none">
              <a:spAutoFit/>
            </a:bodyPr>
            <a:lstStyle/>
            <a:p>
              <a:r>
                <a:rPr lang="es-ES" sz="1600" b="1">
                  <a:solidFill>
                    <a:srgbClr val="990033"/>
                  </a:solidFill>
                  <a:latin typeface="Calibri" pitchFamily="34" charset="0"/>
                </a:rPr>
                <a:t>Voluntario</a:t>
              </a:r>
            </a:p>
          </p:txBody>
        </p:sp>
      </p:grpSp>
      <p:pic>
        <p:nvPicPr>
          <p:cNvPr id="18" name="3 Imagen" descr="IE Business School Color.jpg"/>
          <p:cNvPicPr>
            <a:picLocks noChangeAspect="1"/>
          </p:cNvPicPr>
          <p:nvPr/>
        </p:nvPicPr>
        <p:blipFill>
          <a:blip r:embed="rId3" cstate="print"/>
          <a:srcRect/>
          <a:stretch>
            <a:fillRect/>
          </a:stretch>
        </p:blipFill>
        <p:spPr bwMode="auto">
          <a:xfrm>
            <a:off x="107720" y="616530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3 Título"/>
          <p:cNvSpPr>
            <a:spLocks noGrp="1"/>
          </p:cNvSpPr>
          <p:nvPr>
            <p:ph type="title"/>
          </p:nvPr>
        </p:nvSpPr>
        <p:spPr>
          <a:xfrm>
            <a:off x="0" y="274638"/>
            <a:ext cx="9144000" cy="1011237"/>
          </a:xfrm>
          <a:solidFill>
            <a:schemeClr val="tx1">
              <a:lumMod val="50000"/>
              <a:lumOff val="50000"/>
            </a:schemeClr>
          </a:solidFill>
          <a:ln w="9525" cap="flat">
            <a:solidFill>
              <a:schemeClr val="tx2">
                <a:lumMod val="60000"/>
                <a:lumOff val="40000"/>
              </a:schemeClr>
            </a:solidFill>
            <a:miter lim="800000"/>
            <a:headEnd/>
            <a:tailEnd/>
          </a:ln>
        </p:spPr>
        <p:txBody>
          <a:bodyPr vert="horz" lIns="91440" tIns="45720" rIns="91440" bIns="45720" rtlCol="0" anchor="ctr">
            <a:normAutofit/>
          </a:bodyPr>
          <a:lstStyle/>
          <a:p>
            <a:pPr marL="457200" indent="-457200">
              <a:defRPr/>
            </a:pPr>
            <a:r>
              <a:rPr lang="es-ES" sz="3600" dirty="0" smtClean="0">
                <a:solidFill>
                  <a:schemeClr val="bg1"/>
                </a:solidFill>
              </a:rPr>
              <a:t>La visión de complemento de Porter</a:t>
            </a:r>
          </a:p>
        </p:txBody>
      </p:sp>
      <p:sp>
        <p:nvSpPr>
          <p:cNvPr id="31747" name="Line 2"/>
          <p:cNvSpPr>
            <a:spLocks noChangeShapeType="1"/>
          </p:cNvSpPr>
          <p:nvPr/>
        </p:nvSpPr>
        <p:spPr bwMode="auto">
          <a:xfrm>
            <a:off x="2711450" y="1984375"/>
            <a:ext cx="0" cy="2463800"/>
          </a:xfrm>
          <a:prstGeom prst="line">
            <a:avLst/>
          </a:prstGeom>
          <a:noFill/>
          <a:ln w="28575">
            <a:solidFill>
              <a:srgbClr val="000066"/>
            </a:solidFill>
            <a:round/>
            <a:headEnd type="triangle" w="med" len="med"/>
            <a:tailEnd/>
          </a:ln>
        </p:spPr>
        <p:txBody>
          <a:bodyPr/>
          <a:lstStyle/>
          <a:p>
            <a:endParaRPr lang="es-ES"/>
          </a:p>
        </p:txBody>
      </p:sp>
      <p:sp>
        <p:nvSpPr>
          <p:cNvPr id="31748" name="Line 3"/>
          <p:cNvSpPr>
            <a:spLocks noChangeShapeType="1"/>
          </p:cNvSpPr>
          <p:nvPr/>
        </p:nvSpPr>
        <p:spPr bwMode="auto">
          <a:xfrm>
            <a:off x="2711450" y="4448175"/>
            <a:ext cx="5359400" cy="0"/>
          </a:xfrm>
          <a:prstGeom prst="line">
            <a:avLst/>
          </a:prstGeom>
          <a:noFill/>
          <a:ln w="28575">
            <a:solidFill>
              <a:srgbClr val="000066"/>
            </a:solidFill>
            <a:round/>
            <a:headEnd/>
            <a:tailEnd type="triangle" w="med" len="med"/>
          </a:ln>
        </p:spPr>
        <p:txBody>
          <a:bodyPr/>
          <a:lstStyle/>
          <a:p>
            <a:endParaRPr lang="es-ES"/>
          </a:p>
        </p:txBody>
      </p:sp>
      <p:sp>
        <p:nvSpPr>
          <p:cNvPr id="31749" name="Text Box 4"/>
          <p:cNvSpPr txBox="1">
            <a:spLocks noChangeArrowheads="1"/>
          </p:cNvSpPr>
          <p:nvPr/>
        </p:nvSpPr>
        <p:spPr bwMode="auto">
          <a:xfrm>
            <a:off x="5395913" y="4759325"/>
            <a:ext cx="2538412" cy="355600"/>
          </a:xfrm>
          <a:prstGeom prst="rect">
            <a:avLst/>
          </a:prstGeom>
          <a:solidFill>
            <a:srgbClr val="FFFFC9"/>
          </a:solidFill>
          <a:ln w="19050">
            <a:solidFill>
              <a:srgbClr val="990033"/>
            </a:solidFill>
            <a:miter lim="800000"/>
            <a:headEnd/>
            <a:tailEnd/>
          </a:ln>
        </p:spPr>
        <p:txBody>
          <a:bodyPr wrap="none">
            <a:spAutoFit/>
          </a:bodyPr>
          <a:lstStyle/>
          <a:p>
            <a:r>
              <a:rPr lang="es-ES" sz="1600" b="1">
                <a:solidFill>
                  <a:schemeClr val="accent2"/>
                </a:solidFill>
                <a:latin typeface="Calibri" pitchFamily="34" charset="0"/>
              </a:rPr>
              <a:t>Resultados económicos</a:t>
            </a:r>
          </a:p>
        </p:txBody>
      </p:sp>
      <p:sp>
        <p:nvSpPr>
          <p:cNvPr id="31750" name="Text Box 5"/>
          <p:cNvSpPr txBox="1">
            <a:spLocks noChangeArrowheads="1"/>
          </p:cNvSpPr>
          <p:nvPr/>
        </p:nvSpPr>
        <p:spPr bwMode="auto">
          <a:xfrm>
            <a:off x="468313" y="2098675"/>
            <a:ext cx="1890712" cy="1196975"/>
          </a:xfrm>
          <a:prstGeom prst="rect">
            <a:avLst/>
          </a:prstGeom>
          <a:solidFill>
            <a:srgbClr val="FFCC99"/>
          </a:solidFill>
          <a:ln w="9525">
            <a:solidFill>
              <a:srgbClr val="990033"/>
            </a:solidFill>
            <a:miter lim="800000"/>
            <a:headEnd/>
            <a:tailEnd/>
          </a:ln>
        </p:spPr>
        <p:txBody>
          <a:bodyPr wrap="none">
            <a:spAutoFit/>
          </a:bodyPr>
          <a:lstStyle/>
          <a:p>
            <a:r>
              <a:rPr lang="es-ES" sz="1600" b="1" u="sng">
                <a:solidFill>
                  <a:srgbClr val="990033"/>
                </a:solidFill>
                <a:latin typeface="Calibri" pitchFamily="34" charset="0"/>
              </a:rPr>
              <a:t>Ciudadanía</a:t>
            </a:r>
          </a:p>
          <a:p>
            <a:pPr>
              <a:buFontTx/>
              <a:buChar char="•"/>
            </a:pPr>
            <a:r>
              <a:rPr lang="es-ES" sz="1400">
                <a:solidFill>
                  <a:srgbClr val="990033"/>
                </a:solidFill>
                <a:latin typeface="Calibri" pitchFamily="34" charset="0"/>
              </a:rPr>
              <a:t> Derechos Humanos</a:t>
            </a:r>
          </a:p>
          <a:p>
            <a:pPr>
              <a:buFontTx/>
              <a:buChar char="•"/>
            </a:pPr>
            <a:r>
              <a:rPr lang="es-ES" sz="1400">
                <a:solidFill>
                  <a:srgbClr val="990033"/>
                </a:solidFill>
                <a:latin typeface="Calibri" pitchFamily="34" charset="0"/>
              </a:rPr>
              <a:t> Derechos Laborales</a:t>
            </a:r>
          </a:p>
          <a:p>
            <a:pPr>
              <a:buFontTx/>
              <a:buChar char="•"/>
            </a:pPr>
            <a:r>
              <a:rPr lang="es-ES" sz="1400">
                <a:solidFill>
                  <a:srgbClr val="990033"/>
                </a:solidFill>
                <a:latin typeface="Calibri" pitchFamily="34" charset="0"/>
              </a:rPr>
              <a:t> Medio ambiente</a:t>
            </a:r>
          </a:p>
          <a:p>
            <a:pPr>
              <a:buFontTx/>
              <a:buChar char="•"/>
            </a:pPr>
            <a:r>
              <a:rPr lang="es-ES" sz="1400">
                <a:solidFill>
                  <a:srgbClr val="990033"/>
                </a:solidFill>
                <a:latin typeface="Calibri" pitchFamily="34" charset="0"/>
              </a:rPr>
              <a:t> Solidaridad</a:t>
            </a:r>
          </a:p>
        </p:txBody>
      </p:sp>
      <p:sp>
        <p:nvSpPr>
          <p:cNvPr id="31751" name="Oval 6"/>
          <p:cNvSpPr>
            <a:spLocks noChangeArrowheads="1"/>
          </p:cNvSpPr>
          <p:nvPr/>
        </p:nvSpPr>
        <p:spPr bwMode="auto">
          <a:xfrm>
            <a:off x="2808288" y="2208213"/>
            <a:ext cx="477837" cy="447675"/>
          </a:xfrm>
          <a:prstGeom prst="ellipse">
            <a:avLst/>
          </a:prstGeom>
          <a:solidFill>
            <a:srgbClr val="FFFF66"/>
          </a:solidFill>
          <a:ln w="9525">
            <a:solidFill>
              <a:schemeClr val="tx1"/>
            </a:solidFill>
            <a:round/>
            <a:headEnd/>
            <a:tailEnd/>
          </a:ln>
        </p:spPr>
        <p:txBody>
          <a:bodyPr wrap="none" anchor="ctr"/>
          <a:lstStyle/>
          <a:p>
            <a:endParaRPr lang="es-ES">
              <a:latin typeface="Calibri" pitchFamily="34" charset="0"/>
            </a:endParaRPr>
          </a:p>
        </p:txBody>
      </p:sp>
      <p:sp>
        <p:nvSpPr>
          <p:cNvPr id="31752" name="Text Box 7"/>
          <p:cNvSpPr txBox="1">
            <a:spLocks noChangeArrowheads="1"/>
          </p:cNvSpPr>
          <p:nvPr/>
        </p:nvSpPr>
        <p:spPr bwMode="auto">
          <a:xfrm>
            <a:off x="3275013" y="1889125"/>
            <a:ext cx="1198562" cy="517525"/>
          </a:xfrm>
          <a:prstGeom prst="rect">
            <a:avLst/>
          </a:prstGeom>
          <a:noFill/>
          <a:ln w="9525">
            <a:noFill/>
            <a:miter lim="800000"/>
            <a:headEnd/>
            <a:tailEnd/>
          </a:ln>
        </p:spPr>
        <p:txBody>
          <a:bodyPr wrap="none">
            <a:spAutoFit/>
          </a:bodyPr>
          <a:lstStyle/>
          <a:p>
            <a:r>
              <a:rPr lang="es-ES" sz="1400">
                <a:solidFill>
                  <a:srgbClr val="990033"/>
                </a:solidFill>
                <a:latin typeface="Calibri" pitchFamily="34" charset="0"/>
              </a:rPr>
              <a:t>Fundaciones</a:t>
            </a:r>
          </a:p>
          <a:p>
            <a:r>
              <a:rPr lang="es-ES" sz="1400">
                <a:solidFill>
                  <a:srgbClr val="990033"/>
                </a:solidFill>
                <a:latin typeface="Calibri" pitchFamily="34" charset="0"/>
              </a:rPr>
              <a:t>ONG</a:t>
            </a:r>
          </a:p>
        </p:txBody>
      </p:sp>
      <p:sp>
        <p:nvSpPr>
          <p:cNvPr id="31753" name="Oval 8"/>
          <p:cNvSpPr>
            <a:spLocks noChangeArrowheads="1"/>
          </p:cNvSpPr>
          <p:nvPr/>
        </p:nvSpPr>
        <p:spPr bwMode="auto">
          <a:xfrm>
            <a:off x="6024563" y="3989388"/>
            <a:ext cx="476250" cy="447675"/>
          </a:xfrm>
          <a:prstGeom prst="ellipse">
            <a:avLst/>
          </a:prstGeom>
          <a:solidFill>
            <a:schemeClr val="accent2"/>
          </a:solidFill>
          <a:ln w="9525">
            <a:solidFill>
              <a:srgbClr val="6699FF"/>
            </a:solidFill>
            <a:round/>
            <a:headEnd/>
            <a:tailEnd/>
          </a:ln>
        </p:spPr>
        <p:txBody>
          <a:bodyPr wrap="none" anchor="ctr"/>
          <a:lstStyle/>
          <a:p>
            <a:pPr algn="ctr"/>
            <a:r>
              <a:rPr lang="es-ES_tradnl" b="1">
                <a:solidFill>
                  <a:schemeClr val="bg1"/>
                </a:solidFill>
                <a:latin typeface="Calibri" pitchFamily="34" charset="0"/>
              </a:rPr>
              <a:t>E</a:t>
            </a:r>
          </a:p>
        </p:txBody>
      </p:sp>
      <p:sp>
        <p:nvSpPr>
          <p:cNvPr id="31754" name="Text Box 9"/>
          <p:cNvSpPr txBox="1">
            <a:spLocks noChangeArrowheads="1"/>
          </p:cNvSpPr>
          <p:nvPr/>
        </p:nvSpPr>
        <p:spPr bwMode="auto">
          <a:xfrm>
            <a:off x="5768975" y="3694113"/>
            <a:ext cx="936625" cy="274637"/>
          </a:xfrm>
          <a:prstGeom prst="rect">
            <a:avLst/>
          </a:prstGeom>
          <a:noFill/>
          <a:ln w="9525">
            <a:noFill/>
            <a:miter lim="800000"/>
            <a:headEnd/>
            <a:tailEnd/>
          </a:ln>
        </p:spPr>
        <p:txBody>
          <a:bodyPr wrap="none">
            <a:spAutoFit/>
          </a:bodyPr>
          <a:lstStyle/>
          <a:p>
            <a:r>
              <a:rPr lang="es-ES" sz="1200" b="1">
                <a:solidFill>
                  <a:srgbClr val="000066"/>
                </a:solidFill>
                <a:latin typeface="Calibri" pitchFamily="34" charset="0"/>
              </a:rPr>
              <a:t>EMPRESA</a:t>
            </a:r>
          </a:p>
        </p:txBody>
      </p:sp>
      <p:grpSp>
        <p:nvGrpSpPr>
          <p:cNvPr id="2" name="Group 11"/>
          <p:cNvGrpSpPr>
            <a:grpSpLocks/>
          </p:cNvGrpSpPr>
          <p:nvPr/>
        </p:nvGrpSpPr>
        <p:grpSpPr bwMode="auto">
          <a:xfrm>
            <a:off x="7575550" y="3143250"/>
            <a:ext cx="1568450" cy="1152525"/>
            <a:chOff x="4604" y="1912"/>
            <a:chExt cx="988" cy="726"/>
          </a:xfrm>
        </p:grpSpPr>
        <p:sp>
          <p:nvSpPr>
            <p:cNvPr id="31759" name="AutoShape 12"/>
            <p:cNvSpPr>
              <a:spLocks/>
            </p:cNvSpPr>
            <p:nvPr/>
          </p:nvSpPr>
          <p:spPr bwMode="auto">
            <a:xfrm>
              <a:off x="4604" y="1912"/>
              <a:ext cx="181" cy="726"/>
            </a:xfrm>
            <a:prstGeom prst="rightBrace">
              <a:avLst>
                <a:gd name="adj1" fmla="val 33425"/>
                <a:gd name="adj2" fmla="val 50000"/>
              </a:avLst>
            </a:prstGeom>
            <a:noFill/>
            <a:ln w="38100">
              <a:solidFill>
                <a:srgbClr val="A50021"/>
              </a:solidFill>
              <a:round/>
              <a:headEnd/>
              <a:tailEnd/>
            </a:ln>
          </p:spPr>
          <p:txBody>
            <a:bodyPr wrap="none" anchor="ctr"/>
            <a:lstStyle/>
            <a:p>
              <a:endParaRPr lang="es-ES">
                <a:latin typeface="Calibri" pitchFamily="34" charset="0"/>
              </a:endParaRPr>
            </a:p>
          </p:txBody>
        </p:sp>
        <p:sp>
          <p:nvSpPr>
            <p:cNvPr id="31760" name="Text Box 13"/>
            <p:cNvSpPr txBox="1">
              <a:spLocks noChangeArrowheads="1"/>
            </p:cNvSpPr>
            <p:nvPr/>
          </p:nvSpPr>
          <p:spPr bwMode="auto">
            <a:xfrm>
              <a:off x="4843" y="2157"/>
              <a:ext cx="749" cy="212"/>
            </a:xfrm>
            <a:prstGeom prst="rect">
              <a:avLst/>
            </a:prstGeom>
            <a:noFill/>
            <a:ln w="9525">
              <a:noFill/>
              <a:miter lim="800000"/>
              <a:headEnd/>
              <a:tailEnd/>
            </a:ln>
          </p:spPr>
          <p:txBody>
            <a:bodyPr wrap="none">
              <a:spAutoFit/>
            </a:bodyPr>
            <a:lstStyle/>
            <a:p>
              <a:r>
                <a:rPr lang="es-ES" sz="1600" b="1">
                  <a:solidFill>
                    <a:srgbClr val="990033"/>
                  </a:solidFill>
                  <a:latin typeface="Calibri" pitchFamily="34" charset="0"/>
                </a:rPr>
                <a:t>Voluntario</a:t>
              </a:r>
            </a:p>
          </p:txBody>
        </p:sp>
      </p:grpSp>
      <p:sp>
        <p:nvSpPr>
          <p:cNvPr id="31756" name="Oval 21"/>
          <p:cNvSpPr>
            <a:spLocks noChangeArrowheads="1"/>
          </p:cNvSpPr>
          <p:nvPr/>
        </p:nvSpPr>
        <p:spPr bwMode="auto">
          <a:xfrm>
            <a:off x="6948488" y="3027363"/>
            <a:ext cx="481012" cy="447675"/>
          </a:xfrm>
          <a:prstGeom prst="ellipse">
            <a:avLst/>
          </a:prstGeom>
          <a:solidFill>
            <a:srgbClr val="CCFFFF"/>
          </a:solidFill>
          <a:ln w="9525">
            <a:solidFill>
              <a:srgbClr val="6699FF"/>
            </a:solidFill>
            <a:round/>
            <a:headEnd/>
            <a:tailEnd/>
          </a:ln>
        </p:spPr>
        <p:txBody>
          <a:bodyPr wrap="none" anchor="ctr"/>
          <a:lstStyle/>
          <a:p>
            <a:pPr algn="ctr"/>
            <a:r>
              <a:rPr lang="es-ES_tradnl" b="1">
                <a:solidFill>
                  <a:schemeClr val="accent2"/>
                </a:solidFill>
                <a:latin typeface="Calibri" pitchFamily="34" charset="0"/>
              </a:rPr>
              <a:t>E’</a:t>
            </a:r>
          </a:p>
        </p:txBody>
      </p:sp>
      <p:sp>
        <p:nvSpPr>
          <p:cNvPr id="15" name="14 Flecha doblada"/>
          <p:cNvSpPr/>
          <p:nvPr/>
        </p:nvSpPr>
        <p:spPr>
          <a:xfrm rot="5400000" flipH="1">
            <a:off x="6604000" y="3571875"/>
            <a:ext cx="714375" cy="714375"/>
          </a:xfrm>
          <a:prstGeom prst="bentArrow">
            <a:avLst>
              <a:gd name="adj1" fmla="val 12810"/>
              <a:gd name="adj2" fmla="val 19921"/>
              <a:gd name="adj3" fmla="val 25000"/>
              <a:gd name="adj4" fmla="val 4171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chemeClr val="tx1"/>
              </a:solidFill>
            </a:endParaRPr>
          </a:p>
        </p:txBody>
      </p:sp>
      <p:pic>
        <p:nvPicPr>
          <p:cNvPr id="18" name="3 Imagen" descr="IE Business School Color.jpg"/>
          <p:cNvPicPr>
            <a:picLocks noChangeAspect="1"/>
          </p:cNvPicPr>
          <p:nvPr/>
        </p:nvPicPr>
        <p:blipFill>
          <a:blip r:embed="rId3" cstate="print"/>
          <a:srcRect/>
          <a:stretch>
            <a:fillRect/>
          </a:stretch>
        </p:blipFill>
        <p:spPr bwMode="auto">
          <a:xfrm>
            <a:off x="107720" y="6165304"/>
            <a:ext cx="1223920" cy="596100"/>
          </a:xfrm>
          <a:prstGeom prst="rect">
            <a:avLst/>
          </a:prstGeom>
          <a:noFill/>
          <a:ln w="9525">
            <a:noFill/>
            <a:miter lim="800000"/>
            <a:headEnd/>
            <a:tailEnd/>
          </a:ln>
        </p:spPr>
      </p:pic>
      <p:sp>
        <p:nvSpPr>
          <p:cNvPr id="17" name="16 CuadroTexto"/>
          <p:cNvSpPr txBox="1"/>
          <p:nvPr/>
        </p:nvSpPr>
        <p:spPr>
          <a:xfrm>
            <a:off x="1965499" y="5373216"/>
            <a:ext cx="5630837" cy="461665"/>
          </a:xfrm>
          <a:prstGeom prst="rect">
            <a:avLst/>
          </a:prstGeom>
          <a:noFill/>
        </p:spPr>
        <p:txBody>
          <a:bodyPr wrap="none" rtlCol="0">
            <a:spAutoFit/>
          </a:bodyPr>
          <a:lstStyle/>
          <a:p>
            <a:r>
              <a:rPr lang="es-ES" sz="2400" b="1" dirty="0" smtClean="0">
                <a:solidFill>
                  <a:srgbClr val="C00000"/>
                </a:solidFill>
              </a:rPr>
              <a:t>Bº = Ingresos (Pº x </a:t>
            </a:r>
            <a:r>
              <a:rPr lang="es-ES" sz="2400" b="1" dirty="0" err="1" smtClean="0">
                <a:solidFill>
                  <a:srgbClr val="C00000"/>
                </a:solidFill>
              </a:rPr>
              <a:t>Cant</a:t>
            </a:r>
            <a:r>
              <a:rPr lang="es-ES" sz="2400" b="1" dirty="0" smtClean="0">
                <a:solidFill>
                  <a:srgbClr val="C00000"/>
                </a:solidFill>
              </a:rPr>
              <a:t>.) – Costes – Gastos</a:t>
            </a:r>
            <a:endParaRPr lang="es-E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p:cNvSpPr>
          <p:nvPr>
            <p:ph type="body" idx="1"/>
          </p:nvPr>
        </p:nvSpPr>
        <p:spPr/>
        <p:txBody>
          <a:bodyPr/>
          <a:lstStyle/>
          <a:p>
            <a:pPr>
              <a:defRPr/>
            </a:pPr>
            <a:r>
              <a:rPr lang="es-ES" sz="2800" b="1" dirty="0" smtClean="0">
                <a:solidFill>
                  <a:srgbClr val="C00000"/>
                </a:solidFill>
              </a:rPr>
              <a:t>Riesgo</a:t>
            </a:r>
          </a:p>
          <a:p>
            <a:pPr lvl="1">
              <a:defRPr/>
            </a:pPr>
            <a:r>
              <a:rPr lang="es-ES" sz="2000" dirty="0" smtClean="0">
                <a:solidFill>
                  <a:schemeClr val="tx2">
                    <a:lumMod val="75000"/>
                  </a:schemeClr>
                </a:solidFill>
              </a:rPr>
              <a:t>Incertidumbre de lograr los resultados</a:t>
            </a:r>
          </a:p>
          <a:p>
            <a:pPr lvl="1">
              <a:defRPr/>
            </a:pPr>
            <a:r>
              <a:rPr lang="es-ES" sz="2000" dirty="0" smtClean="0">
                <a:solidFill>
                  <a:schemeClr val="tx2">
                    <a:lumMod val="75000"/>
                  </a:schemeClr>
                </a:solidFill>
              </a:rPr>
              <a:t>Tiempo en apreciarse los resultados económicos</a:t>
            </a:r>
          </a:p>
          <a:p>
            <a:pPr lvl="1">
              <a:defRPr/>
            </a:pPr>
            <a:r>
              <a:rPr lang="es-ES" sz="2000" dirty="0" smtClean="0">
                <a:solidFill>
                  <a:schemeClr val="tx2">
                    <a:lumMod val="75000"/>
                  </a:schemeClr>
                </a:solidFill>
              </a:rPr>
              <a:t>Su resultado se engloba en los “intangibles” difíciles de medir y gestionar</a:t>
            </a:r>
          </a:p>
          <a:p>
            <a:pPr lvl="1">
              <a:defRPr/>
            </a:pPr>
            <a:endParaRPr lang="es-ES" sz="1800" dirty="0" smtClean="0">
              <a:solidFill>
                <a:schemeClr val="tx2">
                  <a:lumMod val="75000"/>
                </a:schemeClr>
              </a:solidFill>
            </a:endParaRPr>
          </a:p>
          <a:p>
            <a:pPr>
              <a:defRPr/>
            </a:pPr>
            <a:r>
              <a:rPr lang="es-ES" sz="2800" b="1" dirty="0" smtClean="0">
                <a:solidFill>
                  <a:srgbClr val="C00000"/>
                </a:solidFill>
              </a:rPr>
              <a:t>La apuesta</a:t>
            </a:r>
          </a:p>
          <a:p>
            <a:pPr lvl="1">
              <a:defRPr/>
            </a:pPr>
            <a:r>
              <a:rPr lang="es-ES" sz="2000" dirty="0" smtClean="0">
                <a:solidFill>
                  <a:schemeClr val="tx2">
                    <a:lumMod val="75000"/>
                  </a:schemeClr>
                </a:solidFill>
              </a:rPr>
              <a:t>Es necesario empezar por “solidaridad” y luego confiar en que se producirán los efectos económicos positivos</a:t>
            </a:r>
          </a:p>
          <a:p>
            <a:pPr lvl="1">
              <a:defRPr/>
            </a:pPr>
            <a:r>
              <a:rPr lang="es-ES" sz="2000" dirty="0" smtClean="0">
                <a:solidFill>
                  <a:schemeClr val="tx2">
                    <a:lumMod val="75000"/>
                  </a:schemeClr>
                </a:solidFill>
              </a:rPr>
              <a:t>Existe el mismo riesgo que en una campaña de Marketing, pero al ser un tema nuevo, hay recelos y dudas por no poder contar con experiencias pasadas</a:t>
            </a:r>
          </a:p>
          <a:p>
            <a:pPr>
              <a:defRPr/>
            </a:pPr>
            <a:endParaRPr lang="es-ES" sz="2400" dirty="0" smtClean="0">
              <a:solidFill>
                <a:schemeClr val="tx2">
                  <a:lumMod val="75000"/>
                </a:schemeClr>
              </a:solidFill>
            </a:endParaRPr>
          </a:p>
        </p:txBody>
      </p:sp>
      <p:sp>
        <p:nvSpPr>
          <p:cNvPr id="4" name="1 Marcador de fecha"/>
          <p:cNvSpPr>
            <a:spLocks noGrp="1"/>
          </p:cNvSpPr>
          <p:nvPr>
            <p:ph type="dt" sz="quarter" idx="10"/>
          </p:nvPr>
        </p:nvSpPr>
        <p:spPr/>
        <p:txBody>
          <a:bodyPr/>
          <a:lstStyle/>
          <a:p>
            <a:pPr>
              <a:defRPr/>
            </a:pPr>
            <a:r>
              <a:rPr lang="es-ES" dirty="0"/>
              <a:t>Profesor Garralda</a:t>
            </a:r>
            <a:endParaRPr lang="es-ES_tradnl" dirty="0"/>
          </a:p>
        </p:txBody>
      </p:sp>
      <p:sp>
        <p:nvSpPr>
          <p:cNvPr id="5" name="3 Título"/>
          <p:cNvSpPr txBox="1">
            <a:spLocks/>
          </p:cNvSpPr>
          <p:nvPr/>
        </p:nvSpPr>
        <p:spPr>
          <a:xfrm>
            <a:off x="0" y="274638"/>
            <a:ext cx="9144000" cy="1011237"/>
          </a:xfrm>
          <a:prstGeom prst="rect">
            <a:avLst/>
          </a:prstGeom>
          <a:solidFill>
            <a:schemeClr val="tx1">
              <a:lumMod val="50000"/>
              <a:lumOff val="50000"/>
            </a:schemeClr>
          </a:solidFill>
          <a:ln w="9525" cap="flat">
            <a:solidFill>
              <a:schemeClr val="tx2">
                <a:lumMod val="60000"/>
                <a:lumOff val="40000"/>
              </a:schemeClr>
            </a:solidFill>
            <a:miter lim="800000"/>
            <a:headEnd/>
            <a:tailEnd/>
          </a:ln>
        </p:spPr>
        <p:txBody>
          <a:bodyPr vert="horz" lIns="91440" tIns="45720" rIns="91440" bIns="45720" rtlCol="0" anchor="ctr">
            <a:normAutofit/>
          </a:bodyPr>
          <a:lstStyle/>
          <a:p>
            <a:pPr marL="457200" marR="0" lvl="0" indent="-45720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bg1"/>
                </a:solidFill>
                <a:effectLst/>
                <a:uLnTx/>
                <a:uFillTx/>
                <a:latin typeface="+mj-lt"/>
                <a:ea typeface="+mj-ea"/>
                <a:cs typeface="+mj-cs"/>
              </a:rPr>
              <a:t>¿Por qué no lo hacen todas</a:t>
            </a:r>
            <a:r>
              <a:rPr kumimoji="0" lang="es-ES" sz="3600" b="0" i="0" u="none" strike="noStrike" kern="1200" cap="none" spc="0" normalizeH="0" noProof="0" dirty="0" smtClean="0">
                <a:ln>
                  <a:noFill/>
                </a:ln>
                <a:solidFill>
                  <a:schemeClr val="bg1"/>
                </a:solidFill>
                <a:effectLst/>
                <a:uLnTx/>
                <a:uFillTx/>
                <a:latin typeface="+mj-lt"/>
                <a:ea typeface="+mj-ea"/>
                <a:cs typeface="+mj-cs"/>
              </a:rPr>
              <a:t> las empresas? </a:t>
            </a:r>
            <a:endParaRPr kumimoji="0" lang="es-ES" sz="3600" b="0" i="0" u="none" strike="noStrike" kern="120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es-ES" sz="3600" dirty="0" smtClean="0">
                <a:solidFill>
                  <a:schemeClr val="bg1"/>
                </a:solidFill>
              </a:rPr>
              <a:t>¿Qué dicen las encuestas?</a:t>
            </a:r>
            <a:endParaRPr lang="es-ES" sz="3600" dirty="0">
              <a:solidFill>
                <a:schemeClr val="accent2">
                  <a:lumMod val="40000"/>
                  <a:lumOff val="60000"/>
                </a:schemeClr>
              </a:solidFill>
            </a:endParaRPr>
          </a:p>
        </p:txBody>
      </p:sp>
      <p:pic>
        <p:nvPicPr>
          <p:cNvPr id="3" name="3 Imagen" descr="IE Business School Color.jpg"/>
          <p:cNvPicPr>
            <a:picLocks noChangeAspect="1"/>
          </p:cNvPicPr>
          <p:nvPr/>
        </p:nvPicPr>
        <p:blipFill>
          <a:blip r:embed="rId2"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noFill/>
          <a:ln w="9525">
            <a:noFill/>
            <a:miter lim="800000"/>
            <a:headEnd/>
            <a:tailEnd/>
          </a:ln>
        </p:spPr>
        <p:txBody>
          <a:bodyPr anchor="ctr">
            <a:normAutofit/>
          </a:bodyPr>
          <a:lstStyle/>
          <a:p>
            <a:pPr marL="457200" indent="-457200" eaLnBrk="0" hangingPunct="0">
              <a:defRPr/>
            </a:pPr>
            <a:r>
              <a:rPr lang="es-ES" sz="3600" dirty="0" smtClean="0">
                <a:solidFill>
                  <a:schemeClr val="tx2"/>
                </a:solidFill>
                <a:ea typeface="+mn-ea"/>
                <a:cs typeface="+mn-cs"/>
              </a:rPr>
              <a:t>¿Qué dicen las empresas?</a:t>
            </a:r>
            <a:br>
              <a:rPr lang="es-ES" sz="3600" dirty="0" smtClean="0">
                <a:solidFill>
                  <a:schemeClr val="tx2"/>
                </a:solidFill>
                <a:ea typeface="+mn-ea"/>
                <a:cs typeface="+mn-cs"/>
              </a:rPr>
            </a:br>
            <a:r>
              <a:rPr lang="es-ES" sz="2200" dirty="0" smtClean="0">
                <a:solidFill>
                  <a:srgbClr val="C00000"/>
                </a:solidFill>
                <a:ea typeface="+mn-ea"/>
                <a:cs typeface="+mn-cs"/>
              </a:rPr>
              <a:t>Notoriedad del concepto de RSE en función del tamaño de la empresa</a:t>
            </a:r>
            <a:endParaRPr lang="es-ES" sz="3600" dirty="0">
              <a:solidFill>
                <a:srgbClr val="C00000"/>
              </a:solidFill>
              <a:ea typeface="+mn-ea"/>
              <a:cs typeface="+mn-cs"/>
            </a:endParaRPr>
          </a:p>
        </p:txBody>
      </p:sp>
      <p:graphicFrame>
        <p:nvGraphicFramePr>
          <p:cNvPr id="4" name="3 Marcador de contenido"/>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8132" name="4 CuadroTexto"/>
          <p:cNvSpPr txBox="1">
            <a:spLocks noChangeArrowheads="1"/>
          </p:cNvSpPr>
          <p:nvPr/>
        </p:nvSpPr>
        <p:spPr bwMode="auto">
          <a:xfrm>
            <a:off x="714375" y="6072188"/>
            <a:ext cx="3960813" cy="461962"/>
          </a:xfrm>
          <a:prstGeom prst="rect">
            <a:avLst/>
          </a:prstGeom>
          <a:noFill/>
          <a:ln w="9525">
            <a:noFill/>
            <a:miter lim="800000"/>
            <a:headEnd/>
            <a:tailEnd/>
          </a:ln>
        </p:spPr>
        <p:txBody>
          <a:bodyPr wrap="none">
            <a:spAutoFit/>
          </a:bodyPr>
          <a:lstStyle/>
          <a:p>
            <a:r>
              <a:rPr lang="es-ES" sz="1200">
                <a:solidFill>
                  <a:schemeClr val="tx2"/>
                </a:solidFill>
              </a:rPr>
              <a:t>Fuente: Informe de Forética 2008</a:t>
            </a:r>
          </a:p>
          <a:p>
            <a:r>
              <a:rPr lang="es-ES" sz="1200">
                <a:solidFill>
                  <a:schemeClr val="tx2"/>
                </a:solidFill>
              </a:rPr>
              <a:t>1449 entrevistas a empresas, de abril a junio de 2008)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10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fade">
                                      <p:cBhvr>
                                        <p:cTn id="12" dur="10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fade">
                                      <p:cBhvr>
                                        <p:cTn id="17" dur="10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fade">
                                      <p:cBhvr>
                                        <p:cTn id="22" dur="1000"/>
                                        <p:tgtEl>
                                          <p:spTgt spid="4">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fade">
                                      <p:cBhvr>
                                        <p:cTn id="27" dur="1000"/>
                                        <p:tgtEl>
                                          <p:spTgt spid="4">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1 Título"/>
          <p:cNvSpPr>
            <a:spLocks noGrp="1"/>
          </p:cNvSpPr>
          <p:nvPr>
            <p:ph type="title"/>
          </p:nvPr>
        </p:nvSpPr>
        <p:spPr/>
        <p:txBody>
          <a:bodyPr/>
          <a:lstStyle/>
          <a:p>
            <a:pPr>
              <a:defRPr/>
            </a:pPr>
            <a:r>
              <a:rPr lang="es-ES" sz="3600" dirty="0" smtClean="0">
                <a:solidFill>
                  <a:schemeClr val="tx2"/>
                </a:solidFill>
                <a:ea typeface="+mn-ea"/>
                <a:cs typeface="+mn-cs"/>
              </a:rPr>
              <a:t>¿Qué interpretan del consumidor?</a:t>
            </a:r>
            <a:br>
              <a:rPr lang="es-ES" sz="3600" dirty="0" smtClean="0">
                <a:solidFill>
                  <a:schemeClr val="tx2"/>
                </a:solidFill>
                <a:ea typeface="+mn-ea"/>
                <a:cs typeface="+mn-cs"/>
              </a:rPr>
            </a:br>
            <a:r>
              <a:rPr lang="es-ES" sz="2200" dirty="0" smtClean="0">
                <a:solidFill>
                  <a:srgbClr val="C00000"/>
                </a:solidFill>
              </a:rPr>
              <a:t>Variación en la discriminación positiva del precio</a:t>
            </a:r>
            <a:endParaRPr lang="es-ES" sz="2200" dirty="0">
              <a:solidFill>
                <a:srgbClr val="C00000"/>
              </a:solidFill>
            </a:endParaRPr>
          </a:p>
        </p:txBody>
      </p:sp>
      <p:sp>
        <p:nvSpPr>
          <p:cNvPr id="49156" name="5 CuadroTexto"/>
          <p:cNvSpPr txBox="1">
            <a:spLocks noChangeArrowheads="1"/>
          </p:cNvSpPr>
          <p:nvPr/>
        </p:nvSpPr>
        <p:spPr bwMode="auto">
          <a:xfrm>
            <a:off x="714375" y="6072188"/>
            <a:ext cx="2463800" cy="276225"/>
          </a:xfrm>
          <a:prstGeom prst="rect">
            <a:avLst/>
          </a:prstGeom>
          <a:noFill/>
          <a:ln w="9525">
            <a:noFill/>
            <a:miter lim="800000"/>
            <a:headEnd/>
            <a:tailEnd/>
          </a:ln>
        </p:spPr>
        <p:txBody>
          <a:bodyPr wrap="none">
            <a:spAutoFit/>
          </a:bodyPr>
          <a:lstStyle/>
          <a:p>
            <a:r>
              <a:rPr lang="es-ES" sz="1200">
                <a:solidFill>
                  <a:schemeClr val="tx2"/>
                </a:solidFill>
              </a:rPr>
              <a:t>Fuente: Informe de Forética 2008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10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fade">
                                      <p:cBhvr>
                                        <p:cTn id="12" dur="10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fade">
                                      <p:cBhvr>
                                        <p:cTn id="17" dur="10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600200"/>
          <a:ext cx="8229600" cy="4686300"/>
        </p:xfrm>
        <a:graphic>
          <a:graphicData uri="http://schemas.openxmlformats.org/drawingml/2006/chart">
            <c:chart xmlns:c="http://schemas.openxmlformats.org/drawingml/2006/chart" xmlns:r="http://schemas.openxmlformats.org/officeDocument/2006/relationships" r:id="rId2"/>
          </a:graphicData>
        </a:graphic>
      </p:graphicFrame>
      <p:sp>
        <p:nvSpPr>
          <p:cNvPr id="7" name="1 Título"/>
          <p:cNvSpPr>
            <a:spLocks noGrp="1"/>
          </p:cNvSpPr>
          <p:nvPr>
            <p:ph type="title"/>
          </p:nvPr>
        </p:nvSpPr>
        <p:spPr/>
        <p:txBody>
          <a:bodyPr/>
          <a:lstStyle/>
          <a:p>
            <a:pPr>
              <a:defRPr/>
            </a:pPr>
            <a:r>
              <a:rPr lang="es-ES" sz="3600" dirty="0" smtClean="0">
                <a:solidFill>
                  <a:schemeClr val="tx2"/>
                </a:solidFill>
                <a:ea typeface="+mn-ea"/>
                <a:cs typeface="+mn-cs"/>
              </a:rPr>
              <a:t>¿Cómo afectan a la cadena de suministro?</a:t>
            </a:r>
            <a:r>
              <a:rPr lang="es-ES" dirty="0" smtClean="0">
                <a:solidFill>
                  <a:schemeClr val="tx2">
                    <a:lumMod val="50000"/>
                  </a:schemeClr>
                </a:solidFill>
              </a:rPr>
              <a:t/>
            </a:r>
            <a:br>
              <a:rPr lang="es-ES" dirty="0" smtClean="0">
                <a:solidFill>
                  <a:schemeClr val="tx2">
                    <a:lumMod val="50000"/>
                  </a:schemeClr>
                </a:solidFill>
              </a:rPr>
            </a:br>
            <a:r>
              <a:rPr lang="es-ES" sz="2200" dirty="0" smtClean="0">
                <a:solidFill>
                  <a:srgbClr val="C00000"/>
                </a:solidFill>
              </a:rPr>
              <a:t>Auditorías sociales/medioambientales a proveedores</a:t>
            </a:r>
            <a:endParaRPr lang="es-ES" sz="2200" dirty="0">
              <a:solidFill>
                <a:srgbClr val="C00000"/>
              </a:solidFill>
            </a:endParaRPr>
          </a:p>
        </p:txBody>
      </p:sp>
      <p:sp>
        <p:nvSpPr>
          <p:cNvPr id="50180" name="7 CuadroTexto"/>
          <p:cNvSpPr txBox="1">
            <a:spLocks noChangeArrowheads="1"/>
          </p:cNvSpPr>
          <p:nvPr/>
        </p:nvSpPr>
        <p:spPr bwMode="auto">
          <a:xfrm>
            <a:off x="571500" y="6264275"/>
            <a:ext cx="2463800" cy="277813"/>
          </a:xfrm>
          <a:prstGeom prst="rect">
            <a:avLst/>
          </a:prstGeom>
          <a:noFill/>
          <a:ln w="9525">
            <a:noFill/>
            <a:miter lim="800000"/>
            <a:headEnd/>
            <a:tailEnd/>
          </a:ln>
        </p:spPr>
        <p:txBody>
          <a:bodyPr wrap="none">
            <a:spAutoFit/>
          </a:bodyPr>
          <a:lstStyle/>
          <a:p>
            <a:r>
              <a:rPr lang="es-ES" sz="1200">
                <a:solidFill>
                  <a:schemeClr val="tx2"/>
                </a:solidFill>
              </a:rPr>
              <a:t>Fuente: Informe de Forética 2008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150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1000"/>
                                        <p:tgtEl>
                                          <p:spTgt spid="4">
                                            <p:graphicEl>
                                              <a:chart seriesIdx="-3" categoryIdx="-3" bldStep="gridLegend"/>
                                            </p:graphicEl>
                                          </p:spTgt>
                                        </p:tgtEl>
                                      </p:cBhvr>
                                    </p:animEffect>
                                  </p:childTnLst>
                                </p:cTn>
                              </p:par>
                            </p:childTnLst>
                          </p:cTn>
                        </p:par>
                        <p:par>
                          <p:cTn id="8" fill="hold">
                            <p:stCondLst>
                              <p:cond delay="2500"/>
                            </p:stCondLst>
                            <p:childTnLst>
                              <p:par>
                                <p:cTn id="9" presetID="10" presetClass="entr" presetSubtype="0" fill="hold" grpId="0" nodeType="afterEffect">
                                  <p:stCondLst>
                                    <p:cond delay="150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fade">
                                      <p:cBhvr>
                                        <p:cTn id="11" dur="1000"/>
                                        <p:tgtEl>
                                          <p:spTgt spid="4">
                                            <p:graphicEl>
                                              <a:chart seriesIdx="-4" categoryIdx="0" bldStep="category"/>
                                            </p:graphicEl>
                                          </p:spTgt>
                                        </p:tgtEl>
                                      </p:cBhvr>
                                    </p:animEffect>
                                  </p:childTnLst>
                                </p:cTn>
                              </p:par>
                            </p:childTnLst>
                          </p:cTn>
                        </p:par>
                        <p:par>
                          <p:cTn id="12" fill="hold">
                            <p:stCondLst>
                              <p:cond delay="5000"/>
                            </p:stCondLst>
                            <p:childTnLst>
                              <p:par>
                                <p:cTn id="13" presetID="10" presetClass="entr" presetSubtype="0" fill="hold" grpId="0" nodeType="afterEffect">
                                  <p:stCondLst>
                                    <p:cond delay="150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fade">
                                      <p:cBhvr>
                                        <p:cTn id="15" dur="1000"/>
                                        <p:tgtEl>
                                          <p:spTgt spid="4">
                                            <p:graphicEl>
                                              <a:chart seriesIdx="-4" categoryIdx="1" bldStep="category"/>
                                            </p:graphicEl>
                                          </p:spTgt>
                                        </p:tgtEl>
                                      </p:cBhvr>
                                    </p:animEffect>
                                  </p:childTnLst>
                                </p:cTn>
                              </p:par>
                            </p:childTnLst>
                          </p:cTn>
                        </p:par>
                        <p:par>
                          <p:cTn id="16" fill="hold">
                            <p:stCondLst>
                              <p:cond delay="7500"/>
                            </p:stCondLst>
                            <p:childTnLst>
                              <p:par>
                                <p:cTn id="17" presetID="10" presetClass="entr" presetSubtype="0" fill="hold" grpId="0" nodeType="afterEffect">
                                  <p:stCondLst>
                                    <p:cond delay="1500"/>
                                  </p:stCondLst>
                                  <p:childTnLst>
                                    <p:set>
                                      <p:cBhvr>
                                        <p:cTn id="18"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fade">
                                      <p:cBhvr>
                                        <p:cTn id="19" dur="1000"/>
                                        <p:tgtEl>
                                          <p:spTgt spid="4">
                                            <p:graphicEl>
                                              <a:chart seriesIdx="-4" categoryIdx="2" bldStep="category"/>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1500"/>
                                  </p:stCondLst>
                                  <p:childTnLst>
                                    <p:set>
                                      <p:cBhvr>
                                        <p:cTn id="23"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fade">
                                      <p:cBhvr>
                                        <p:cTn id="24" dur="1000"/>
                                        <p:tgtEl>
                                          <p:spTgt spid="4">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500034" y="2285992"/>
          <a:ext cx="8043890" cy="4214821"/>
        </p:xfrm>
        <a:graphic>
          <a:graphicData uri="http://schemas.openxmlformats.org/drawingml/2006/chart">
            <c:chart xmlns:c="http://schemas.openxmlformats.org/drawingml/2006/chart" xmlns:r="http://schemas.openxmlformats.org/officeDocument/2006/relationships" r:id="rId2"/>
          </a:graphicData>
        </a:graphic>
      </p:graphicFrame>
      <p:sp>
        <p:nvSpPr>
          <p:cNvPr id="7" name="1 Título"/>
          <p:cNvSpPr>
            <a:spLocks noGrp="1"/>
          </p:cNvSpPr>
          <p:nvPr>
            <p:ph type="title"/>
          </p:nvPr>
        </p:nvSpPr>
        <p:spPr>
          <a:xfrm>
            <a:off x="457200" y="428604"/>
            <a:ext cx="8229600" cy="1357314"/>
          </a:xfrm>
        </p:spPr>
        <p:txBody>
          <a:bodyPr>
            <a:normAutofit fontScale="90000"/>
          </a:bodyPr>
          <a:lstStyle/>
          <a:p>
            <a:pPr>
              <a:defRPr/>
            </a:pPr>
            <a:r>
              <a:rPr lang="es-ES" sz="4000" dirty="0" smtClean="0">
                <a:solidFill>
                  <a:schemeClr val="tx2"/>
                </a:solidFill>
                <a:ea typeface="+mn-ea"/>
                <a:cs typeface="+mn-cs"/>
              </a:rPr>
              <a:t>Lo que dice el consumidor en persona</a:t>
            </a:r>
            <a:r>
              <a:rPr lang="es-ES" sz="4000" dirty="0" smtClean="0">
                <a:solidFill>
                  <a:schemeClr val="tx2">
                    <a:lumMod val="50000"/>
                  </a:schemeClr>
                </a:solidFill>
              </a:rPr>
              <a:t/>
            </a:r>
            <a:br>
              <a:rPr lang="es-ES" sz="4000" dirty="0" smtClean="0">
                <a:solidFill>
                  <a:schemeClr val="tx2">
                    <a:lumMod val="50000"/>
                  </a:schemeClr>
                </a:solidFill>
              </a:rPr>
            </a:br>
            <a:r>
              <a:rPr lang="es-ES" sz="1800" dirty="0" smtClean="0">
                <a:solidFill>
                  <a:srgbClr val="C00000"/>
                </a:solidFill>
              </a:rPr>
              <a:t>Ante dos productos similares, imagine que </a:t>
            </a:r>
            <a:r>
              <a:rPr lang="es-ES" sz="1800" b="1" dirty="0" smtClean="0">
                <a:solidFill>
                  <a:srgbClr val="C00000"/>
                </a:solidFill>
              </a:rPr>
              <a:t>tiene la certeza </a:t>
            </a:r>
            <a:r>
              <a:rPr lang="es-ES" sz="1800" dirty="0" smtClean="0">
                <a:solidFill>
                  <a:srgbClr val="C00000"/>
                </a:solidFill>
              </a:rPr>
              <a:t>de que uno proviene de una </a:t>
            </a:r>
            <a:r>
              <a:rPr lang="es-ES" sz="1800" b="1" dirty="0" smtClean="0">
                <a:solidFill>
                  <a:srgbClr val="C00000"/>
                </a:solidFill>
              </a:rPr>
              <a:t>empresa socialmente responsable</a:t>
            </a:r>
            <a:r>
              <a:rPr lang="es-ES" sz="1800" dirty="0" smtClean="0">
                <a:solidFill>
                  <a:srgbClr val="C00000"/>
                </a:solidFill>
              </a:rPr>
              <a:t>, y del otro no sabe nada a este respecto: </a:t>
            </a:r>
            <a:r>
              <a:rPr lang="es-ES" sz="1800" dirty="0" smtClean="0">
                <a:solidFill>
                  <a:schemeClr val="tx2">
                    <a:lumMod val="50000"/>
                  </a:schemeClr>
                </a:solidFill>
              </a:rPr>
              <a:t/>
            </a:r>
            <a:br>
              <a:rPr lang="es-ES" sz="1800" dirty="0" smtClean="0">
                <a:solidFill>
                  <a:schemeClr val="tx2">
                    <a:lumMod val="50000"/>
                  </a:schemeClr>
                </a:solidFill>
              </a:rPr>
            </a:br>
            <a:r>
              <a:rPr lang="es-ES" sz="2000" b="1" dirty="0" smtClean="0">
                <a:solidFill>
                  <a:schemeClr val="tx2"/>
                </a:solidFill>
              </a:rPr>
              <a:t>a) ¿Cuándo compraría el más responsable?</a:t>
            </a:r>
            <a:r>
              <a:rPr lang="es-ES" sz="1800" dirty="0" smtClean="0">
                <a:solidFill>
                  <a:schemeClr val="tx2"/>
                </a:solidFill>
              </a:rPr>
              <a:t/>
            </a:r>
            <a:br>
              <a:rPr lang="es-ES" sz="1800" dirty="0" smtClean="0">
                <a:solidFill>
                  <a:schemeClr val="tx2"/>
                </a:solidFill>
              </a:rPr>
            </a:br>
            <a:r>
              <a:rPr lang="es-ES" sz="2000" b="1" dirty="0" smtClean="0">
                <a:solidFill>
                  <a:schemeClr val="tx2"/>
                </a:solidFill>
              </a:rPr>
              <a:t>b) ¿Qué cree que respondería de manera general el consumidor medio español?</a:t>
            </a:r>
            <a:endParaRPr lang="es-ES" sz="2000" b="1" dirty="0">
              <a:solidFill>
                <a:schemeClr val="tx2"/>
              </a:solidFill>
            </a:endParaRPr>
          </a:p>
        </p:txBody>
      </p:sp>
      <p:sp>
        <p:nvSpPr>
          <p:cNvPr id="51204" name="4 CuadroTexto"/>
          <p:cNvSpPr txBox="1">
            <a:spLocks noChangeArrowheads="1"/>
          </p:cNvSpPr>
          <p:nvPr/>
        </p:nvSpPr>
        <p:spPr bwMode="auto">
          <a:xfrm>
            <a:off x="714375" y="6478588"/>
            <a:ext cx="7651750" cy="277812"/>
          </a:xfrm>
          <a:prstGeom prst="rect">
            <a:avLst/>
          </a:prstGeom>
          <a:noFill/>
          <a:ln w="9525">
            <a:solidFill>
              <a:schemeClr val="accent1"/>
            </a:solidFill>
            <a:miter lim="800000"/>
            <a:headEnd/>
            <a:tailEnd/>
          </a:ln>
        </p:spPr>
        <p:txBody>
          <a:bodyPr wrap="none">
            <a:spAutoFit/>
          </a:bodyPr>
          <a:lstStyle/>
          <a:p>
            <a:r>
              <a:rPr lang="es-ES" sz="1200">
                <a:solidFill>
                  <a:schemeClr val="tx2"/>
                </a:solidFill>
              </a:rPr>
              <a:t>Fuente: Informe de Forética 2008; entrevistas a 1004 personas entre 17 y 60 años d</a:t>
            </a:r>
            <a:r>
              <a:rPr lang="it-IT" sz="1200">
                <a:solidFill>
                  <a:schemeClr val="tx2"/>
                </a:solidFill>
              </a:rPr>
              <a:t>e </a:t>
            </a:r>
            <a:r>
              <a:rPr lang="es-ES" sz="1200">
                <a:solidFill>
                  <a:schemeClr val="tx2"/>
                </a:solidFill>
              </a:rPr>
              <a:t>abril a mayo de 2008)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es-ES" sz="3600" dirty="0" smtClean="0">
                <a:solidFill>
                  <a:schemeClr val="bg1"/>
                </a:solidFill>
              </a:rPr>
              <a:t>¿Un sello/certificado/logo más?</a:t>
            </a:r>
            <a:endParaRPr lang="es-ES" sz="3600" dirty="0">
              <a:solidFill>
                <a:schemeClr val="accent2">
                  <a:lumMod val="40000"/>
                  <a:lumOff val="60000"/>
                </a:schemeClr>
              </a:solidFill>
            </a:endParaRPr>
          </a:p>
        </p:txBody>
      </p:sp>
      <p:pic>
        <p:nvPicPr>
          <p:cNvPr id="3" name="3 Imagen" descr="IE Business School Color.jpg"/>
          <p:cNvPicPr>
            <a:picLocks noChangeAspect="1"/>
          </p:cNvPicPr>
          <p:nvPr/>
        </p:nvPicPr>
        <p:blipFill>
          <a:blip r:embed="rId2"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Gráfico"/>
          <p:cNvGraphicFramePr/>
          <p:nvPr/>
        </p:nvGraphicFramePr>
        <p:xfrm>
          <a:off x="714348" y="1285860"/>
          <a:ext cx="7358114" cy="4429156"/>
        </p:xfrm>
        <a:graphic>
          <a:graphicData uri="http://schemas.openxmlformats.org/drawingml/2006/chart">
            <c:chart xmlns:c="http://schemas.openxmlformats.org/drawingml/2006/chart" xmlns:r="http://schemas.openxmlformats.org/officeDocument/2006/relationships" r:id="rId2"/>
          </a:graphicData>
        </a:graphic>
      </p:graphicFrame>
      <p:sp>
        <p:nvSpPr>
          <p:cNvPr id="2051" name="2 Título"/>
          <p:cNvSpPr>
            <a:spLocks noGrp="1"/>
          </p:cNvSpPr>
          <p:nvPr>
            <p:ph type="title"/>
          </p:nvPr>
        </p:nvSpPr>
        <p:spPr/>
        <p:txBody>
          <a:bodyPr/>
          <a:lstStyle/>
          <a:p>
            <a:r>
              <a:rPr lang="es-ES" sz="3200" dirty="0" smtClean="0">
                <a:solidFill>
                  <a:schemeClr val="tx2"/>
                </a:solidFill>
              </a:rPr>
              <a:t>ISO 9.000 (Gestión de la Calidad)</a:t>
            </a:r>
            <a:br>
              <a:rPr lang="es-ES" sz="3200" dirty="0" smtClean="0">
                <a:solidFill>
                  <a:schemeClr val="tx2"/>
                </a:solidFill>
              </a:rPr>
            </a:br>
            <a:r>
              <a:rPr lang="es-ES" sz="2000" b="1" dirty="0" smtClean="0">
                <a:solidFill>
                  <a:schemeClr val="accent3">
                    <a:lumMod val="50000"/>
                  </a:schemeClr>
                </a:solidFill>
              </a:rPr>
              <a:t>Número de licencias por países </a:t>
            </a:r>
            <a:endParaRPr lang="es-ES" sz="3200" b="1" dirty="0" smtClean="0">
              <a:solidFill>
                <a:schemeClr val="accent3">
                  <a:lumMod val="50000"/>
                </a:schemeClr>
              </a:solidFill>
            </a:endParaRPr>
          </a:p>
        </p:txBody>
      </p:sp>
      <p:sp>
        <p:nvSpPr>
          <p:cNvPr id="4" name="3 CuadroTexto"/>
          <p:cNvSpPr txBox="1"/>
          <p:nvPr/>
        </p:nvSpPr>
        <p:spPr>
          <a:xfrm>
            <a:off x="1071563" y="6215063"/>
            <a:ext cx="1708150" cy="276225"/>
          </a:xfrm>
          <a:prstGeom prst="rect">
            <a:avLst/>
          </a:prstGeom>
          <a:noFill/>
        </p:spPr>
        <p:txBody>
          <a:bodyPr wrap="none">
            <a:spAutoFit/>
          </a:bodyPr>
          <a:lstStyle/>
          <a:p>
            <a:pPr fontAlgn="auto">
              <a:spcBef>
                <a:spcPts val="0"/>
              </a:spcBef>
              <a:spcAft>
                <a:spcPts val="0"/>
              </a:spcAft>
              <a:defRPr/>
            </a:pPr>
            <a:r>
              <a:rPr lang="es-ES" sz="1200" dirty="0">
                <a:solidFill>
                  <a:schemeClr val="accent3">
                    <a:lumMod val="50000"/>
                  </a:schemeClr>
                </a:solidFill>
                <a:latin typeface="+mn-lt"/>
              </a:rPr>
              <a:t>Fuente: ISO </a:t>
            </a:r>
            <a:r>
              <a:rPr lang="es-ES" sz="1200" dirty="0" err="1">
                <a:solidFill>
                  <a:schemeClr val="accent3">
                    <a:lumMod val="50000"/>
                  </a:schemeClr>
                </a:solidFill>
                <a:latin typeface="+mn-lt"/>
              </a:rPr>
              <a:t>Survey</a:t>
            </a:r>
            <a:r>
              <a:rPr lang="es-ES" sz="1200" dirty="0">
                <a:solidFill>
                  <a:schemeClr val="accent3">
                    <a:lumMod val="50000"/>
                  </a:schemeClr>
                </a:solidFill>
                <a:latin typeface="+mn-lt"/>
              </a:rPr>
              <a:t> 2007</a:t>
            </a:r>
          </a:p>
        </p:txBody>
      </p:sp>
      <p:sp>
        <p:nvSpPr>
          <p:cNvPr id="5" name="4 Rectángulo"/>
          <p:cNvSpPr/>
          <p:nvPr/>
        </p:nvSpPr>
        <p:spPr>
          <a:xfrm>
            <a:off x="1000100" y="2942789"/>
            <a:ext cx="857256"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2 Gráfico"/>
          <p:cNvGraphicFramePr/>
          <p:nvPr/>
        </p:nvGraphicFramePr>
        <p:xfrm>
          <a:off x="1142976" y="1357298"/>
          <a:ext cx="6786594" cy="4586310"/>
        </p:xfrm>
        <a:graphic>
          <a:graphicData uri="http://schemas.openxmlformats.org/drawingml/2006/chart">
            <c:chart xmlns:c="http://schemas.openxmlformats.org/drawingml/2006/chart" xmlns:r="http://schemas.openxmlformats.org/officeDocument/2006/relationships" r:id="rId2"/>
          </a:graphicData>
        </a:graphic>
      </p:graphicFrame>
      <p:sp>
        <p:nvSpPr>
          <p:cNvPr id="3075" name="2 Título"/>
          <p:cNvSpPr>
            <a:spLocks noGrp="1"/>
          </p:cNvSpPr>
          <p:nvPr>
            <p:ph type="title"/>
          </p:nvPr>
        </p:nvSpPr>
        <p:spPr/>
        <p:txBody>
          <a:bodyPr/>
          <a:lstStyle/>
          <a:p>
            <a:r>
              <a:rPr lang="es-ES" sz="3200" dirty="0" smtClean="0">
                <a:solidFill>
                  <a:schemeClr val="tx2"/>
                </a:solidFill>
              </a:rPr>
              <a:t>ISO 14.000 (Gestión Medioambiental)</a:t>
            </a:r>
            <a:br>
              <a:rPr lang="es-ES" sz="3200" dirty="0" smtClean="0">
                <a:solidFill>
                  <a:schemeClr val="tx2"/>
                </a:solidFill>
              </a:rPr>
            </a:br>
            <a:r>
              <a:rPr lang="es-ES" sz="2000" b="1" dirty="0" smtClean="0">
                <a:solidFill>
                  <a:schemeClr val="accent3">
                    <a:lumMod val="50000"/>
                  </a:schemeClr>
                </a:solidFill>
              </a:rPr>
              <a:t>Número de licencias por países </a:t>
            </a:r>
            <a:endParaRPr lang="es-ES" sz="3200" dirty="0" smtClean="0">
              <a:solidFill>
                <a:schemeClr val="tx2"/>
              </a:solidFill>
            </a:endParaRPr>
          </a:p>
        </p:txBody>
      </p:sp>
      <p:sp>
        <p:nvSpPr>
          <p:cNvPr id="4" name="3 CuadroTexto"/>
          <p:cNvSpPr txBox="1"/>
          <p:nvPr/>
        </p:nvSpPr>
        <p:spPr>
          <a:xfrm>
            <a:off x="1071563" y="6215063"/>
            <a:ext cx="1708150" cy="276225"/>
          </a:xfrm>
          <a:prstGeom prst="rect">
            <a:avLst/>
          </a:prstGeom>
          <a:noFill/>
        </p:spPr>
        <p:txBody>
          <a:bodyPr wrap="none">
            <a:spAutoFit/>
          </a:bodyPr>
          <a:lstStyle/>
          <a:p>
            <a:pPr fontAlgn="auto">
              <a:spcBef>
                <a:spcPts val="0"/>
              </a:spcBef>
              <a:spcAft>
                <a:spcPts val="0"/>
              </a:spcAft>
              <a:defRPr/>
            </a:pPr>
            <a:r>
              <a:rPr lang="es-ES" sz="1200" dirty="0">
                <a:solidFill>
                  <a:schemeClr val="accent3">
                    <a:lumMod val="50000"/>
                  </a:schemeClr>
                </a:solidFill>
                <a:latin typeface="+mn-lt"/>
              </a:rPr>
              <a:t>Fuente: ISO </a:t>
            </a:r>
            <a:r>
              <a:rPr lang="es-ES" sz="1200" dirty="0" err="1">
                <a:solidFill>
                  <a:schemeClr val="accent3">
                    <a:lumMod val="50000"/>
                  </a:schemeClr>
                </a:solidFill>
                <a:latin typeface="+mn-lt"/>
              </a:rPr>
              <a:t>Survey</a:t>
            </a:r>
            <a:r>
              <a:rPr lang="es-ES" sz="1200" dirty="0">
                <a:solidFill>
                  <a:schemeClr val="accent3">
                    <a:lumMod val="50000"/>
                  </a:schemeClr>
                </a:solidFill>
                <a:latin typeface="+mn-lt"/>
              </a:rPr>
              <a:t> 2007</a:t>
            </a:r>
          </a:p>
        </p:txBody>
      </p:sp>
      <p:sp>
        <p:nvSpPr>
          <p:cNvPr id="5" name="4 Rectángulo"/>
          <p:cNvSpPr/>
          <p:nvPr/>
        </p:nvSpPr>
        <p:spPr>
          <a:xfrm>
            <a:off x="1401018" y="2668729"/>
            <a:ext cx="825220" cy="3017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Gráfico"/>
          <p:cNvGraphicFramePr/>
          <p:nvPr/>
        </p:nvGraphicFramePr>
        <p:xfrm>
          <a:off x="1571604" y="1285860"/>
          <a:ext cx="6000792" cy="4572032"/>
        </p:xfrm>
        <a:graphic>
          <a:graphicData uri="http://schemas.openxmlformats.org/drawingml/2006/chart">
            <c:chart xmlns:c="http://schemas.openxmlformats.org/drawingml/2006/chart" xmlns:r="http://schemas.openxmlformats.org/officeDocument/2006/relationships" r:id="rId2"/>
          </a:graphicData>
        </a:graphic>
      </p:graphicFrame>
      <p:sp>
        <p:nvSpPr>
          <p:cNvPr id="5123" name="2 Título"/>
          <p:cNvSpPr>
            <a:spLocks noGrp="1"/>
          </p:cNvSpPr>
          <p:nvPr>
            <p:ph type="title"/>
          </p:nvPr>
        </p:nvSpPr>
        <p:spPr/>
        <p:txBody>
          <a:bodyPr/>
          <a:lstStyle/>
          <a:p>
            <a:r>
              <a:rPr lang="es-ES" sz="3200" dirty="0" smtClean="0">
                <a:solidFill>
                  <a:schemeClr val="tx2"/>
                </a:solidFill>
              </a:rPr>
              <a:t>Memorias de Sostenibilidad GRI (2008)</a:t>
            </a:r>
          </a:p>
        </p:txBody>
      </p:sp>
      <p:sp>
        <p:nvSpPr>
          <p:cNvPr id="4" name="3 CuadroTexto"/>
          <p:cNvSpPr txBox="1"/>
          <p:nvPr/>
        </p:nvSpPr>
        <p:spPr>
          <a:xfrm>
            <a:off x="1071563" y="6215063"/>
            <a:ext cx="949325" cy="276225"/>
          </a:xfrm>
          <a:prstGeom prst="rect">
            <a:avLst/>
          </a:prstGeom>
          <a:noFill/>
        </p:spPr>
        <p:txBody>
          <a:bodyPr wrap="none">
            <a:spAutoFit/>
          </a:bodyPr>
          <a:lstStyle/>
          <a:p>
            <a:pPr fontAlgn="auto">
              <a:spcBef>
                <a:spcPts val="0"/>
              </a:spcBef>
              <a:spcAft>
                <a:spcPts val="0"/>
              </a:spcAft>
              <a:defRPr/>
            </a:pPr>
            <a:r>
              <a:rPr lang="es-ES" sz="1200" dirty="0">
                <a:solidFill>
                  <a:schemeClr val="accent3">
                    <a:lumMod val="50000"/>
                  </a:schemeClr>
                </a:solidFill>
                <a:latin typeface="+mn-lt"/>
              </a:rPr>
              <a:t>Fuente: GRI </a:t>
            </a:r>
          </a:p>
        </p:txBody>
      </p:sp>
      <p:sp>
        <p:nvSpPr>
          <p:cNvPr id="5" name="4 Rectángulo"/>
          <p:cNvSpPr/>
          <p:nvPr/>
        </p:nvSpPr>
        <p:spPr>
          <a:xfrm>
            <a:off x="1799773" y="1841346"/>
            <a:ext cx="857256"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071670" y="142852"/>
            <a:ext cx="4600636" cy="642942"/>
          </a:xfrm>
        </p:spPr>
        <p:style>
          <a:lnRef idx="0">
            <a:schemeClr val="accent3"/>
          </a:lnRef>
          <a:fillRef idx="3">
            <a:schemeClr val="accent3"/>
          </a:fillRef>
          <a:effectRef idx="3">
            <a:schemeClr val="accent3"/>
          </a:effectRef>
          <a:fontRef idx="minor">
            <a:schemeClr val="lt1"/>
          </a:fontRef>
        </p:style>
        <p:txBody>
          <a:bodyPr>
            <a:normAutofit/>
          </a:bodyPr>
          <a:lstStyle/>
          <a:p>
            <a:pPr marL="457200" indent="-457200">
              <a:defRPr/>
            </a:pPr>
            <a:r>
              <a:rPr lang="es-ES" sz="3200" dirty="0" smtClean="0">
                <a:solidFill>
                  <a:schemeClr val="tx2"/>
                </a:solidFill>
                <a:ea typeface="+mn-ea"/>
                <a:cs typeface="+mn-cs"/>
              </a:rPr>
              <a:t>Etiquetas </a:t>
            </a:r>
            <a:endParaRPr lang="es-ES" sz="3200" dirty="0">
              <a:solidFill>
                <a:schemeClr val="tx2"/>
              </a:solidFill>
              <a:ea typeface="+mn-ea"/>
              <a:cs typeface="+mn-cs"/>
            </a:endParaRPr>
          </a:p>
        </p:txBody>
      </p:sp>
      <p:sp>
        <p:nvSpPr>
          <p:cNvPr id="7" name="1 Marcador de fecha"/>
          <p:cNvSpPr>
            <a:spLocks noGrp="1"/>
          </p:cNvSpPr>
          <p:nvPr>
            <p:ph type="dt" sz="quarter" idx="10"/>
          </p:nvPr>
        </p:nvSpPr>
        <p:spPr/>
        <p:txBody>
          <a:bodyPr/>
          <a:lstStyle/>
          <a:p>
            <a:pPr>
              <a:defRPr/>
            </a:pPr>
            <a:r>
              <a:rPr lang="es-ES" dirty="0"/>
              <a:t>Profesor Garralda</a:t>
            </a:r>
            <a:endParaRPr lang="es-ES_tradnl" dirty="0"/>
          </a:p>
        </p:txBody>
      </p:sp>
      <p:pic>
        <p:nvPicPr>
          <p:cNvPr id="50181" name="10 Imagen" descr="eco plant UE.gif"/>
          <p:cNvPicPr>
            <a:picLocks noChangeAspect="1"/>
          </p:cNvPicPr>
          <p:nvPr/>
        </p:nvPicPr>
        <p:blipFill>
          <a:blip r:embed="rId3" cstate="print"/>
          <a:srcRect/>
          <a:stretch>
            <a:fillRect/>
          </a:stretch>
        </p:blipFill>
        <p:spPr bwMode="auto">
          <a:xfrm>
            <a:off x="3428992" y="928670"/>
            <a:ext cx="1317625" cy="2082800"/>
          </a:xfrm>
          <a:prstGeom prst="rect">
            <a:avLst/>
          </a:prstGeom>
          <a:noFill/>
          <a:ln w="9525">
            <a:noFill/>
            <a:miter lim="800000"/>
            <a:headEnd/>
            <a:tailEnd/>
          </a:ln>
        </p:spPr>
      </p:pic>
      <p:pic>
        <p:nvPicPr>
          <p:cNvPr id="50182" name="Picture 4" descr="http://www.europarl.europa.eu/img/cont/parliament/emas/logo_emas.gif"/>
          <p:cNvPicPr>
            <a:picLocks noChangeAspect="1" noChangeArrowheads="1"/>
          </p:cNvPicPr>
          <p:nvPr/>
        </p:nvPicPr>
        <p:blipFill>
          <a:blip r:embed="rId4" cstate="print"/>
          <a:srcRect/>
          <a:stretch>
            <a:fillRect/>
          </a:stretch>
        </p:blipFill>
        <p:spPr bwMode="auto">
          <a:xfrm>
            <a:off x="4786314" y="1571612"/>
            <a:ext cx="1485900" cy="1952625"/>
          </a:xfrm>
          <a:prstGeom prst="rect">
            <a:avLst/>
          </a:prstGeom>
          <a:noFill/>
          <a:ln w="9525">
            <a:noFill/>
            <a:miter lim="800000"/>
            <a:headEnd/>
            <a:tailEnd/>
          </a:ln>
        </p:spPr>
      </p:pic>
      <p:pic>
        <p:nvPicPr>
          <p:cNvPr id="50183" name="7 Imagen" descr="FSC forest stewardship council.jpg"/>
          <p:cNvPicPr>
            <a:picLocks noChangeAspect="1"/>
          </p:cNvPicPr>
          <p:nvPr/>
        </p:nvPicPr>
        <p:blipFill>
          <a:blip r:embed="rId5" cstate="print"/>
          <a:srcRect r="6638"/>
          <a:stretch>
            <a:fillRect/>
          </a:stretch>
        </p:blipFill>
        <p:spPr bwMode="auto">
          <a:xfrm>
            <a:off x="5251458" y="4602546"/>
            <a:ext cx="3463946" cy="755280"/>
          </a:xfrm>
          <a:prstGeom prst="rect">
            <a:avLst/>
          </a:prstGeom>
          <a:noFill/>
          <a:ln w="9525">
            <a:noFill/>
            <a:miter lim="800000"/>
            <a:headEnd/>
            <a:tailEnd/>
          </a:ln>
        </p:spPr>
      </p:pic>
      <p:pic>
        <p:nvPicPr>
          <p:cNvPr id="50184" name="Picture 9"/>
          <p:cNvPicPr>
            <a:picLocks noChangeAspect="1" noChangeArrowheads="1"/>
          </p:cNvPicPr>
          <p:nvPr/>
        </p:nvPicPr>
        <p:blipFill>
          <a:blip r:embed="rId6" cstate="print"/>
          <a:srcRect/>
          <a:stretch>
            <a:fillRect/>
          </a:stretch>
        </p:blipFill>
        <p:spPr bwMode="auto">
          <a:xfrm>
            <a:off x="7358082" y="5572140"/>
            <a:ext cx="1543050" cy="1066800"/>
          </a:xfrm>
          <a:prstGeom prst="rect">
            <a:avLst/>
          </a:prstGeom>
          <a:noFill/>
          <a:ln w="9525">
            <a:noFill/>
            <a:miter lim="800000"/>
            <a:headEnd/>
            <a:tailEnd/>
          </a:ln>
        </p:spPr>
      </p:pic>
      <p:pic>
        <p:nvPicPr>
          <p:cNvPr id="50185" name="Picture 1033" descr="D:\Documentos\Mis imágenes\logo smart wood certified.jpg"/>
          <p:cNvPicPr>
            <a:picLocks noChangeAspect="1" noChangeArrowheads="1"/>
          </p:cNvPicPr>
          <p:nvPr/>
        </p:nvPicPr>
        <p:blipFill>
          <a:blip r:embed="rId7" cstate="print"/>
          <a:srcRect/>
          <a:stretch>
            <a:fillRect/>
          </a:stretch>
        </p:blipFill>
        <p:spPr bwMode="auto">
          <a:xfrm>
            <a:off x="7215206" y="3929066"/>
            <a:ext cx="1450975" cy="606425"/>
          </a:xfrm>
          <a:prstGeom prst="rect">
            <a:avLst/>
          </a:prstGeom>
          <a:noFill/>
          <a:ln w="9525">
            <a:noFill/>
            <a:miter lim="800000"/>
            <a:headEnd/>
            <a:tailEnd/>
          </a:ln>
        </p:spPr>
      </p:pic>
      <p:sp>
        <p:nvSpPr>
          <p:cNvPr id="50186" name="Rectangle 1036"/>
          <p:cNvSpPr>
            <a:spLocks noChangeArrowheads="1"/>
          </p:cNvSpPr>
          <p:nvPr/>
        </p:nvSpPr>
        <p:spPr bwMode="auto">
          <a:xfrm>
            <a:off x="1485900" y="2859088"/>
            <a:ext cx="8686800" cy="0"/>
          </a:xfrm>
          <a:prstGeom prst="rect">
            <a:avLst/>
          </a:prstGeom>
          <a:noFill/>
          <a:ln w="9525">
            <a:noFill/>
            <a:miter lim="800000"/>
            <a:headEnd/>
            <a:tailEnd/>
          </a:ln>
        </p:spPr>
        <p:txBody>
          <a:bodyPr>
            <a:spAutoFit/>
          </a:bodyPr>
          <a:lstStyle/>
          <a:p>
            <a:endParaRPr lang="es-ES"/>
          </a:p>
        </p:txBody>
      </p:sp>
      <p:pic>
        <p:nvPicPr>
          <p:cNvPr id="50187" name="Picture 1042" descr="D:\Documentos\Mis imágenes\logo comercio justo I O.gif"/>
          <p:cNvPicPr>
            <a:picLocks noChangeAspect="1" noChangeArrowheads="1"/>
          </p:cNvPicPr>
          <p:nvPr/>
        </p:nvPicPr>
        <p:blipFill>
          <a:blip r:embed="rId8" cstate="print"/>
          <a:srcRect/>
          <a:stretch>
            <a:fillRect/>
          </a:stretch>
        </p:blipFill>
        <p:spPr bwMode="auto">
          <a:xfrm>
            <a:off x="785786" y="3143248"/>
            <a:ext cx="2149475" cy="765175"/>
          </a:xfrm>
          <a:prstGeom prst="rect">
            <a:avLst/>
          </a:prstGeom>
          <a:noFill/>
          <a:ln w="9525">
            <a:noFill/>
            <a:miter lim="800000"/>
            <a:headEnd/>
            <a:tailEnd/>
          </a:ln>
        </p:spPr>
      </p:pic>
      <p:pic>
        <p:nvPicPr>
          <p:cNvPr id="50188" name="Picture 12" descr="Fairt"/>
          <p:cNvPicPr>
            <a:picLocks noChangeAspect="1" noChangeArrowheads="1"/>
          </p:cNvPicPr>
          <p:nvPr/>
        </p:nvPicPr>
        <p:blipFill>
          <a:blip r:embed="rId9" cstate="print"/>
          <a:srcRect/>
          <a:stretch>
            <a:fillRect/>
          </a:stretch>
        </p:blipFill>
        <p:spPr bwMode="auto">
          <a:xfrm>
            <a:off x="357158" y="1000108"/>
            <a:ext cx="1457325" cy="2012950"/>
          </a:xfrm>
          <a:prstGeom prst="rect">
            <a:avLst/>
          </a:prstGeom>
          <a:noFill/>
          <a:ln w="9525">
            <a:noFill/>
            <a:miter lim="800000"/>
            <a:headEnd/>
            <a:tailEnd/>
          </a:ln>
        </p:spPr>
      </p:pic>
      <p:pic>
        <p:nvPicPr>
          <p:cNvPr id="50189" name="22 Imagen" descr="rainforest.gif"/>
          <p:cNvPicPr>
            <a:picLocks noChangeAspect="1"/>
          </p:cNvPicPr>
          <p:nvPr/>
        </p:nvPicPr>
        <p:blipFill>
          <a:blip r:embed="rId10" cstate="print"/>
          <a:srcRect r="66875" b="6731"/>
          <a:stretch>
            <a:fillRect/>
          </a:stretch>
        </p:blipFill>
        <p:spPr bwMode="auto">
          <a:xfrm>
            <a:off x="5214942" y="5500702"/>
            <a:ext cx="2043112" cy="747712"/>
          </a:xfrm>
          <a:prstGeom prst="rect">
            <a:avLst/>
          </a:prstGeom>
          <a:noFill/>
          <a:ln w="9525">
            <a:noFill/>
            <a:miter lim="800000"/>
            <a:headEnd/>
            <a:tailEnd/>
          </a:ln>
        </p:spPr>
      </p:pic>
      <p:pic>
        <p:nvPicPr>
          <p:cNvPr id="53250" name="Picture 2" descr="http://www.consumoresponsable.org/criterios/etiquetas/imagenes/aenor_clip_image002.gif"/>
          <p:cNvPicPr>
            <a:picLocks noChangeAspect="1" noChangeArrowheads="1"/>
          </p:cNvPicPr>
          <p:nvPr/>
        </p:nvPicPr>
        <p:blipFill>
          <a:blip r:embed="rId11" cstate="print"/>
          <a:srcRect/>
          <a:stretch>
            <a:fillRect/>
          </a:stretch>
        </p:blipFill>
        <p:spPr bwMode="auto">
          <a:xfrm>
            <a:off x="7929586" y="846647"/>
            <a:ext cx="785818" cy="1367907"/>
          </a:xfrm>
          <a:prstGeom prst="rect">
            <a:avLst/>
          </a:prstGeom>
          <a:noFill/>
        </p:spPr>
      </p:pic>
      <p:pic>
        <p:nvPicPr>
          <p:cNvPr id="53252" name="Picture 4" descr="http://www.consumoresponsable.org/criterios/etiquetas/imagenes/aenor_clip_image004.jpg"/>
          <p:cNvPicPr>
            <a:picLocks noChangeAspect="1" noChangeArrowheads="1"/>
          </p:cNvPicPr>
          <p:nvPr/>
        </p:nvPicPr>
        <p:blipFill>
          <a:blip r:embed="rId12" cstate="print"/>
          <a:srcRect/>
          <a:stretch>
            <a:fillRect/>
          </a:stretch>
        </p:blipFill>
        <p:spPr bwMode="auto">
          <a:xfrm>
            <a:off x="7072330" y="918085"/>
            <a:ext cx="638182" cy="1143914"/>
          </a:xfrm>
          <a:prstGeom prst="rect">
            <a:avLst/>
          </a:prstGeom>
          <a:noFill/>
        </p:spPr>
      </p:pic>
      <p:pic>
        <p:nvPicPr>
          <p:cNvPr id="53254" name="Picture 6" descr="http://www.consumoresponsable.org/criterios/etiquetas/imagenes/dgca_clip_image001.gif"/>
          <p:cNvPicPr>
            <a:picLocks noChangeAspect="1" noChangeArrowheads="1"/>
          </p:cNvPicPr>
          <p:nvPr/>
        </p:nvPicPr>
        <p:blipFill>
          <a:blip r:embed="rId13" cstate="print"/>
          <a:srcRect/>
          <a:stretch>
            <a:fillRect/>
          </a:stretch>
        </p:blipFill>
        <p:spPr bwMode="auto">
          <a:xfrm>
            <a:off x="571472" y="5686440"/>
            <a:ext cx="771525" cy="752476"/>
          </a:xfrm>
          <a:prstGeom prst="rect">
            <a:avLst/>
          </a:prstGeom>
          <a:noFill/>
        </p:spPr>
      </p:pic>
      <p:pic>
        <p:nvPicPr>
          <p:cNvPr id="53256" name="Picture 8" descr="http://www.consumoresponsable.org/criterios/etiquetas/imagenes/alemania_clip_image002_0000.gif"/>
          <p:cNvPicPr>
            <a:picLocks noChangeAspect="1" noChangeArrowheads="1"/>
          </p:cNvPicPr>
          <p:nvPr/>
        </p:nvPicPr>
        <p:blipFill>
          <a:blip r:embed="rId14" cstate="print"/>
          <a:srcRect/>
          <a:stretch>
            <a:fillRect/>
          </a:stretch>
        </p:blipFill>
        <p:spPr bwMode="auto">
          <a:xfrm>
            <a:off x="1571604" y="5643578"/>
            <a:ext cx="914400" cy="838201"/>
          </a:xfrm>
          <a:prstGeom prst="rect">
            <a:avLst/>
          </a:prstGeom>
          <a:noFill/>
        </p:spPr>
      </p:pic>
      <p:pic>
        <p:nvPicPr>
          <p:cNvPr id="53258" name="Picture 10" descr="http://www.consumoresponsable.org/criterios/etiquetas/imagenes/francia_clip_image002.jpg"/>
          <p:cNvPicPr>
            <a:picLocks noChangeAspect="1" noChangeArrowheads="1"/>
          </p:cNvPicPr>
          <p:nvPr/>
        </p:nvPicPr>
        <p:blipFill>
          <a:blip r:embed="rId15" cstate="print"/>
          <a:srcRect/>
          <a:stretch>
            <a:fillRect/>
          </a:stretch>
        </p:blipFill>
        <p:spPr bwMode="auto">
          <a:xfrm>
            <a:off x="1530039" y="4674402"/>
            <a:ext cx="1028700" cy="676276"/>
          </a:xfrm>
          <a:prstGeom prst="rect">
            <a:avLst/>
          </a:prstGeom>
          <a:noFill/>
        </p:spPr>
      </p:pic>
      <p:pic>
        <p:nvPicPr>
          <p:cNvPr id="53260" name="Picture 12" descr="http://www.consumoresponsable.org/criterios/etiquetas/imagenes/alimentacionsostenible1_clip_image002.jpg"/>
          <p:cNvPicPr>
            <a:picLocks noChangeAspect="1" noChangeArrowheads="1"/>
          </p:cNvPicPr>
          <p:nvPr/>
        </p:nvPicPr>
        <p:blipFill>
          <a:blip r:embed="rId16" cstate="print"/>
          <a:srcRect/>
          <a:stretch>
            <a:fillRect/>
          </a:stretch>
        </p:blipFill>
        <p:spPr bwMode="auto">
          <a:xfrm>
            <a:off x="642910" y="4607727"/>
            <a:ext cx="571500" cy="809626"/>
          </a:xfrm>
          <a:prstGeom prst="rect">
            <a:avLst/>
          </a:prstGeom>
          <a:noFill/>
        </p:spPr>
      </p:pic>
      <p:pic>
        <p:nvPicPr>
          <p:cNvPr id="53262" name="Picture 14" descr="http://www.consumoresponsable.org/criterios/etiquetas/imagenes/alimentacionsostenible1_clip_image004.jpg"/>
          <p:cNvPicPr>
            <a:picLocks noChangeAspect="1" noChangeArrowheads="1"/>
          </p:cNvPicPr>
          <p:nvPr/>
        </p:nvPicPr>
        <p:blipFill>
          <a:blip r:embed="rId17" cstate="print"/>
          <a:srcRect/>
          <a:stretch>
            <a:fillRect/>
          </a:stretch>
        </p:blipFill>
        <p:spPr bwMode="auto">
          <a:xfrm>
            <a:off x="3786182" y="2928934"/>
            <a:ext cx="962026" cy="962028"/>
          </a:xfrm>
          <a:prstGeom prst="rect">
            <a:avLst/>
          </a:prstGeom>
          <a:noFill/>
        </p:spPr>
      </p:pic>
      <p:pic>
        <p:nvPicPr>
          <p:cNvPr id="53264" name="Picture 16" descr="http://www.consumoresponsable.org/criterios/etiquetas/imagenes/calidadaireinterior_clip_image002.jpg"/>
          <p:cNvPicPr>
            <a:picLocks noChangeAspect="1" noChangeArrowheads="1"/>
          </p:cNvPicPr>
          <p:nvPr/>
        </p:nvPicPr>
        <p:blipFill>
          <a:blip r:embed="rId18" cstate="print"/>
          <a:srcRect/>
          <a:stretch>
            <a:fillRect/>
          </a:stretch>
        </p:blipFill>
        <p:spPr bwMode="auto">
          <a:xfrm>
            <a:off x="1928794" y="2214554"/>
            <a:ext cx="1028700" cy="476250"/>
          </a:xfrm>
          <a:prstGeom prst="rect">
            <a:avLst/>
          </a:prstGeom>
          <a:noFill/>
        </p:spPr>
      </p:pic>
      <p:pic>
        <p:nvPicPr>
          <p:cNvPr id="53266" name="Picture 18" descr="http://www.consumoresponsable.org/criterios/etiquetas/imagenes/productostextiles2_clip_image002.jpg"/>
          <p:cNvPicPr>
            <a:picLocks noChangeAspect="1" noChangeArrowheads="1"/>
          </p:cNvPicPr>
          <p:nvPr/>
        </p:nvPicPr>
        <p:blipFill>
          <a:blip r:embed="rId19" cstate="print"/>
          <a:srcRect/>
          <a:stretch>
            <a:fillRect/>
          </a:stretch>
        </p:blipFill>
        <p:spPr bwMode="auto">
          <a:xfrm>
            <a:off x="1928794" y="1357298"/>
            <a:ext cx="1028700" cy="676276"/>
          </a:xfrm>
          <a:prstGeom prst="rect">
            <a:avLst/>
          </a:prstGeom>
          <a:noFill/>
        </p:spPr>
      </p:pic>
      <p:pic>
        <p:nvPicPr>
          <p:cNvPr id="53268" name="Picture 20" descr="http://www.consumoresponsable.org/criterios/etiquetas/imagenes/eeuu_clip_image002.gif"/>
          <p:cNvPicPr>
            <a:picLocks noChangeAspect="1" noChangeArrowheads="1"/>
          </p:cNvPicPr>
          <p:nvPr/>
        </p:nvPicPr>
        <p:blipFill>
          <a:blip r:embed="rId20" cstate="print"/>
          <a:srcRect/>
          <a:stretch>
            <a:fillRect/>
          </a:stretch>
        </p:blipFill>
        <p:spPr bwMode="auto">
          <a:xfrm>
            <a:off x="2857488" y="4636302"/>
            <a:ext cx="800100" cy="752476"/>
          </a:xfrm>
          <a:prstGeom prst="rect">
            <a:avLst/>
          </a:prstGeom>
          <a:noFill/>
        </p:spPr>
      </p:pic>
      <p:pic>
        <p:nvPicPr>
          <p:cNvPr id="53270" name="Picture 22" descr="http://www.consumoresponsable.org/criterios/etiquetas/imagenes/china_clip_image002.gif"/>
          <p:cNvPicPr>
            <a:picLocks noChangeAspect="1" noChangeArrowheads="1"/>
          </p:cNvPicPr>
          <p:nvPr/>
        </p:nvPicPr>
        <p:blipFill>
          <a:blip r:embed="rId21" cstate="print"/>
          <a:srcRect/>
          <a:stretch>
            <a:fillRect/>
          </a:stretch>
        </p:blipFill>
        <p:spPr bwMode="auto">
          <a:xfrm>
            <a:off x="2714612" y="5572140"/>
            <a:ext cx="981075" cy="981076"/>
          </a:xfrm>
          <a:prstGeom prst="rect">
            <a:avLst/>
          </a:prstGeom>
          <a:noFill/>
        </p:spPr>
      </p:pic>
      <p:pic>
        <p:nvPicPr>
          <p:cNvPr id="53274" name="Picture 26" descr="http://www.consumoresponsable.org/criterios/etiquetas/imagenes/consumoenergetico2_clip_image002.jpg"/>
          <p:cNvPicPr>
            <a:picLocks noChangeAspect="1" noChangeArrowheads="1"/>
          </p:cNvPicPr>
          <p:nvPr/>
        </p:nvPicPr>
        <p:blipFill>
          <a:blip r:embed="rId22" cstate="print"/>
          <a:srcRect/>
          <a:stretch>
            <a:fillRect/>
          </a:stretch>
        </p:blipFill>
        <p:spPr bwMode="auto">
          <a:xfrm>
            <a:off x="7158062" y="2290757"/>
            <a:ext cx="914400" cy="495301"/>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es-ES" sz="3600" dirty="0" smtClean="0">
                <a:solidFill>
                  <a:schemeClr val="bg1"/>
                </a:solidFill>
              </a:rPr>
              <a:t>Conclusiones</a:t>
            </a:r>
            <a:endParaRPr lang="es-ES" sz="3600" dirty="0">
              <a:solidFill>
                <a:schemeClr val="accent2">
                  <a:lumMod val="40000"/>
                  <a:lumOff val="60000"/>
                </a:schemeClr>
              </a:solidFill>
            </a:endParaRPr>
          </a:p>
        </p:txBody>
      </p:sp>
      <p:pic>
        <p:nvPicPr>
          <p:cNvPr id="3" name="3 Imagen" descr="IE Business School Color.jpg"/>
          <p:cNvPicPr>
            <a:picLocks noChangeAspect="1"/>
          </p:cNvPicPr>
          <p:nvPr/>
        </p:nvPicPr>
        <p:blipFill>
          <a:blip r:embed="rId2"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85720" y="5214950"/>
            <a:ext cx="8358246" cy="64294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p:cNvSpPr/>
          <p:nvPr/>
        </p:nvSpPr>
        <p:spPr>
          <a:xfrm>
            <a:off x="285720" y="4464851"/>
            <a:ext cx="8358246" cy="642942"/>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Rectángulo"/>
          <p:cNvSpPr/>
          <p:nvPr/>
        </p:nvSpPr>
        <p:spPr>
          <a:xfrm>
            <a:off x="285720" y="3714752"/>
            <a:ext cx="8358246" cy="64294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Rectángulo"/>
          <p:cNvSpPr/>
          <p:nvPr/>
        </p:nvSpPr>
        <p:spPr>
          <a:xfrm>
            <a:off x="285720" y="2964653"/>
            <a:ext cx="8358246" cy="64294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Rectángulo"/>
          <p:cNvSpPr/>
          <p:nvPr/>
        </p:nvSpPr>
        <p:spPr>
          <a:xfrm>
            <a:off x="285720" y="1500174"/>
            <a:ext cx="8358246" cy="135732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Título"/>
          <p:cNvSpPr>
            <a:spLocks noGrp="1"/>
          </p:cNvSpPr>
          <p:nvPr>
            <p:ph type="title"/>
          </p:nvPr>
        </p:nvSpPr>
        <p:spPr/>
        <p:txBody>
          <a:bodyPr/>
          <a:lstStyle/>
          <a:p>
            <a:r>
              <a:rPr lang="es-ES" dirty="0" smtClean="0">
                <a:solidFill>
                  <a:schemeClr val="tx2"/>
                </a:solidFill>
              </a:rPr>
              <a:t>Agentes</a:t>
            </a:r>
            <a:endParaRPr lang="es-ES" dirty="0">
              <a:solidFill>
                <a:schemeClr val="tx2"/>
              </a:solidFill>
            </a:endParaRPr>
          </a:p>
        </p:txBody>
      </p:sp>
      <p:sp>
        <p:nvSpPr>
          <p:cNvPr id="3" name="2 Marcador de contenido"/>
          <p:cNvSpPr>
            <a:spLocks noGrp="1"/>
          </p:cNvSpPr>
          <p:nvPr>
            <p:ph sz="half" idx="1"/>
          </p:nvPr>
        </p:nvSpPr>
        <p:spPr>
          <a:xfrm>
            <a:off x="457200" y="1600200"/>
            <a:ext cx="4114800" cy="4525963"/>
          </a:xfrm>
        </p:spPr>
        <p:txBody>
          <a:bodyPr>
            <a:noAutofit/>
          </a:bodyPr>
          <a:lstStyle/>
          <a:p>
            <a:pPr>
              <a:lnSpc>
                <a:spcPct val="150000"/>
              </a:lnSpc>
            </a:pPr>
            <a:r>
              <a:rPr lang="es-ES" sz="2800" dirty="0" smtClean="0">
                <a:solidFill>
                  <a:srgbClr val="C00000"/>
                </a:solidFill>
              </a:rPr>
              <a:t>Regulador</a:t>
            </a:r>
          </a:p>
          <a:p>
            <a:pPr lvl="1">
              <a:lnSpc>
                <a:spcPct val="150000"/>
              </a:lnSpc>
            </a:pPr>
            <a:endParaRPr lang="es-ES" sz="2400" dirty="0" smtClean="0">
              <a:solidFill>
                <a:srgbClr val="C00000"/>
              </a:solidFill>
            </a:endParaRPr>
          </a:p>
          <a:p>
            <a:pPr>
              <a:lnSpc>
                <a:spcPct val="150000"/>
              </a:lnSpc>
            </a:pPr>
            <a:r>
              <a:rPr lang="es-ES" sz="2800" dirty="0" smtClean="0">
                <a:solidFill>
                  <a:srgbClr val="C00000"/>
                </a:solidFill>
              </a:rPr>
              <a:t>Inversor</a:t>
            </a:r>
          </a:p>
          <a:p>
            <a:pPr>
              <a:lnSpc>
                <a:spcPct val="150000"/>
              </a:lnSpc>
            </a:pPr>
            <a:r>
              <a:rPr lang="es-ES" sz="2800" dirty="0" smtClean="0">
                <a:solidFill>
                  <a:srgbClr val="C00000"/>
                </a:solidFill>
              </a:rPr>
              <a:t>Empleados</a:t>
            </a:r>
          </a:p>
          <a:p>
            <a:pPr>
              <a:lnSpc>
                <a:spcPct val="150000"/>
              </a:lnSpc>
            </a:pPr>
            <a:r>
              <a:rPr lang="es-ES" sz="2800" dirty="0" smtClean="0">
                <a:solidFill>
                  <a:srgbClr val="C00000"/>
                </a:solidFill>
              </a:rPr>
              <a:t>Empresas</a:t>
            </a:r>
          </a:p>
          <a:p>
            <a:pPr>
              <a:lnSpc>
                <a:spcPct val="150000"/>
              </a:lnSpc>
            </a:pPr>
            <a:r>
              <a:rPr lang="es-ES" sz="2800" dirty="0" smtClean="0">
                <a:solidFill>
                  <a:srgbClr val="C00000"/>
                </a:solidFill>
              </a:rPr>
              <a:t>Consumidor</a:t>
            </a:r>
          </a:p>
          <a:p>
            <a:pPr>
              <a:lnSpc>
                <a:spcPct val="150000"/>
              </a:lnSpc>
              <a:buNone/>
            </a:pPr>
            <a:r>
              <a:rPr lang="es-ES" sz="2800" dirty="0" smtClean="0">
                <a:solidFill>
                  <a:srgbClr val="C00000"/>
                </a:solidFill>
              </a:rPr>
              <a:t>   ¿Y la Opinión Pública…?</a:t>
            </a:r>
            <a:endParaRPr lang="es-ES" sz="2800" dirty="0">
              <a:solidFill>
                <a:srgbClr val="C00000"/>
              </a:solidFill>
            </a:endParaRPr>
          </a:p>
        </p:txBody>
      </p:sp>
      <p:sp>
        <p:nvSpPr>
          <p:cNvPr id="4" name="3 Marcador de contenido"/>
          <p:cNvSpPr>
            <a:spLocks noGrp="1"/>
          </p:cNvSpPr>
          <p:nvPr>
            <p:ph sz="half" idx="2"/>
          </p:nvPr>
        </p:nvSpPr>
        <p:spPr>
          <a:xfrm>
            <a:off x="3571868" y="1600200"/>
            <a:ext cx="5114932" cy="4525963"/>
          </a:xfrm>
        </p:spPr>
        <p:txBody>
          <a:bodyPr>
            <a:normAutofit/>
          </a:bodyPr>
          <a:lstStyle/>
          <a:p>
            <a:pPr lvl="1"/>
            <a:r>
              <a:rPr lang="es-ES" sz="2000" b="1" dirty="0" err="1" smtClean="0">
                <a:solidFill>
                  <a:schemeClr val="accent1">
                    <a:lumMod val="75000"/>
                  </a:schemeClr>
                </a:solidFill>
              </a:rPr>
              <a:t>Soft</a:t>
            </a:r>
            <a:r>
              <a:rPr lang="es-ES" sz="2000" b="1" dirty="0" smtClean="0">
                <a:solidFill>
                  <a:schemeClr val="accent1">
                    <a:lumMod val="75000"/>
                  </a:schemeClr>
                </a:solidFill>
              </a:rPr>
              <a:t> </a:t>
            </a:r>
            <a:r>
              <a:rPr lang="es-ES" sz="2000" b="1" dirty="0" err="1" smtClean="0">
                <a:solidFill>
                  <a:schemeClr val="accent1">
                    <a:lumMod val="75000"/>
                  </a:schemeClr>
                </a:solidFill>
              </a:rPr>
              <a:t>law</a:t>
            </a:r>
            <a:r>
              <a:rPr lang="es-ES" sz="2000" b="1" dirty="0" smtClean="0">
                <a:solidFill>
                  <a:schemeClr val="accent1">
                    <a:lumMod val="75000"/>
                  </a:schemeClr>
                </a:solidFill>
              </a:rPr>
              <a:t> vs. </a:t>
            </a:r>
            <a:r>
              <a:rPr lang="es-ES" sz="2000" b="1" dirty="0" err="1" smtClean="0">
                <a:solidFill>
                  <a:schemeClr val="accent1">
                    <a:lumMod val="75000"/>
                  </a:schemeClr>
                </a:solidFill>
              </a:rPr>
              <a:t>Hard</a:t>
            </a:r>
            <a:r>
              <a:rPr lang="es-ES" sz="2000" b="1" dirty="0" smtClean="0">
                <a:solidFill>
                  <a:schemeClr val="accent1">
                    <a:lumMod val="75000"/>
                  </a:schemeClr>
                </a:solidFill>
              </a:rPr>
              <a:t> </a:t>
            </a:r>
            <a:r>
              <a:rPr lang="es-ES" sz="2000" b="1" dirty="0" err="1" smtClean="0">
                <a:solidFill>
                  <a:schemeClr val="accent1">
                    <a:lumMod val="75000"/>
                  </a:schemeClr>
                </a:solidFill>
              </a:rPr>
              <a:t>law</a:t>
            </a:r>
            <a:r>
              <a:rPr lang="es-ES" sz="2000" b="1" dirty="0" smtClean="0">
                <a:solidFill>
                  <a:schemeClr val="accent1">
                    <a:lumMod val="75000"/>
                  </a:schemeClr>
                </a:solidFill>
              </a:rPr>
              <a:t> (CERSE)</a:t>
            </a:r>
          </a:p>
          <a:p>
            <a:pPr lvl="1"/>
            <a:r>
              <a:rPr lang="es-ES" sz="2000" b="1" dirty="0" smtClean="0">
                <a:solidFill>
                  <a:schemeClr val="accent1">
                    <a:lumMod val="75000"/>
                  </a:schemeClr>
                </a:solidFill>
              </a:rPr>
              <a:t>Ley de Contratos del Sector Público</a:t>
            </a:r>
          </a:p>
          <a:p>
            <a:pPr lvl="1"/>
            <a:r>
              <a:rPr lang="es-ES" sz="2000" b="1" dirty="0" smtClean="0">
                <a:solidFill>
                  <a:schemeClr val="accent1">
                    <a:lumMod val="75000"/>
                  </a:schemeClr>
                </a:solidFill>
              </a:rPr>
              <a:t>Fondos de </a:t>
            </a:r>
            <a:r>
              <a:rPr lang="es-ES" sz="2000" b="1" dirty="0" smtClean="0">
                <a:solidFill>
                  <a:schemeClr val="accent1">
                    <a:lumMod val="75000"/>
                  </a:schemeClr>
                </a:solidFill>
              </a:rPr>
              <a:t>Pensiones y Empleo</a:t>
            </a:r>
            <a:endParaRPr lang="es-ES" sz="2000" b="1" dirty="0" smtClean="0">
              <a:solidFill>
                <a:schemeClr val="accent1">
                  <a:lumMod val="75000"/>
                </a:schemeClr>
              </a:solidFill>
            </a:endParaRPr>
          </a:p>
          <a:p>
            <a:pPr lvl="1"/>
            <a:endParaRPr lang="es-ES" sz="2000" b="1" dirty="0" smtClean="0">
              <a:solidFill>
                <a:schemeClr val="accent1">
                  <a:lumMod val="75000"/>
                </a:schemeClr>
              </a:solidFill>
            </a:endParaRPr>
          </a:p>
          <a:p>
            <a:pPr lvl="1"/>
            <a:r>
              <a:rPr lang="es-ES" sz="2000" b="1" dirty="0" smtClean="0">
                <a:solidFill>
                  <a:schemeClr val="accent1">
                    <a:lumMod val="75000"/>
                  </a:schemeClr>
                </a:solidFill>
              </a:rPr>
              <a:t>Particular vs. Institucional</a:t>
            </a:r>
          </a:p>
          <a:p>
            <a:pPr lvl="1"/>
            <a:endParaRPr lang="es-ES" sz="2000" b="1" dirty="0" smtClean="0">
              <a:solidFill>
                <a:schemeClr val="accent1">
                  <a:lumMod val="75000"/>
                </a:schemeClr>
              </a:solidFill>
            </a:endParaRPr>
          </a:p>
          <a:p>
            <a:pPr lvl="1"/>
            <a:r>
              <a:rPr lang="es-ES" sz="2000" b="1" dirty="0" smtClean="0">
                <a:solidFill>
                  <a:schemeClr val="accent1">
                    <a:lumMod val="75000"/>
                  </a:schemeClr>
                </a:solidFill>
              </a:rPr>
              <a:t>La generación Y</a:t>
            </a:r>
          </a:p>
          <a:p>
            <a:pPr lvl="1"/>
            <a:endParaRPr lang="es-ES" sz="2000" b="1" dirty="0" smtClean="0">
              <a:solidFill>
                <a:schemeClr val="accent1">
                  <a:lumMod val="75000"/>
                </a:schemeClr>
              </a:solidFill>
            </a:endParaRPr>
          </a:p>
          <a:p>
            <a:pPr lvl="1"/>
            <a:r>
              <a:rPr lang="es-ES" sz="2000" b="1" dirty="0" smtClean="0">
                <a:solidFill>
                  <a:schemeClr val="accent1">
                    <a:lumMod val="75000"/>
                  </a:schemeClr>
                </a:solidFill>
              </a:rPr>
              <a:t>“A más a más”</a:t>
            </a:r>
          </a:p>
          <a:p>
            <a:pPr lvl="1"/>
            <a:endParaRPr lang="es-ES" sz="2000" b="1" dirty="0" smtClean="0">
              <a:solidFill>
                <a:schemeClr val="accent1">
                  <a:lumMod val="75000"/>
                </a:schemeClr>
              </a:solidFill>
            </a:endParaRPr>
          </a:p>
          <a:p>
            <a:pPr lvl="1"/>
            <a:r>
              <a:rPr lang="es-ES" sz="2000" b="1" dirty="0" smtClean="0">
                <a:solidFill>
                  <a:schemeClr val="accent1">
                    <a:lumMod val="75000"/>
                  </a:schemeClr>
                </a:solidFill>
              </a:rPr>
              <a:t>No lo sabe distinguir</a:t>
            </a:r>
          </a:p>
          <a:p>
            <a:pPr lvl="1"/>
            <a:endParaRPr lang="es-ES" sz="2000" b="1" dirty="0" smtClean="0">
              <a:solidFill>
                <a:schemeClr val="accent1">
                  <a:lumMod val="75000"/>
                </a:schemeClr>
              </a:solidFill>
            </a:endParaRPr>
          </a:p>
          <a:p>
            <a:pPr lvl="1"/>
            <a:endParaRPr lang="es-ES" sz="20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357298"/>
            <a:ext cx="9144000" cy="1470025"/>
          </a:xfrm>
          <a:solidFill>
            <a:schemeClr val="tx1">
              <a:lumMod val="50000"/>
              <a:lumOff val="50000"/>
            </a:schemeClr>
          </a:solidFill>
          <a:ln w="19050" cap="flat" algn="ctr">
            <a:noFill/>
          </a:ln>
        </p:spPr>
        <p:txBody>
          <a:bodyPr vert="horz" lIns="91440" tIns="45720" rIns="91440" bIns="45720" rtlCol="0" anchor="ctr">
            <a:normAutofit/>
          </a:bodyPr>
          <a:lstStyle/>
          <a:p>
            <a:r>
              <a:rPr lang="es-ES" sz="3600" dirty="0" smtClean="0">
                <a:solidFill>
                  <a:schemeClr val="bg1"/>
                </a:solidFill>
              </a:rPr>
              <a:t>Razones y emociones</a:t>
            </a:r>
            <a:endParaRPr lang="es-ES" sz="3600" dirty="0">
              <a:solidFill>
                <a:schemeClr val="accent2">
                  <a:lumMod val="40000"/>
                  <a:lumOff val="60000"/>
                </a:schemeClr>
              </a:solidFill>
            </a:endParaRPr>
          </a:p>
        </p:txBody>
      </p:sp>
      <p:pic>
        <p:nvPicPr>
          <p:cNvPr id="3" name="3 Imagen" descr="IE Business School Color.jpg"/>
          <p:cNvPicPr>
            <a:picLocks noChangeAspect="1"/>
          </p:cNvPicPr>
          <p:nvPr/>
        </p:nvPicPr>
        <p:blipFill>
          <a:blip r:embed="rId2" cstate="print"/>
          <a:srcRect/>
          <a:stretch>
            <a:fillRect/>
          </a:stretch>
        </p:blipFill>
        <p:spPr bwMode="auto">
          <a:xfrm>
            <a:off x="-32" y="-24"/>
            <a:ext cx="1223920" cy="5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500034" y="2143116"/>
            <a:ext cx="4143404" cy="3786214"/>
          </a:xfrm>
          <a:solidFill>
            <a:schemeClr val="accent1"/>
          </a:solidFill>
        </p:spPr>
        <p:txBody>
          <a:bodyPr>
            <a:normAutofit fontScale="85000" lnSpcReduction="20000"/>
          </a:bodyPr>
          <a:lstStyle/>
          <a:p>
            <a:pPr>
              <a:defRPr/>
            </a:pPr>
            <a:endParaRPr lang="es-ES" sz="3600" dirty="0" smtClean="0">
              <a:solidFill>
                <a:schemeClr val="bg1"/>
              </a:solidFill>
            </a:endParaRPr>
          </a:p>
          <a:p>
            <a:pPr marL="342900" lvl="1" indent="-342900">
              <a:buNone/>
              <a:defRPr/>
            </a:pPr>
            <a:r>
              <a:rPr lang="es-ES" sz="3600" dirty="0" smtClean="0">
                <a:solidFill>
                  <a:schemeClr val="bg1"/>
                </a:solidFill>
                <a:ea typeface="+mn-ea"/>
                <a:cs typeface="+mn-cs"/>
              </a:rPr>
              <a:t>¿Es que la empresa debe ser “buena”?...</a:t>
            </a:r>
          </a:p>
          <a:p>
            <a:pPr marL="742950" lvl="2" indent="-342900">
              <a:defRPr/>
            </a:pPr>
            <a:endParaRPr lang="es-ES" sz="3200" dirty="0" smtClean="0">
              <a:solidFill>
                <a:schemeClr val="bg1"/>
              </a:solidFill>
              <a:ea typeface="+mn-ea"/>
              <a:cs typeface="+mn-cs"/>
            </a:endParaRPr>
          </a:p>
          <a:p>
            <a:pPr marL="742950" lvl="2" indent="-342900">
              <a:buNone/>
              <a:defRPr/>
            </a:pPr>
            <a:r>
              <a:rPr lang="es-ES" sz="3200" dirty="0" smtClean="0">
                <a:solidFill>
                  <a:schemeClr val="bg1"/>
                </a:solidFill>
                <a:ea typeface="+mn-ea"/>
                <a:cs typeface="+mn-cs"/>
              </a:rPr>
              <a:t>... o es una cuestión de que la RSC es un “buen negocio”.</a:t>
            </a:r>
          </a:p>
          <a:p>
            <a:pPr marL="742950" lvl="2" indent="-342900">
              <a:defRPr/>
            </a:pPr>
            <a:endParaRPr lang="es-ES" sz="3200" dirty="0" smtClean="0">
              <a:solidFill>
                <a:schemeClr val="bg1"/>
              </a:solidFill>
              <a:ea typeface="+mn-ea"/>
              <a:cs typeface="+mn-cs"/>
            </a:endParaRPr>
          </a:p>
          <a:p>
            <a:pPr marL="742950" lvl="2" indent="-342900">
              <a:buNone/>
              <a:defRPr/>
            </a:pPr>
            <a:r>
              <a:rPr lang="es-ES" dirty="0" smtClean="0">
                <a:solidFill>
                  <a:srgbClr val="FFFF00"/>
                </a:solidFill>
              </a:rPr>
              <a:t>(Los medios y los fines…)</a:t>
            </a:r>
            <a:endParaRPr lang="es-ES" dirty="0" smtClean="0">
              <a:solidFill>
                <a:srgbClr val="FFFF00"/>
              </a:solidFill>
              <a:ea typeface="+mn-ea"/>
              <a:cs typeface="+mn-cs"/>
            </a:endParaRPr>
          </a:p>
          <a:p>
            <a:pPr lvl="1">
              <a:buNone/>
              <a:defRPr/>
            </a:pPr>
            <a:endParaRPr lang="es-ES" b="1" dirty="0" smtClean="0">
              <a:solidFill>
                <a:schemeClr val="bg1"/>
              </a:solidFill>
            </a:endParaRPr>
          </a:p>
          <a:p>
            <a:pPr>
              <a:defRPr/>
            </a:pPr>
            <a:endParaRPr lang="es-ES" sz="3600" dirty="0" smtClean="0">
              <a:solidFill>
                <a:schemeClr val="bg1"/>
              </a:solidFill>
            </a:endParaRPr>
          </a:p>
          <a:p>
            <a:pPr>
              <a:defRPr/>
            </a:pPr>
            <a:endParaRPr lang="es-ES" sz="3600" dirty="0" smtClean="0">
              <a:solidFill>
                <a:schemeClr val="bg1"/>
              </a:solidFill>
            </a:endParaRPr>
          </a:p>
        </p:txBody>
      </p:sp>
      <p:sp>
        <p:nvSpPr>
          <p:cNvPr id="49158" name="8 CuadroTexto"/>
          <p:cNvSpPr txBox="1">
            <a:spLocks noChangeArrowheads="1"/>
          </p:cNvSpPr>
          <p:nvPr/>
        </p:nvSpPr>
        <p:spPr bwMode="auto">
          <a:xfrm>
            <a:off x="5000628" y="5580893"/>
            <a:ext cx="3332964" cy="276999"/>
          </a:xfrm>
          <a:prstGeom prst="rect">
            <a:avLst/>
          </a:prstGeom>
          <a:noFill/>
          <a:ln w="9525">
            <a:noFill/>
            <a:miter lim="800000"/>
            <a:headEnd/>
            <a:tailEnd/>
          </a:ln>
        </p:spPr>
        <p:txBody>
          <a:bodyPr wrap="none">
            <a:spAutoFit/>
          </a:bodyPr>
          <a:lstStyle/>
          <a:p>
            <a:r>
              <a:rPr lang="es-ES" sz="1200" dirty="0"/>
              <a:t>Fuente: </a:t>
            </a:r>
            <a:r>
              <a:rPr lang="es-ES" sz="1200" dirty="0" err="1" smtClean="0"/>
              <a:t>Economist</a:t>
            </a:r>
            <a:r>
              <a:rPr lang="es-ES" sz="1200" dirty="0" smtClean="0"/>
              <a:t> </a:t>
            </a:r>
            <a:r>
              <a:rPr lang="es-ES" sz="1200" dirty="0" err="1" smtClean="0"/>
              <a:t>Intelligence</a:t>
            </a:r>
            <a:r>
              <a:rPr lang="es-ES" sz="1200" dirty="0" smtClean="0"/>
              <a:t> </a:t>
            </a:r>
            <a:r>
              <a:rPr lang="es-ES" sz="1200" dirty="0" err="1" smtClean="0"/>
              <a:t>Unit</a:t>
            </a:r>
            <a:r>
              <a:rPr lang="es-ES" sz="1200" dirty="0" smtClean="0"/>
              <a:t>, 2008; </a:t>
            </a:r>
            <a:r>
              <a:rPr lang="es-ES" sz="1200" dirty="0" err="1" smtClean="0"/>
              <a:t>Kal</a:t>
            </a:r>
            <a:endParaRPr lang="es-ES" sz="1200" dirty="0"/>
          </a:p>
        </p:txBody>
      </p:sp>
      <p:pic>
        <p:nvPicPr>
          <p:cNvPr id="9" name="Picture 2"/>
          <p:cNvPicPr>
            <a:picLocks noChangeAspect="1" noChangeArrowheads="1"/>
          </p:cNvPicPr>
          <p:nvPr/>
        </p:nvPicPr>
        <p:blipFill>
          <a:blip r:embed="rId3" cstate="print"/>
          <a:srcRect/>
          <a:stretch>
            <a:fillRect/>
          </a:stretch>
        </p:blipFill>
        <p:spPr bwMode="auto">
          <a:xfrm>
            <a:off x="4714876" y="1990710"/>
            <a:ext cx="4230358" cy="3581430"/>
          </a:xfrm>
          <a:prstGeom prst="rect">
            <a:avLst/>
          </a:prstGeom>
          <a:noFill/>
          <a:ln w="9525">
            <a:noFill/>
            <a:miter lim="800000"/>
            <a:headEnd/>
            <a:tailEnd/>
          </a:ln>
        </p:spPr>
      </p:pic>
      <p:sp>
        <p:nvSpPr>
          <p:cNvPr id="6" name="3 Título"/>
          <p:cNvSpPr>
            <a:spLocks noGrp="1"/>
          </p:cNvSpPr>
          <p:nvPr>
            <p:ph type="title"/>
          </p:nvPr>
        </p:nvSpPr>
        <p:spPr>
          <a:xfrm>
            <a:off x="0" y="274638"/>
            <a:ext cx="9144000" cy="1143000"/>
          </a:xfrm>
          <a:solidFill>
            <a:schemeClr val="tx1">
              <a:lumMod val="50000"/>
              <a:lumOff val="50000"/>
            </a:schemeClr>
          </a:solidFill>
          <a:ln w="9525" cap="flat">
            <a:solidFill>
              <a:schemeClr val="tx2">
                <a:lumMod val="60000"/>
                <a:lumOff val="40000"/>
              </a:schemeClr>
            </a:solidFill>
            <a:miter lim="800000"/>
            <a:headEnd/>
            <a:tailEnd/>
          </a:ln>
        </p:spPr>
        <p:txBody>
          <a:bodyPr anchor="ctr">
            <a:normAutofit/>
          </a:bodyPr>
          <a:lstStyle/>
          <a:p>
            <a:pPr marL="457200" indent="-457200">
              <a:defRPr/>
            </a:pPr>
            <a:r>
              <a:rPr lang="es-ES" sz="3600" dirty="0" smtClean="0">
                <a:solidFill>
                  <a:schemeClr val="bg1"/>
                </a:solidFill>
              </a:rPr>
              <a:t>La percepción de la RSC</a:t>
            </a:r>
          </a:p>
        </p:txBody>
      </p:sp>
      <p:pic>
        <p:nvPicPr>
          <p:cNvPr id="8" name="Picture 2" descr="greenwashing"/>
          <p:cNvPicPr>
            <a:picLocks noChangeAspect="1" noChangeArrowheads="1"/>
          </p:cNvPicPr>
          <p:nvPr/>
        </p:nvPicPr>
        <p:blipFill>
          <a:blip r:embed="rId4" cstate="print"/>
          <a:srcRect/>
          <a:stretch>
            <a:fillRect/>
          </a:stretch>
        </p:blipFill>
        <p:spPr bwMode="auto">
          <a:xfrm>
            <a:off x="4714876" y="2150896"/>
            <a:ext cx="4359731" cy="3778434"/>
          </a:xfrm>
          <a:prstGeom prst="rect">
            <a:avLst/>
          </a:prstGeom>
          <a:noFill/>
        </p:spPr>
      </p:pic>
      <p:pic>
        <p:nvPicPr>
          <p:cNvPr id="7" name="3 Imagen" descr="IE Business School Color.jpg"/>
          <p:cNvPicPr>
            <a:picLocks noChangeAspect="1"/>
          </p:cNvPicPr>
          <p:nvPr/>
        </p:nvPicPr>
        <p:blipFill>
          <a:blip r:embed="rId5" cstate="print"/>
          <a:srcRect/>
          <a:stretch>
            <a:fillRect/>
          </a:stretch>
        </p:blipFill>
        <p:spPr bwMode="auto">
          <a:xfrm>
            <a:off x="107720" y="6165304"/>
            <a:ext cx="1223920" cy="596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70" decel="100000"/>
                                        <p:tgtEl>
                                          <p:spTgt spid="8"/>
                                        </p:tgtEl>
                                      </p:cBhvr>
                                    </p:animEffect>
                                    <p:animScale>
                                      <p:cBhvr>
                                        <p:cTn id="8" dur="770" decel="100000"/>
                                        <p:tgtEl>
                                          <p:spTgt spid="8"/>
                                        </p:tgtEl>
                                      </p:cBhvr>
                                      <p:from x="10000" y="10000"/>
                                      <p:to x="200000" y="450000"/>
                                    </p:animScale>
                                    <p:animScale>
                                      <p:cBhvr>
                                        <p:cTn id="9" dur="1230" accel="100000" fill="hold">
                                          <p:stCondLst>
                                            <p:cond delay="770"/>
                                          </p:stCondLst>
                                        </p:cTn>
                                        <p:tgtEl>
                                          <p:spTgt spid="8"/>
                                        </p:tgtEl>
                                      </p:cBhvr>
                                      <p:from x="200000" y="450000"/>
                                      <p:to x="100000" y="100000"/>
                                    </p:animScale>
                                    <p:set>
                                      <p:cBhvr>
                                        <p:cTn id="10" dur="770" fill="hold"/>
                                        <p:tgtEl>
                                          <p:spTgt spid="8"/>
                                        </p:tgtEl>
                                        <p:attrNameLst>
                                          <p:attrName>ppt_x</p:attrName>
                                        </p:attrNameLst>
                                      </p:cBhvr>
                                      <p:to>
                                        <p:strVal val="(0.5)"/>
                                      </p:to>
                                    </p:set>
                                    <p:anim from="(0.5)" to="(#ppt_x)" calcmode="lin" valueType="num">
                                      <p:cBhvr>
                                        <p:cTn id="11" dur="1230" accel="100000" fill="hold">
                                          <p:stCondLst>
                                            <p:cond delay="770"/>
                                          </p:stCondLst>
                                        </p:cTn>
                                        <p:tgtEl>
                                          <p:spTgt spid="8"/>
                                        </p:tgtEl>
                                        <p:attrNameLst>
                                          <p:attrName>ppt_x</p:attrName>
                                        </p:attrNameLst>
                                      </p:cBhvr>
                                    </p:anim>
                                    <p:set>
                                      <p:cBhvr>
                                        <p:cTn id="12" dur="770" fill="hold"/>
                                        <p:tgtEl>
                                          <p:spTgt spid="8"/>
                                        </p:tgtEl>
                                        <p:attrNameLst>
                                          <p:attrName>ppt_y</p:attrName>
                                        </p:attrNameLst>
                                      </p:cBhvr>
                                      <p:to>
                                        <p:strVal val="(#ppt_y+0.4)"/>
                                      </p:to>
                                    </p:set>
                                    <p:anim from="(#ppt_y+0.4)" to="(#ppt_y)" calcmode="lin" valueType="num">
                                      <p:cBhvr>
                                        <p:cTn id="13" dur="1230" accel="100000" fill="hold">
                                          <p:stCondLst>
                                            <p:cond delay="770"/>
                                          </p:stCondLst>
                                        </p:cTn>
                                        <p:tgtEl>
                                          <p:spTgt spid="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1487</TotalTime>
  <Words>1603</Words>
  <Application>Microsoft Office PowerPoint</Application>
  <PresentationFormat>Presentación en pantalla (4:3)</PresentationFormat>
  <Paragraphs>353</Paragraphs>
  <Slides>45</Slides>
  <Notes>15</Notes>
  <HiddenSlides>0</HiddenSlides>
  <MMClips>0</MMClips>
  <ScaleCrop>false</ScaleCrop>
  <HeadingPairs>
    <vt:vector size="4" baseType="variant">
      <vt:variant>
        <vt:lpstr>Tema</vt:lpstr>
      </vt:variant>
      <vt:variant>
        <vt:i4>1</vt:i4>
      </vt:variant>
      <vt:variant>
        <vt:lpstr>Títulos de diapositiva</vt:lpstr>
      </vt:variant>
      <vt:variant>
        <vt:i4>45</vt:i4>
      </vt:variant>
    </vt:vector>
  </HeadingPairs>
  <TitlesOfParts>
    <vt:vector size="46" baseType="lpstr">
      <vt:lpstr>Tema de Office</vt:lpstr>
      <vt:lpstr>La RSC en temps de crisi </vt:lpstr>
      <vt:lpstr>Visión cuando se gestaba la crisis</vt:lpstr>
      <vt:lpstr>Con una creencia de fondo...</vt:lpstr>
      <vt:lpstr>La RSC para algunos era un tema de callarse  y ser políticamente correcto</vt:lpstr>
      <vt:lpstr>Diapositiva 5</vt:lpstr>
      <vt:lpstr>Diapositiva 6</vt:lpstr>
      <vt:lpstr>¿Qué están haciendo las empresas “responsables” en esta crisis?</vt:lpstr>
      <vt:lpstr>Diapositiva 8</vt:lpstr>
      <vt:lpstr>Mercados,  Gobiernos y Tercer Sector Diferencias regionales</vt:lpstr>
      <vt:lpstr>Comparación entre Áreas</vt:lpstr>
      <vt:lpstr>Diapositiva 11</vt:lpstr>
      <vt:lpstr>Diapositiva 12</vt:lpstr>
      <vt:lpstr>Diapositiva 13</vt:lpstr>
      <vt:lpstr>Las instituciones reguladoras</vt:lpstr>
      <vt:lpstr>Diapositiva 15</vt:lpstr>
      <vt:lpstr>Diapositiva 16</vt:lpstr>
      <vt:lpstr>El papel del  Regulador Nacional</vt:lpstr>
      <vt:lpstr>Diapositiva 18</vt:lpstr>
      <vt:lpstr>Diapositiva 19</vt:lpstr>
      <vt:lpstr>Flujos de influencia: Hard Law</vt:lpstr>
      <vt:lpstr>Flujos de influencia: Hard Law Externalidades</vt:lpstr>
      <vt:lpstr>Flujos de influencia: Soft Law Cumple o explica</vt:lpstr>
      <vt:lpstr>¿Qué es la Sostenibilidad?</vt:lpstr>
      <vt:lpstr>¿Qué es la Sostenibilidad?</vt:lpstr>
      <vt:lpstr>Diapositiva 25</vt:lpstr>
      <vt:lpstr>Una visión económica</vt:lpstr>
      <vt:lpstr>Diapositiva 27</vt:lpstr>
      <vt:lpstr>RSC y Soft Law</vt:lpstr>
      <vt:lpstr>La visión de exclusión de Friedman</vt:lpstr>
      <vt:lpstr>La visión de complemento de Porter</vt:lpstr>
      <vt:lpstr>Diapositiva 31</vt:lpstr>
      <vt:lpstr>¿Qué dicen las encuestas?</vt:lpstr>
      <vt:lpstr>¿Qué dicen las empresas? Notoriedad del concepto de RSE en función del tamaño de la empresa</vt:lpstr>
      <vt:lpstr>¿Qué interpretan del consumidor? Variación en la discriminación positiva del precio</vt:lpstr>
      <vt:lpstr>¿Cómo afectan a la cadena de suministro? Auditorías sociales/medioambientales a proveedores</vt:lpstr>
      <vt:lpstr>Lo que dice el consumidor en persona Ante dos productos similares, imagine que tiene la certeza de que uno proviene de una empresa socialmente responsable, y del otro no sabe nada a este respecto:  a) ¿Cuándo compraría el más responsable? b) ¿Qué cree que respondería de manera general el consumidor medio español?</vt:lpstr>
      <vt:lpstr>¿Un sello/certificado/logo más?</vt:lpstr>
      <vt:lpstr>ISO 9.000 (Gestión de la Calidad) Número de licencias por países </vt:lpstr>
      <vt:lpstr>ISO 14.000 (Gestión Medioambiental) Número de licencias por países </vt:lpstr>
      <vt:lpstr>Memorias de Sostenibilidad GRI (2008)</vt:lpstr>
      <vt:lpstr>Etiquetas </vt:lpstr>
      <vt:lpstr>Conclusiones</vt:lpstr>
      <vt:lpstr>Agentes</vt:lpstr>
      <vt:lpstr>Razones y emociones</vt:lpstr>
      <vt:lpstr>La percepción de la RSC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Mercados y gobiernos</dc:title>
  <dc:creator>Joaquin</dc:creator>
  <cp:lastModifiedBy>informatica</cp:lastModifiedBy>
  <cp:revision>125</cp:revision>
  <dcterms:created xsi:type="dcterms:W3CDTF">2010-05-30T09:16:02Z</dcterms:created>
  <dcterms:modified xsi:type="dcterms:W3CDTF">2010-11-03T16:43:59Z</dcterms:modified>
</cp:coreProperties>
</file>