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53" r:id="rId2"/>
    <p:sldId id="355" r:id="rId3"/>
    <p:sldId id="456" r:id="rId4"/>
    <p:sldId id="457" r:id="rId5"/>
    <p:sldId id="458" r:id="rId6"/>
    <p:sldId id="459" r:id="rId7"/>
    <p:sldId id="460" r:id="rId8"/>
    <p:sldId id="461" r:id="rId9"/>
    <p:sldId id="368" r:id="rId10"/>
    <p:sldId id="453" r:id="rId11"/>
    <p:sldId id="454" r:id="rId12"/>
    <p:sldId id="455" r:id="rId13"/>
    <p:sldId id="451" r:id="rId14"/>
  </p:sldIdLst>
  <p:sldSz cx="9144000" cy="6858000" type="screen4x3"/>
  <p:notesSz cx="6640513" cy="99044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33333"/>
    <a:srgbClr val="FF66CC"/>
    <a:srgbClr val="CC0000"/>
    <a:srgbClr val="FF99FF"/>
    <a:srgbClr val="FFCCFF"/>
    <a:srgbClr val="FFCC00"/>
    <a:srgbClr val="FF9900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45" autoAdjust="0"/>
    <p:restoredTop sz="83559" autoAdjust="0"/>
  </p:normalViewPr>
  <p:slideViewPr>
    <p:cSldViewPr>
      <p:cViewPr varScale="1">
        <p:scale>
          <a:sx n="64" d="100"/>
          <a:sy n="64" d="100"/>
        </p:scale>
        <p:origin x="-133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12"/>
    </p:cViewPr>
  </p:sorterViewPr>
  <p:notesViewPr>
    <p:cSldViewPr>
      <p:cViewPr varScale="1">
        <p:scale>
          <a:sx n="54" d="100"/>
          <a:sy n="54" d="100"/>
        </p:scale>
        <p:origin x="-2646" y="-108"/>
      </p:cViewPr>
      <p:guideLst>
        <p:guide orient="horz" pos="3120"/>
        <p:guide pos="209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9B9A5E-EC97-4340-9C35-D9328F4E080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44CC532C-BE35-43B4-A4F7-04BDEFA37323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Decret 21/2006. </a:t>
          </a:r>
          <a:r>
            <a:rPr lang="ca-ES" sz="2000" dirty="0" smtClean="0">
              <a:latin typeface="Arial" pitchFamily="34" charset="0"/>
              <a:cs typeface="Arial" pitchFamily="34" charset="0"/>
            </a:rPr>
            <a:t>Criteris ambientals i </a:t>
          </a:r>
          <a:r>
            <a:rPr lang="ca-ES" sz="2000" dirty="0" err="1" smtClean="0">
              <a:latin typeface="Arial" pitchFamily="34" charset="0"/>
              <a:cs typeface="Arial" pitchFamily="34" charset="0"/>
            </a:rPr>
            <a:t>d’ecoeficiència</a:t>
          </a:r>
          <a:endParaRPr lang="ca-ES" sz="2800" dirty="0">
            <a:latin typeface="Arial" pitchFamily="34" charset="0"/>
            <a:cs typeface="Arial" pitchFamily="34" charset="0"/>
          </a:endParaRPr>
        </a:p>
      </dgm:t>
    </dgm:pt>
    <dgm:pt modelId="{55EA0835-A14E-41FC-9B03-DD149F636B83}" type="parTrans" cxnId="{B1FAC423-8B00-418A-B64C-9731318A3A8E}">
      <dgm:prSet/>
      <dgm:spPr/>
      <dgm:t>
        <a:bodyPr/>
        <a:lstStyle/>
        <a:p>
          <a:endParaRPr lang="ca-ES"/>
        </a:p>
      </dgm:t>
    </dgm:pt>
    <dgm:pt modelId="{08B75FF4-D580-4722-BDA7-89EDA23E5AC2}" type="sibTrans" cxnId="{B1FAC423-8B00-418A-B64C-9731318A3A8E}">
      <dgm:prSet/>
      <dgm:spPr/>
      <dgm:t>
        <a:bodyPr/>
        <a:lstStyle/>
        <a:p>
          <a:endParaRPr lang="ca-ES"/>
        </a:p>
      </dgm:t>
    </dgm:pt>
    <dgm:pt modelId="{491D1195-FFFD-4CFA-B48C-B163BE02D051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CTE. </a:t>
          </a:r>
          <a:r>
            <a:rPr lang="ca-ES" sz="2000" dirty="0" smtClean="0">
              <a:latin typeface="Arial" pitchFamily="34" charset="0"/>
              <a:cs typeface="Arial" pitchFamily="34" charset="0"/>
            </a:rPr>
            <a:t>Compliment exigències bàsiques d’estalvi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3FA5B434-ADB0-4131-B9EF-3726A0C9AD1E}" type="parTrans" cxnId="{94A62B7B-F715-4BBC-82B0-FF1441C8F03C}">
      <dgm:prSet/>
      <dgm:spPr/>
      <dgm:t>
        <a:bodyPr/>
        <a:lstStyle/>
        <a:p>
          <a:endParaRPr lang="ca-ES"/>
        </a:p>
      </dgm:t>
    </dgm:pt>
    <dgm:pt modelId="{0D089996-3CFD-459B-9640-7F245CE45B9B}" type="sibTrans" cxnId="{94A62B7B-F715-4BBC-82B0-FF1441C8F03C}">
      <dgm:prSet/>
      <dgm:spPr/>
      <dgm:t>
        <a:bodyPr/>
        <a:lstStyle/>
        <a:p>
          <a:endParaRPr lang="ca-ES"/>
        </a:p>
      </dgm:t>
    </dgm:pt>
    <dgm:pt modelId="{02B224E8-0DD5-4B64-A487-3739542CB2BC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Certificació energètica. </a:t>
          </a:r>
          <a:r>
            <a:rPr lang="ca-ES" sz="1800" dirty="0" smtClean="0">
              <a:latin typeface="Arial" pitchFamily="34" charset="0"/>
              <a:cs typeface="Arial" pitchFamily="34" charset="0"/>
            </a:rPr>
            <a:t>Real Decreto 47/2007. Directiva Europea 2002/91/CE 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84B683F7-0B96-4267-AB3B-5562280D44D1}" type="parTrans" cxnId="{67318F72-7529-4CD9-95B6-32E0F56012AC}">
      <dgm:prSet/>
      <dgm:spPr/>
      <dgm:t>
        <a:bodyPr/>
        <a:lstStyle/>
        <a:p>
          <a:endParaRPr lang="ca-ES"/>
        </a:p>
      </dgm:t>
    </dgm:pt>
    <dgm:pt modelId="{65A76F3A-827F-40C1-AC85-823320A585F5}" type="sibTrans" cxnId="{67318F72-7529-4CD9-95B6-32E0F56012AC}">
      <dgm:prSet/>
      <dgm:spPr/>
      <dgm:t>
        <a:bodyPr/>
        <a:lstStyle/>
        <a:p>
          <a:endParaRPr lang="ca-ES"/>
        </a:p>
      </dgm:t>
    </dgm:pt>
    <dgm:pt modelId="{EFC164A0-A6C1-41F3-BA2C-3E5BFA2F3E6A}">
      <dgm:prSet/>
      <dgm:spPr>
        <a:ln>
          <a:solidFill>
            <a:srgbClr val="C00000"/>
          </a:solidFill>
        </a:ln>
      </dgm:spPr>
      <dgm:t>
        <a:bodyPr/>
        <a:lstStyle/>
        <a:p>
          <a:endParaRPr lang="ca-ES" dirty="0"/>
        </a:p>
      </dgm:t>
    </dgm:pt>
    <dgm:pt modelId="{DC6A6D2B-80C9-4FA8-BDAF-1894A9B46E28}" type="parTrans" cxnId="{A4D80F14-AE5D-4529-9C5C-4674A102B2F9}">
      <dgm:prSet/>
      <dgm:spPr/>
      <dgm:t>
        <a:bodyPr/>
        <a:lstStyle/>
        <a:p>
          <a:endParaRPr lang="ca-ES"/>
        </a:p>
      </dgm:t>
    </dgm:pt>
    <dgm:pt modelId="{A3743A5F-8256-4377-8C8E-B2B7C7AFC38F}" type="sibTrans" cxnId="{A4D80F14-AE5D-4529-9C5C-4674A102B2F9}">
      <dgm:prSet/>
      <dgm:spPr/>
      <dgm:t>
        <a:bodyPr/>
        <a:lstStyle/>
        <a:p>
          <a:endParaRPr lang="ca-ES"/>
        </a:p>
      </dgm:t>
    </dgm:pt>
    <dgm:pt modelId="{F47EC7BA-F5ED-4BBD-A5F1-C2C4E5074326}" type="pres">
      <dgm:prSet presAssocID="{939B9A5E-EC97-4340-9C35-D9328F4E080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CAE991A0-FF23-4EDC-A8BE-C1685AAD2EF2}" type="pres">
      <dgm:prSet presAssocID="{44CC532C-BE35-43B4-A4F7-04BDEFA37323}" presName="parentLin" presStyleCnt="0"/>
      <dgm:spPr/>
    </dgm:pt>
    <dgm:pt modelId="{7E5EE69D-BFE6-416E-9688-C9382D81EE68}" type="pres">
      <dgm:prSet presAssocID="{44CC532C-BE35-43B4-A4F7-04BDEFA37323}" presName="parentLeftMargin" presStyleLbl="node1" presStyleIdx="0" presStyleCnt="3"/>
      <dgm:spPr/>
      <dgm:t>
        <a:bodyPr/>
        <a:lstStyle/>
        <a:p>
          <a:endParaRPr lang="ca-ES"/>
        </a:p>
      </dgm:t>
    </dgm:pt>
    <dgm:pt modelId="{C33984AD-6467-4EFB-BFB8-CC9C415F661A}" type="pres">
      <dgm:prSet presAssocID="{44CC532C-BE35-43B4-A4F7-04BDEFA37323}" presName="parentText" presStyleLbl="node1" presStyleIdx="0" presStyleCnt="3" custScaleX="140915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02B998A-D3EF-4FAB-B3D2-6C63A3D255CB}" type="pres">
      <dgm:prSet presAssocID="{44CC532C-BE35-43B4-A4F7-04BDEFA37323}" presName="negativeSpace" presStyleCnt="0"/>
      <dgm:spPr/>
    </dgm:pt>
    <dgm:pt modelId="{95249EF2-955D-4E2F-8A7B-2ABDF61854F4}" type="pres">
      <dgm:prSet presAssocID="{44CC532C-BE35-43B4-A4F7-04BDEFA37323}" presName="childText" presStyleLbl="conFgAcc1" presStyleIdx="0" presStyleCnt="3">
        <dgm:presLayoutVars>
          <dgm:bulletEnabled val="1"/>
        </dgm:presLayoutVars>
      </dgm:prSet>
      <dgm:spPr>
        <a:noFill/>
        <a:ln>
          <a:solidFill>
            <a:srgbClr val="C00000"/>
          </a:solidFill>
        </a:ln>
      </dgm:spPr>
    </dgm:pt>
    <dgm:pt modelId="{FBB4FBE5-E889-40DB-8A4E-34D7859A51B2}" type="pres">
      <dgm:prSet presAssocID="{08B75FF4-D580-4722-BDA7-89EDA23E5AC2}" presName="spaceBetweenRectangles" presStyleCnt="0"/>
      <dgm:spPr/>
    </dgm:pt>
    <dgm:pt modelId="{7C07F364-3BD0-4756-B9C2-FB3CDCFD9938}" type="pres">
      <dgm:prSet presAssocID="{491D1195-FFFD-4CFA-B48C-B163BE02D051}" presName="parentLin" presStyleCnt="0"/>
      <dgm:spPr/>
    </dgm:pt>
    <dgm:pt modelId="{B2964919-1E27-443B-BD3A-177033095637}" type="pres">
      <dgm:prSet presAssocID="{491D1195-FFFD-4CFA-B48C-B163BE02D051}" presName="parentLeftMargin" presStyleLbl="node1" presStyleIdx="0" presStyleCnt="3"/>
      <dgm:spPr/>
      <dgm:t>
        <a:bodyPr/>
        <a:lstStyle/>
        <a:p>
          <a:endParaRPr lang="ca-ES"/>
        </a:p>
      </dgm:t>
    </dgm:pt>
    <dgm:pt modelId="{442580B7-7DD8-49F4-AB81-D4D54C1B2990}" type="pres">
      <dgm:prSet presAssocID="{491D1195-FFFD-4CFA-B48C-B163BE02D051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529F3C72-28AD-48D6-941D-A62FAF229716}" type="pres">
      <dgm:prSet presAssocID="{491D1195-FFFD-4CFA-B48C-B163BE02D051}" presName="negativeSpace" presStyleCnt="0"/>
      <dgm:spPr/>
    </dgm:pt>
    <dgm:pt modelId="{7D9C284C-E254-4F7C-9BF1-37ECA841C4B7}" type="pres">
      <dgm:prSet presAssocID="{491D1195-FFFD-4CFA-B48C-B163BE02D051}" presName="childText" presStyleLbl="conFgAcc1" presStyleIdx="1" presStyleCnt="3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  <dgm:pt modelId="{A9A617FB-2975-48A0-98E0-3DD66289B756}" type="pres">
      <dgm:prSet presAssocID="{0D089996-3CFD-459B-9640-7F245CE45B9B}" presName="spaceBetweenRectangles" presStyleCnt="0"/>
      <dgm:spPr/>
    </dgm:pt>
    <dgm:pt modelId="{01795B73-5191-417B-A4F4-FB21C87D2726}" type="pres">
      <dgm:prSet presAssocID="{02B224E8-0DD5-4B64-A487-3739542CB2BC}" presName="parentLin" presStyleCnt="0"/>
      <dgm:spPr/>
    </dgm:pt>
    <dgm:pt modelId="{75F2E243-2D88-4610-8C6C-17096B245C2B}" type="pres">
      <dgm:prSet presAssocID="{02B224E8-0DD5-4B64-A487-3739542CB2BC}" presName="parentLeftMargin" presStyleLbl="node1" presStyleIdx="1" presStyleCnt="3"/>
      <dgm:spPr/>
      <dgm:t>
        <a:bodyPr/>
        <a:lstStyle/>
        <a:p>
          <a:endParaRPr lang="ca-ES"/>
        </a:p>
      </dgm:t>
    </dgm:pt>
    <dgm:pt modelId="{B18B5C4A-9810-43EA-8062-4194294281FA}" type="pres">
      <dgm:prSet presAssocID="{02B224E8-0DD5-4B64-A487-3739542CB2BC}" presName="parentText" presStyleLbl="node1" presStyleIdx="2" presStyleCnt="3" custScaleX="138142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7E10472-5B25-4070-B277-4E101306D28F}" type="pres">
      <dgm:prSet presAssocID="{02B224E8-0DD5-4B64-A487-3739542CB2BC}" presName="negativeSpace" presStyleCnt="0"/>
      <dgm:spPr/>
    </dgm:pt>
    <dgm:pt modelId="{8BADCAA3-4A53-45F8-8922-28687A178F05}" type="pres">
      <dgm:prSet presAssocID="{02B224E8-0DD5-4B64-A487-3739542CB2BC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37D14887-0B1B-43F7-92C8-E4D98AEBA8CF}" type="presOf" srcId="{02B224E8-0DD5-4B64-A487-3739542CB2BC}" destId="{75F2E243-2D88-4610-8C6C-17096B245C2B}" srcOrd="0" destOrd="0" presId="urn:microsoft.com/office/officeart/2005/8/layout/list1"/>
    <dgm:cxn modelId="{94A62B7B-F715-4BBC-82B0-FF1441C8F03C}" srcId="{939B9A5E-EC97-4340-9C35-D9328F4E0807}" destId="{491D1195-FFFD-4CFA-B48C-B163BE02D051}" srcOrd="1" destOrd="0" parTransId="{3FA5B434-ADB0-4131-B9EF-3726A0C9AD1E}" sibTransId="{0D089996-3CFD-459B-9640-7F245CE45B9B}"/>
    <dgm:cxn modelId="{F8D76F53-E121-4519-8D92-81996A5FB509}" type="presOf" srcId="{44CC532C-BE35-43B4-A4F7-04BDEFA37323}" destId="{7E5EE69D-BFE6-416E-9688-C9382D81EE68}" srcOrd="0" destOrd="0" presId="urn:microsoft.com/office/officeart/2005/8/layout/list1"/>
    <dgm:cxn modelId="{BDEABA3B-23D7-4CAE-8550-57E4AF25A0DF}" type="presOf" srcId="{939B9A5E-EC97-4340-9C35-D9328F4E0807}" destId="{F47EC7BA-F5ED-4BBD-A5F1-C2C4E5074326}" srcOrd="0" destOrd="0" presId="urn:microsoft.com/office/officeart/2005/8/layout/list1"/>
    <dgm:cxn modelId="{7D85C461-7477-4486-B22A-E0D8B8011764}" type="presOf" srcId="{44CC532C-BE35-43B4-A4F7-04BDEFA37323}" destId="{C33984AD-6467-4EFB-BFB8-CC9C415F661A}" srcOrd="1" destOrd="0" presId="urn:microsoft.com/office/officeart/2005/8/layout/list1"/>
    <dgm:cxn modelId="{67318F72-7529-4CD9-95B6-32E0F56012AC}" srcId="{939B9A5E-EC97-4340-9C35-D9328F4E0807}" destId="{02B224E8-0DD5-4B64-A487-3739542CB2BC}" srcOrd="2" destOrd="0" parTransId="{84B683F7-0B96-4267-AB3B-5562280D44D1}" sibTransId="{65A76F3A-827F-40C1-AC85-823320A585F5}"/>
    <dgm:cxn modelId="{7F06FFCD-55BE-4829-9EC1-C49820DCEC41}" type="presOf" srcId="{EFC164A0-A6C1-41F3-BA2C-3E5BFA2F3E6A}" destId="{8BADCAA3-4A53-45F8-8922-28687A178F05}" srcOrd="0" destOrd="0" presId="urn:microsoft.com/office/officeart/2005/8/layout/list1"/>
    <dgm:cxn modelId="{C96F723D-03A0-4680-BF47-8EE721DD6FF6}" type="presOf" srcId="{491D1195-FFFD-4CFA-B48C-B163BE02D051}" destId="{442580B7-7DD8-49F4-AB81-D4D54C1B2990}" srcOrd="1" destOrd="0" presId="urn:microsoft.com/office/officeart/2005/8/layout/list1"/>
    <dgm:cxn modelId="{B1FAC423-8B00-418A-B64C-9731318A3A8E}" srcId="{939B9A5E-EC97-4340-9C35-D9328F4E0807}" destId="{44CC532C-BE35-43B4-A4F7-04BDEFA37323}" srcOrd="0" destOrd="0" parTransId="{55EA0835-A14E-41FC-9B03-DD149F636B83}" sibTransId="{08B75FF4-D580-4722-BDA7-89EDA23E5AC2}"/>
    <dgm:cxn modelId="{C6C841A0-55FF-4097-A688-D59801393B83}" type="presOf" srcId="{02B224E8-0DD5-4B64-A487-3739542CB2BC}" destId="{B18B5C4A-9810-43EA-8062-4194294281FA}" srcOrd="1" destOrd="0" presId="urn:microsoft.com/office/officeart/2005/8/layout/list1"/>
    <dgm:cxn modelId="{6057BC13-D485-43AC-9E34-1DDCA955282A}" type="presOf" srcId="{491D1195-FFFD-4CFA-B48C-B163BE02D051}" destId="{B2964919-1E27-443B-BD3A-177033095637}" srcOrd="0" destOrd="0" presId="urn:microsoft.com/office/officeart/2005/8/layout/list1"/>
    <dgm:cxn modelId="{A4D80F14-AE5D-4529-9C5C-4674A102B2F9}" srcId="{02B224E8-0DD5-4B64-A487-3739542CB2BC}" destId="{EFC164A0-A6C1-41F3-BA2C-3E5BFA2F3E6A}" srcOrd="0" destOrd="0" parTransId="{DC6A6D2B-80C9-4FA8-BDAF-1894A9B46E28}" sibTransId="{A3743A5F-8256-4377-8C8E-B2B7C7AFC38F}"/>
    <dgm:cxn modelId="{3E66E0B9-5C24-421A-97B9-E7A7D1244A2A}" type="presParOf" srcId="{F47EC7BA-F5ED-4BBD-A5F1-C2C4E5074326}" destId="{CAE991A0-FF23-4EDC-A8BE-C1685AAD2EF2}" srcOrd="0" destOrd="0" presId="urn:microsoft.com/office/officeart/2005/8/layout/list1"/>
    <dgm:cxn modelId="{2C19C538-6988-4311-B490-9B03B21EBDFD}" type="presParOf" srcId="{CAE991A0-FF23-4EDC-A8BE-C1685AAD2EF2}" destId="{7E5EE69D-BFE6-416E-9688-C9382D81EE68}" srcOrd="0" destOrd="0" presId="urn:microsoft.com/office/officeart/2005/8/layout/list1"/>
    <dgm:cxn modelId="{CFD3BAB0-E1C2-48A9-8419-8C97A3B599CF}" type="presParOf" srcId="{CAE991A0-FF23-4EDC-A8BE-C1685AAD2EF2}" destId="{C33984AD-6467-4EFB-BFB8-CC9C415F661A}" srcOrd="1" destOrd="0" presId="urn:microsoft.com/office/officeart/2005/8/layout/list1"/>
    <dgm:cxn modelId="{80CCC84C-2199-4B55-B06B-06EF7F890CF1}" type="presParOf" srcId="{F47EC7BA-F5ED-4BBD-A5F1-C2C4E5074326}" destId="{B02B998A-D3EF-4FAB-B3D2-6C63A3D255CB}" srcOrd="1" destOrd="0" presId="urn:microsoft.com/office/officeart/2005/8/layout/list1"/>
    <dgm:cxn modelId="{ED80D74D-074D-44A6-A4E6-4BD4AB0060FA}" type="presParOf" srcId="{F47EC7BA-F5ED-4BBD-A5F1-C2C4E5074326}" destId="{95249EF2-955D-4E2F-8A7B-2ABDF61854F4}" srcOrd="2" destOrd="0" presId="urn:microsoft.com/office/officeart/2005/8/layout/list1"/>
    <dgm:cxn modelId="{B4F17365-13E5-42A9-9215-AEFAB5BABA0F}" type="presParOf" srcId="{F47EC7BA-F5ED-4BBD-A5F1-C2C4E5074326}" destId="{FBB4FBE5-E889-40DB-8A4E-34D7859A51B2}" srcOrd="3" destOrd="0" presId="urn:microsoft.com/office/officeart/2005/8/layout/list1"/>
    <dgm:cxn modelId="{C8DB4974-58A5-4E94-A323-1FDF3CE17C35}" type="presParOf" srcId="{F47EC7BA-F5ED-4BBD-A5F1-C2C4E5074326}" destId="{7C07F364-3BD0-4756-B9C2-FB3CDCFD9938}" srcOrd="4" destOrd="0" presId="urn:microsoft.com/office/officeart/2005/8/layout/list1"/>
    <dgm:cxn modelId="{B3B657F9-6D30-4F03-91C5-82DE11FBCEFC}" type="presParOf" srcId="{7C07F364-3BD0-4756-B9C2-FB3CDCFD9938}" destId="{B2964919-1E27-443B-BD3A-177033095637}" srcOrd="0" destOrd="0" presId="urn:microsoft.com/office/officeart/2005/8/layout/list1"/>
    <dgm:cxn modelId="{521215C2-8DE6-43FE-B596-1CCB0403F0C0}" type="presParOf" srcId="{7C07F364-3BD0-4756-B9C2-FB3CDCFD9938}" destId="{442580B7-7DD8-49F4-AB81-D4D54C1B2990}" srcOrd="1" destOrd="0" presId="urn:microsoft.com/office/officeart/2005/8/layout/list1"/>
    <dgm:cxn modelId="{0DC30DA5-AAE6-46DD-9CAF-4D51B7581E57}" type="presParOf" srcId="{F47EC7BA-F5ED-4BBD-A5F1-C2C4E5074326}" destId="{529F3C72-28AD-48D6-941D-A62FAF229716}" srcOrd="5" destOrd="0" presId="urn:microsoft.com/office/officeart/2005/8/layout/list1"/>
    <dgm:cxn modelId="{54444467-68D4-448F-90C3-E1A353FF8E05}" type="presParOf" srcId="{F47EC7BA-F5ED-4BBD-A5F1-C2C4E5074326}" destId="{7D9C284C-E254-4F7C-9BF1-37ECA841C4B7}" srcOrd="6" destOrd="0" presId="urn:microsoft.com/office/officeart/2005/8/layout/list1"/>
    <dgm:cxn modelId="{43E600EB-0C80-40A4-A545-43CB91926973}" type="presParOf" srcId="{F47EC7BA-F5ED-4BBD-A5F1-C2C4E5074326}" destId="{A9A617FB-2975-48A0-98E0-3DD66289B756}" srcOrd="7" destOrd="0" presId="urn:microsoft.com/office/officeart/2005/8/layout/list1"/>
    <dgm:cxn modelId="{6ACC0911-0736-468B-9759-9A5D2EFD6213}" type="presParOf" srcId="{F47EC7BA-F5ED-4BBD-A5F1-C2C4E5074326}" destId="{01795B73-5191-417B-A4F4-FB21C87D2726}" srcOrd="8" destOrd="0" presId="urn:microsoft.com/office/officeart/2005/8/layout/list1"/>
    <dgm:cxn modelId="{0BCB7060-5134-4B44-86F6-0476970CD7C2}" type="presParOf" srcId="{01795B73-5191-417B-A4F4-FB21C87D2726}" destId="{75F2E243-2D88-4610-8C6C-17096B245C2B}" srcOrd="0" destOrd="0" presId="urn:microsoft.com/office/officeart/2005/8/layout/list1"/>
    <dgm:cxn modelId="{D03C390F-9DED-463D-B8D3-01EB00D12D03}" type="presParOf" srcId="{01795B73-5191-417B-A4F4-FB21C87D2726}" destId="{B18B5C4A-9810-43EA-8062-4194294281FA}" srcOrd="1" destOrd="0" presId="urn:microsoft.com/office/officeart/2005/8/layout/list1"/>
    <dgm:cxn modelId="{879CCFC3-5E56-4DE6-8230-A06FAA5529C4}" type="presParOf" srcId="{F47EC7BA-F5ED-4BBD-A5F1-C2C4E5074326}" destId="{E7E10472-5B25-4070-B277-4E101306D28F}" srcOrd="9" destOrd="0" presId="urn:microsoft.com/office/officeart/2005/8/layout/list1"/>
    <dgm:cxn modelId="{3C134E6A-9932-4B95-981B-333981D87592}" type="presParOf" srcId="{F47EC7BA-F5ED-4BBD-A5F1-C2C4E5074326}" destId="{8BADCAA3-4A53-45F8-8922-28687A178F05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2ED3B0-F772-496A-BE22-3C10A242FE1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C3B683AC-D064-46C8-AC71-8DA6BF5C7601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1. Consumir el mínim d’energia necessari per al desenvolupament de la seva activitat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DCBAE283-ECAE-4E88-A8C6-B1AE0216ADA7}" type="parTrans" cxnId="{334477E9-3430-45D5-A35F-E1A338F3D7EA}">
      <dgm:prSet/>
      <dgm:spPr/>
      <dgm:t>
        <a:bodyPr/>
        <a:lstStyle/>
        <a:p>
          <a:endParaRPr lang="ca-ES" sz="1400"/>
        </a:p>
      </dgm:t>
    </dgm:pt>
    <dgm:pt modelId="{54A8ED1E-B53F-4282-99E8-DBCAA75D1E60}" type="sibTrans" cxnId="{334477E9-3430-45D5-A35F-E1A338F3D7EA}">
      <dgm:prSet/>
      <dgm:spPr/>
      <dgm:t>
        <a:bodyPr/>
        <a:lstStyle/>
        <a:p>
          <a:endParaRPr lang="ca-ES" sz="1400"/>
        </a:p>
      </dgm:t>
    </dgm:pt>
    <dgm:pt modelId="{DD37DB89-F475-4C85-A4A7-9487E484B4B2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2. Generar l’energia necessària de la forma més eficient possible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492E416F-5753-4BEB-8982-5991C0DDE57E}" type="parTrans" cxnId="{E72BFB26-9DEE-4C67-BA15-6AEFBCC0E8DE}">
      <dgm:prSet/>
      <dgm:spPr/>
      <dgm:t>
        <a:bodyPr/>
        <a:lstStyle/>
        <a:p>
          <a:endParaRPr lang="ca-ES" sz="1400"/>
        </a:p>
      </dgm:t>
    </dgm:pt>
    <dgm:pt modelId="{6A47102D-48DE-4092-894D-E7FB785204E3}" type="sibTrans" cxnId="{E72BFB26-9DEE-4C67-BA15-6AEFBCC0E8DE}">
      <dgm:prSet/>
      <dgm:spPr/>
      <dgm:t>
        <a:bodyPr/>
        <a:lstStyle/>
        <a:p>
          <a:endParaRPr lang="ca-ES" sz="1400"/>
        </a:p>
      </dgm:t>
    </dgm:pt>
    <dgm:pt modelId="{D6D7A7BD-B5E7-4C1E-A327-926E2029C5BF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3. Pensats per tal que la seva conducció sigui el més eficient possible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941F75B5-F198-4A44-91B9-6D5717C5DD42}" type="parTrans" cxnId="{86C71809-85D7-473B-98E1-613C6F7BFB5B}">
      <dgm:prSet/>
      <dgm:spPr/>
      <dgm:t>
        <a:bodyPr/>
        <a:lstStyle/>
        <a:p>
          <a:endParaRPr lang="ca-ES" sz="1400"/>
        </a:p>
      </dgm:t>
    </dgm:pt>
    <dgm:pt modelId="{198199CD-C438-422D-9D1C-B76072B558CE}" type="sibTrans" cxnId="{86C71809-85D7-473B-98E1-613C6F7BFB5B}">
      <dgm:prSet/>
      <dgm:spPr/>
      <dgm:t>
        <a:bodyPr/>
        <a:lstStyle/>
        <a:p>
          <a:endParaRPr lang="ca-ES" sz="1400"/>
        </a:p>
      </dgm:t>
    </dgm:pt>
    <dgm:pt modelId="{EFF5E054-C795-44DA-9CDE-0B09B11880FA}" type="pres">
      <dgm:prSet presAssocID="{9D2ED3B0-F772-496A-BE22-3C10A242FE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DE220198-20C7-4EAB-88FF-486387AF0DD8}" type="pres">
      <dgm:prSet presAssocID="{C3B683AC-D064-46C8-AC71-8DA6BF5C760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66879BBE-B743-4ECA-B507-B5C36425FBC3}" type="pres">
      <dgm:prSet presAssocID="{54A8ED1E-B53F-4282-99E8-DBCAA75D1E60}" presName="spacer" presStyleCnt="0"/>
      <dgm:spPr/>
    </dgm:pt>
    <dgm:pt modelId="{AD8CCBF6-92B5-476D-8839-5BA33434D1F0}" type="pres">
      <dgm:prSet presAssocID="{DD37DB89-F475-4C85-A4A7-9487E484B4B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DB23D071-20EC-4DBB-A6BA-330405B83745}" type="pres">
      <dgm:prSet presAssocID="{6A47102D-48DE-4092-894D-E7FB785204E3}" presName="spacer" presStyleCnt="0"/>
      <dgm:spPr/>
    </dgm:pt>
    <dgm:pt modelId="{9B51EBE1-2923-40AA-ACA8-ECF0614A8774}" type="pres">
      <dgm:prSet presAssocID="{D6D7A7BD-B5E7-4C1E-A327-926E2029C5B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71D7D36C-A680-41CF-A4C0-1FB5F35AF6AF}" type="presOf" srcId="{DD37DB89-F475-4C85-A4A7-9487E484B4B2}" destId="{AD8CCBF6-92B5-476D-8839-5BA33434D1F0}" srcOrd="0" destOrd="0" presId="urn:microsoft.com/office/officeart/2005/8/layout/vList2"/>
    <dgm:cxn modelId="{334477E9-3430-45D5-A35F-E1A338F3D7EA}" srcId="{9D2ED3B0-F772-496A-BE22-3C10A242FE13}" destId="{C3B683AC-D064-46C8-AC71-8DA6BF5C7601}" srcOrd="0" destOrd="0" parTransId="{DCBAE283-ECAE-4E88-A8C6-B1AE0216ADA7}" sibTransId="{54A8ED1E-B53F-4282-99E8-DBCAA75D1E60}"/>
    <dgm:cxn modelId="{E72BFB26-9DEE-4C67-BA15-6AEFBCC0E8DE}" srcId="{9D2ED3B0-F772-496A-BE22-3C10A242FE13}" destId="{DD37DB89-F475-4C85-A4A7-9487E484B4B2}" srcOrd="1" destOrd="0" parTransId="{492E416F-5753-4BEB-8982-5991C0DDE57E}" sibTransId="{6A47102D-48DE-4092-894D-E7FB785204E3}"/>
    <dgm:cxn modelId="{144D3150-9FB4-4A10-B15D-23C82A643F63}" type="presOf" srcId="{C3B683AC-D064-46C8-AC71-8DA6BF5C7601}" destId="{DE220198-20C7-4EAB-88FF-486387AF0DD8}" srcOrd="0" destOrd="0" presId="urn:microsoft.com/office/officeart/2005/8/layout/vList2"/>
    <dgm:cxn modelId="{3A649753-C70B-46B0-B01C-FADE711C6ECD}" type="presOf" srcId="{9D2ED3B0-F772-496A-BE22-3C10A242FE13}" destId="{EFF5E054-C795-44DA-9CDE-0B09B11880FA}" srcOrd="0" destOrd="0" presId="urn:microsoft.com/office/officeart/2005/8/layout/vList2"/>
    <dgm:cxn modelId="{86C71809-85D7-473B-98E1-613C6F7BFB5B}" srcId="{9D2ED3B0-F772-496A-BE22-3C10A242FE13}" destId="{D6D7A7BD-B5E7-4C1E-A327-926E2029C5BF}" srcOrd="2" destOrd="0" parTransId="{941F75B5-F198-4A44-91B9-6D5717C5DD42}" sibTransId="{198199CD-C438-422D-9D1C-B76072B558CE}"/>
    <dgm:cxn modelId="{908ABB79-A2AC-4E92-AFC0-ADBAEDC6056C}" type="presOf" srcId="{D6D7A7BD-B5E7-4C1E-A327-926E2029C5BF}" destId="{9B51EBE1-2923-40AA-ACA8-ECF0614A8774}" srcOrd="0" destOrd="0" presId="urn:microsoft.com/office/officeart/2005/8/layout/vList2"/>
    <dgm:cxn modelId="{E2CBA547-559D-4E33-A937-2D03EC3A4AE7}" type="presParOf" srcId="{EFF5E054-C795-44DA-9CDE-0B09B11880FA}" destId="{DE220198-20C7-4EAB-88FF-486387AF0DD8}" srcOrd="0" destOrd="0" presId="urn:microsoft.com/office/officeart/2005/8/layout/vList2"/>
    <dgm:cxn modelId="{C68F0C9D-E722-442A-9095-68834F308C3A}" type="presParOf" srcId="{EFF5E054-C795-44DA-9CDE-0B09B11880FA}" destId="{66879BBE-B743-4ECA-B507-B5C36425FBC3}" srcOrd="1" destOrd="0" presId="urn:microsoft.com/office/officeart/2005/8/layout/vList2"/>
    <dgm:cxn modelId="{6637F13C-0371-41D3-A512-EEF5B2A2C21C}" type="presParOf" srcId="{EFF5E054-C795-44DA-9CDE-0B09B11880FA}" destId="{AD8CCBF6-92B5-476D-8839-5BA33434D1F0}" srcOrd="2" destOrd="0" presId="urn:microsoft.com/office/officeart/2005/8/layout/vList2"/>
    <dgm:cxn modelId="{D10367A2-2B79-4B5E-9D4D-2AE2EBE4CDB7}" type="presParOf" srcId="{EFF5E054-C795-44DA-9CDE-0B09B11880FA}" destId="{DB23D071-20EC-4DBB-A6BA-330405B83745}" srcOrd="3" destOrd="0" presId="urn:microsoft.com/office/officeart/2005/8/layout/vList2"/>
    <dgm:cxn modelId="{A9263171-36EC-4425-81EF-A24F0AED7F3A}" type="presParOf" srcId="{EFF5E054-C795-44DA-9CDE-0B09B11880FA}" destId="{9B51EBE1-2923-40AA-ACA8-ECF0614A8774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F6A55E-5ED7-4C10-8BF4-A1EEAD49700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74B5D968-9E97-4EE0-BAEC-29C2C6884CDC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1.Consumir el mínim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92C239EB-A659-4027-8D38-CED69BABB582}" type="parTrans" cxnId="{5E99D681-B0C0-4025-9680-548CAC74CB0B}">
      <dgm:prSet/>
      <dgm:spPr/>
      <dgm:t>
        <a:bodyPr/>
        <a:lstStyle/>
        <a:p>
          <a:endParaRPr lang="ca-ES"/>
        </a:p>
      </dgm:t>
    </dgm:pt>
    <dgm:pt modelId="{4C3C4636-3D60-42EE-855A-BF3D1948A3E1}" type="sibTrans" cxnId="{5E99D681-B0C0-4025-9680-548CAC74CB0B}">
      <dgm:prSet/>
      <dgm:spPr/>
      <dgm:t>
        <a:bodyPr/>
        <a:lstStyle/>
        <a:p>
          <a:endParaRPr lang="ca-ES"/>
        </a:p>
      </dgm:t>
    </dgm:pt>
    <dgm:pt modelId="{26E16259-60C8-400D-99C7-1017C603A1B3}">
      <dgm:prSet phldrT="[Text]" custT="1"/>
      <dgm:spPr>
        <a:solidFill>
          <a:srgbClr val="FF5050">
            <a:alpha val="89804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Implantació en el terreny adequada: orientacions, accessos...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0437E653-3C37-41D2-9F2E-5A0C8F9EF31F}" type="parTrans" cxnId="{CE7AAF22-903E-4EFB-A77A-9C236CF6CC15}">
      <dgm:prSet/>
      <dgm:spPr/>
      <dgm:t>
        <a:bodyPr/>
        <a:lstStyle/>
        <a:p>
          <a:endParaRPr lang="ca-ES"/>
        </a:p>
      </dgm:t>
    </dgm:pt>
    <dgm:pt modelId="{D82655D2-A04A-46E5-989D-DEA520B212C6}" type="sibTrans" cxnId="{CE7AAF22-903E-4EFB-A77A-9C236CF6CC15}">
      <dgm:prSet/>
      <dgm:spPr/>
      <dgm:t>
        <a:bodyPr/>
        <a:lstStyle/>
        <a:p>
          <a:endParaRPr lang="ca-ES"/>
        </a:p>
      </dgm:t>
    </dgm:pt>
    <dgm:pt modelId="{28CDC086-63D3-435F-BAD0-B8999430EF79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2.Generar energia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A2304469-4918-4222-AC7A-203043D9BEDC}" type="parTrans" cxnId="{3EB4DC2B-B087-473A-9577-8FF00E66A26C}">
      <dgm:prSet/>
      <dgm:spPr/>
      <dgm:t>
        <a:bodyPr/>
        <a:lstStyle/>
        <a:p>
          <a:endParaRPr lang="ca-ES"/>
        </a:p>
      </dgm:t>
    </dgm:pt>
    <dgm:pt modelId="{34F0FB60-F526-4F64-BBCD-CB1FBA90F856}" type="sibTrans" cxnId="{3EB4DC2B-B087-473A-9577-8FF00E66A26C}">
      <dgm:prSet/>
      <dgm:spPr/>
      <dgm:t>
        <a:bodyPr/>
        <a:lstStyle/>
        <a:p>
          <a:endParaRPr lang="ca-ES"/>
        </a:p>
      </dgm:t>
    </dgm:pt>
    <dgm:pt modelId="{00F71091-4F7F-428C-9627-0B3B39700296}">
      <dgm:prSet phldrT="[Text]" custT="1"/>
      <dgm:spPr>
        <a:solidFill>
          <a:srgbClr val="FF5050">
            <a:alpha val="90000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Sistemes de climatització eficients: </a:t>
          </a:r>
          <a:r>
            <a:rPr lang="ca-ES" sz="2000" b="1" dirty="0" err="1" smtClean="0">
              <a:latin typeface="Arial" pitchFamily="34" charset="0"/>
              <a:cs typeface="Arial" pitchFamily="34" charset="0"/>
            </a:rPr>
            <a:t>trigeneració</a:t>
          </a:r>
          <a:r>
            <a:rPr lang="ca-ES" sz="2000" b="1" dirty="0" smtClean="0">
              <a:latin typeface="Arial" pitchFamily="34" charset="0"/>
              <a:cs typeface="Arial" pitchFamily="34" charset="0"/>
            </a:rPr>
            <a:t>, geotèrmia, energia solar...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FF5C8546-C426-440A-8464-BDCFC5976618}" type="parTrans" cxnId="{C74F6A1A-D6F3-4837-ABA3-E51E8F5867F9}">
      <dgm:prSet/>
      <dgm:spPr/>
      <dgm:t>
        <a:bodyPr/>
        <a:lstStyle/>
        <a:p>
          <a:endParaRPr lang="ca-ES"/>
        </a:p>
      </dgm:t>
    </dgm:pt>
    <dgm:pt modelId="{2D0154C5-DAF7-41A3-BDA3-955D69876E5B}" type="sibTrans" cxnId="{C74F6A1A-D6F3-4837-ABA3-E51E8F5867F9}">
      <dgm:prSet/>
      <dgm:spPr/>
      <dgm:t>
        <a:bodyPr/>
        <a:lstStyle/>
        <a:p>
          <a:endParaRPr lang="ca-ES"/>
        </a:p>
      </dgm:t>
    </dgm:pt>
    <dgm:pt modelId="{AF399389-9404-4786-913D-22D83F73956A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3.Conducció eficient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8E280A3F-A82A-43CA-8449-8B3B59E29A2A}" type="parTrans" cxnId="{FDC04E1F-2B6F-4E94-AA47-E4D8E48DF5D3}">
      <dgm:prSet/>
      <dgm:spPr/>
      <dgm:t>
        <a:bodyPr/>
        <a:lstStyle/>
        <a:p>
          <a:endParaRPr lang="ca-ES"/>
        </a:p>
      </dgm:t>
    </dgm:pt>
    <dgm:pt modelId="{D82C74DD-9F23-40B8-A1E0-0AFD0CBD9E58}" type="sibTrans" cxnId="{FDC04E1F-2B6F-4E94-AA47-E4D8E48DF5D3}">
      <dgm:prSet/>
      <dgm:spPr/>
      <dgm:t>
        <a:bodyPr/>
        <a:lstStyle/>
        <a:p>
          <a:endParaRPr lang="ca-ES"/>
        </a:p>
      </dgm:t>
    </dgm:pt>
    <dgm:pt modelId="{42A4DA1B-7D66-4D3E-AB68-96C2C9C52B5D}">
      <dgm:prSet phldrT="[Text]" custT="1"/>
      <dgm:spPr>
        <a:solidFill>
          <a:srgbClr val="FF5050">
            <a:alpha val="90000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Qualitat dels materials i equips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64C41C75-DF18-46B4-B572-60692D2E19D0}" type="parTrans" cxnId="{A5CB91C3-8C36-4EF8-A3B8-E652D9A3B028}">
      <dgm:prSet/>
      <dgm:spPr/>
      <dgm:t>
        <a:bodyPr/>
        <a:lstStyle/>
        <a:p>
          <a:endParaRPr lang="ca-ES"/>
        </a:p>
      </dgm:t>
    </dgm:pt>
    <dgm:pt modelId="{114D3644-91C5-49D1-9B87-0220D8931C09}" type="sibTrans" cxnId="{A5CB91C3-8C36-4EF8-A3B8-E652D9A3B028}">
      <dgm:prSet/>
      <dgm:spPr/>
      <dgm:t>
        <a:bodyPr/>
        <a:lstStyle/>
        <a:p>
          <a:endParaRPr lang="ca-ES"/>
        </a:p>
      </dgm:t>
    </dgm:pt>
    <dgm:pt modelId="{CD44854C-813F-4A91-8361-41D18B5958C5}">
      <dgm:prSet phldrT="[Text]" custT="1"/>
      <dgm:spPr>
        <a:solidFill>
          <a:srgbClr val="FF5050">
            <a:alpha val="89804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Situació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40509982-6950-421E-8FFA-A6AD22FA2504}" type="parTrans" cxnId="{5FEB4D33-6052-47D5-9397-A6E3896CE9CD}">
      <dgm:prSet/>
      <dgm:spPr/>
    </dgm:pt>
    <dgm:pt modelId="{DEC3AF5D-09D2-440E-981A-5F026DC9508B}" type="sibTrans" cxnId="{5FEB4D33-6052-47D5-9397-A6E3896CE9CD}">
      <dgm:prSet/>
      <dgm:spPr/>
    </dgm:pt>
    <dgm:pt modelId="{D2AEC953-1DF8-4D8C-AAFA-2FBD1EE7C8F8}">
      <dgm:prSet phldrT="[Text]" custT="1"/>
      <dgm:spPr>
        <a:solidFill>
          <a:srgbClr val="FF5050">
            <a:alpha val="89804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Elements eficients a les instal·lacions   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18DD47FD-FA3E-4A8A-804A-3D72135EE437}" type="parTrans" cxnId="{7CBEA334-8CC5-466C-99D7-36E2A128FE92}">
      <dgm:prSet/>
      <dgm:spPr/>
    </dgm:pt>
    <dgm:pt modelId="{693F9B27-3480-4374-8DD1-38B0CE2FB693}" type="sibTrans" cxnId="{7CBEA334-8CC5-466C-99D7-36E2A128FE92}">
      <dgm:prSet/>
      <dgm:spPr/>
    </dgm:pt>
    <dgm:pt modelId="{38A08C3A-9F78-4C24-A4F2-66681D380EB9}">
      <dgm:prSet phldrT="[Text]" custT="1"/>
      <dgm:spPr>
        <a:solidFill>
          <a:srgbClr val="FF5050">
            <a:alpha val="89804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Disseny arquitectònic pensat en l’estalvi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C1829688-4A81-4928-B981-6F86E49D85E5}" type="parTrans" cxnId="{AAA9AA7C-FB11-41FE-B503-9C24C6B4434E}">
      <dgm:prSet/>
      <dgm:spPr/>
    </dgm:pt>
    <dgm:pt modelId="{18278B0D-DBE7-4D3D-8AD0-04C1BC87A809}" type="sibTrans" cxnId="{AAA9AA7C-FB11-41FE-B503-9C24C6B4434E}">
      <dgm:prSet/>
      <dgm:spPr/>
    </dgm:pt>
    <dgm:pt modelId="{A7E4FA9C-CD6E-430A-9307-F72DC6E35A6F}">
      <dgm:prSet phldrT="[Text]" custT="1"/>
      <dgm:spPr>
        <a:solidFill>
          <a:srgbClr val="FF5050">
            <a:alpha val="90000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Manteniment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69F118F8-A556-4801-9029-8F0F043A6290}" type="parTrans" cxnId="{90F7D896-E998-4729-859B-C96D50E3A6A8}">
      <dgm:prSet/>
      <dgm:spPr/>
    </dgm:pt>
    <dgm:pt modelId="{629DDE44-E47D-49C2-907C-DC44B502C9CE}" type="sibTrans" cxnId="{90F7D896-E998-4729-859B-C96D50E3A6A8}">
      <dgm:prSet/>
      <dgm:spPr/>
    </dgm:pt>
    <dgm:pt modelId="{50FBC0FD-EA49-4C32-86A1-022BFC21EE55}">
      <dgm:prSet phldrT="[Text]" custT="1"/>
      <dgm:spPr>
        <a:solidFill>
          <a:srgbClr val="FF5050">
            <a:alpha val="90000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Evitar possibles decisions individuals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B4AEAC5B-1D88-4AE5-8447-9087E953CB5A}" type="parTrans" cxnId="{5FEE08F9-C53D-4C1E-98B1-95B097205D60}">
      <dgm:prSet/>
      <dgm:spPr/>
    </dgm:pt>
    <dgm:pt modelId="{25DF8A54-3B0D-45CB-8FFF-D7EAF51CCB96}" type="sibTrans" cxnId="{5FEE08F9-C53D-4C1E-98B1-95B097205D60}">
      <dgm:prSet/>
      <dgm:spPr/>
    </dgm:pt>
    <dgm:pt modelId="{253314A2-A230-4115-94A4-89BE0689C01D}">
      <dgm:prSet phldrT="[Text]" custT="1"/>
      <dgm:spPr>
        <a:solidFill>
          <a:srgbClr val="FF5050">
            <a:alpha val="90000"/>
          </a:srgbClr>
        </a:solidFill>
      </dgm:spPr>
      <dgm:t>
        <a:bodyPr/>
        <a:lstStyle/>
        <a:p>
          <a:r>
            <a:rPr lang="ca-ES" sz="2000" b="1" dirty="0" smtClean="0">
              <a:latin typeface="Arial" pitchFamily="34" charset="0"/>
              <a:cs typeface="Arial" pitchFamily="34" charset="0"/>
            </a:rPr>
            <a:t>Serveis generals (neteja, cuina...)</a:t>
          </a:r>
          <a:endParaRPr lang="ca-ES" sz="2000" b="1" dirty="0">
            <a:latin typeface="Arial" pitchFamily="34" charset="0"/>
            <a:cs typeface="Arial" pitchFamily="34" charset="0"/>
          </a:endParaRPr>
        </a:p>
      </dgm:t>
    </dgm:pt>
    <dgm:pt modelId="{96C0E84F-2F3F-41F3-B9B3-42837F929E14}" type="parTrans" cxnId="{F680509C-EC33-472B-BEC6-25D4BC7BC436}">
      <dgm:prSet/>
      <dgm:spPr/>
    </dgm:pt>
    <dgm:pt modelId="{ED899ECF-6566-4260-8F49-2A35C622CE5C}" type="sibTrans" cxnId="{F680509C-EC33-472B-BEC6-25D4BC7BC436}">
      <dgm:prSet/>
      <dgm:spPr/>
    </dgm:pt>
    <dgm:pt modelId="{75A26EBC-D7F6-4D2C-9090-E214B605C9E9}" type="pres">
      <dgm:prSet presAssocID="{0EF6A55E-5ED7-4C10-8BF4-A1EEAD49700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A3D58255-0C41-40AC-83B6-5A978D8474FB}" type="pres">
      <dgm:prSet presAssocID="{74B5D968-9E97-4EE0-BAEC-29C2C6884CDC}" presName="composite" presStyleCnt="0"/>
      <dgm:spPr/>
    </dgm:pt>
    <dgm:pt modelId="{D953AE1D-AC2D-4847-8BFC-80611F571B39}" type="pres">
      <dgm:prSet presAssocID="{74B5D968-9E97-4EE0-BAEC-29C2C6884CD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80CB2CD-5FFA-46C5-BBB6-4658505F580F}" type="pres">
      <dgm:prSet presAssocID="{74B5D968-9E97-4EE0-BAEC-29C2C6884CD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9C710FA-58A7-4263-85AF-4451B48F405E}" type="pres">
      <dgm:prSet presAssocID="{4C3C4636-3D60-42EE-855A-BF3D1948A3E1}" presName="space" presStyleCnt="0"/>
      <dgm:spPr/>
    </dgm:pt>
    <dgm:pt modelId="{FE5DD3E1-E283-41CD-B0A7-52F5E13F00DA}" type="pres">
      <dgm:prSet presAssocID="{28CDC086-63D3-435F-BAD0-B8999430EF79}" presName="composite" presStyleCnt="0"/>
      <dgm:spPr/>
    </dgm:pt>
    <dgm:pt modelId="{22F4484C-1FAD-4DB2-8120-2E8F28520D6D}" type="pres">
      <dgm:prSet presAssocID="{28CDC086-63D3-435F-BAD0-B8999430EF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8096583A-5D28-4FE8-A901-9E01D0D8E8D9}" type="pres">
      <dgm:prSet presAssocID="{28CDC086-63D3-435F-BAD0-B8999430EF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B9EE8DD-392E-4615-81F4-A6D0E7F3497B}" type="pres">
      <dgm:prSet presAssocID="{34F0FB60-F526-4F64-BBCD-CB1FBA90F856}" presName="space" presStyleCnt="0"/>
      <dgm:spPr/>
    </dgm:pt>
    <dgm:pt modelId="{896930A9-F495-4C98-8414-D9B84B9F8BB2}" type="pres">
      <dgm:prSet presAssocID="{AF399389-9404-4786-913D-22D83F73956A}" presName="composite" presStyleCnt="0"/>
      <dgm:spPr/>
    </dgm:pt>
    <dgm:pt modelId="{C868C1F8-0663-4EDD-9444-B13DDC3F2F4F}" type="pres">
      <dgm:prSet presAssocID="{AF399389-9404-4786-913D-22D83F73956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65A8CBDA-5447-423E-B4A6-9DCBE0B7EBD4}" type="pres">
      <dgm:prSet presAssocID="{AF399389-9404-4786-913D-22D83F73956A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2DE86C0B-81DC-401C-BB08-92729CF1D749}" type="presOf" srcId="{50FBC0FD-EA49-4C32-86A1-022BFC21EE55}" destId="{65A8CBDA-5447-423E-B4A6-9DCBE0B7EBD4}" srcOrd="0" destOrd="2" presId="urn:microsoft.com/office/officeart/2005/8/layout/hList1"/>
    <dgm:cxn modelId="{AAA9AA7C-FB11-41FE-B503-9C24C6B4434E}" srcId="{74B5D968-9E97-4EE0-BAEC-29C2C6884CDC}" destId="{38A08C3A-9F78-4C24-A4F2-66681D380EB9}" srcOrd="2" destOrd="0" parTransId="{C1829688-4A81-4928-B981-6F86E49D85E5}" sibTransId="{18278B0D-DBE7-4D3D-8AD0-04C1BC87A809}"/>
    <dgm:cxn modelId="{9E3A83F6-EDD1-4F70-BFB8-475DC28D6DA9}" type="presOf" srcId="{74B5D968-9E97-4EE0-BAEC-29C2C6884CDC}" destId="{D953AE1D-AC2D-4847-8BFC-80611F571B39}" srcOrd="0" destOrd="0" presId="urn:microsoft.com/office/officeart/2005/8/layout/hList1"/>
    <dgm:cxn modelId="{6B5AC388-9180-48EE-810A-AA6380B8ADF8}" type="presOf" srcId="{28CDC086-63D3-435F-BAD0-B8999430EF79}" destId="{22F4484C-1FAD-4DB2-8120-2E8F28520D6D}" srcOrd="0" destOrd="0" presId="urn:microsoft.com/office/officeart/2005/8/layout/hList1"/>
    <dgm:cxn modelId="{43FDD834-E4FE-4922-8105-7763EA2C4F72}" type="presOf" srcId="{26E16259-60C8-400D-99C7-1017C603A1B3}" destId="{080CB2CD-5FFA-46C5-BBB6-4658505F580F}" srcOrd="0" destOrd="1" presId="urn:microsoft.com/office/officeart/2005/8/layout/hList1"/>
    <dgm:cxn modelId="{5E99D681-B0C0-4025-9680-548CAC74CB0B}" srcId="{0EF6A55E-5ED7-4C10-8BF4-A1EEAD497001}" destId="{74B5D968-9E97-4EE0-BAEC-29C2C6884CDC}" srcOrd="0" destOrd="0" parTransId="{92C239EB-A659-4027-8D38-CED69BABB582}" sibTransId="{4C3C4636-3D60-42EE-855A-BF3D1948A3E1}"/>
    <dgm:cxn modelId="{2F0904F3-9B93-42A3-A203-7FA0E9F43E30}" type="presOf" srcId="{42A4DA1B-7D66-4D3E-AB68-96C2C9C52B5D}" destId="{65A8CBDA-5447-423E-B4A6-9DCBE0B7EBD4}" srcOrd="0" destOrd="0" presId="urn:microsoft.com/office/officeart/2005/8/layout/hList1"/>
    <dgm:cxn modelId="{5FEB4D33-6052-47D5-9397-A6E3896CE9CD}" srcId="{74B5D968-9E97-4EE0-BAEC-29C2C6884CDC}" destId="{CD44854C-813F-4A91-8361-41D18B5958C5}" srcOrd="0" destOrd="0" parTransId="{40509982-6950-421E-8FFA-A6AD22FA2504}" sibTransId="{DEC3AF5D-09D2-440E-981A-5F026DC9508B}"/>
    <dgm:cxn modelId="{32878318-0B66-436B-B56E-05B28382B3B8}" type="presOf" srcId="{CD44854C-813F-4A91-8361-41D18B5958C5}" destId="{080CB2CD-5FFA-46C5-BBB6-4658505F580F}" srcOrd="0" destOrd="0" presId="urn:microsoft.com/office/officeart/2005/8/layout/hList1"/>
    <dgm:cxn modelId="{C350EA2E-2004-49F1-8FAF-ADBDD0F0DBAE}" type="presOf" srcId="{253314A2-A230-4115-94A4-89BE0689C01D}" destId="{65A8CBDA-5447-423E-B4A6-9DCBE0B7EBD4}" srcOrd="0" destOrd="3" presId="urn:microsoft.com/office/officeart/2005/8/layout/hList1"/>
    <dgm:cxn modelId="{CE7AAF22-903E-4EFB-A77A-9C236CF6CC15}" srcId="{74B5D968-9E97-4EE0-BAEC-29C2C6884CDC}" destId="{26E16259-60C8-400D-99C7-1017C603A1B3}" srcOrd="1" destOrd="0" parTransId="{0437E653-3C37-41D2-9F2E-5A0C8F9EF31F}" sibTransId="{D82655D2-A04A-46E5-989D-DEA520B212C6}"/>
    <dgm:cxn modelId="{DC2107B6-7F40-414B-BE72-8122B12C6412}" type="presOf" srcId="{D2AEC953-1DF8-4D8C-AAFA-2FBD1EE7C8F8}" destId="{080CB2CD-5FFA-46C5-BBB6-4658505F580F}" srcOrd="0" destOrd="3" presId="urn:microsoft.com/office/officeart/2005/8/layout/hList1"/>
    <dgm:cxn modelId="{F680509C-EC33-472B-BEC6-25D4BC7BC436}" srcId="{AF399389-9404-4786-913D-22D83F73956A}" destId="{253314A2-A230-4115-94A4-89BE0689C01D}" srcOrd="3" destOrd="0" parTransId="{96C0E84F-2F3F-41F3-B9B3-42837F929E14}" sibTransId="{ED899ECF-6566-4260-8F49-2A35C622CE5C}"/>
    <dgm:cxn modelId="{6EBD939D-2D44-487F-B525-C75D3EF1D64A}" type="presOf" srcId="{AF399389-9404-4786-913D-22D83F73956A}" destId="{C868C1F8-0663-4EDD-9444-B13DDC3F2F4F}" srcOrd="0" destOrd="0" presId="urn:microsoft.com/office/officeart/2005/8/layout/hList1"/>
    <dgm:cxn modelId="{5FEE08F9-C53D-4C1E-98B1-95B097205D60}" srcId="{AF399389-9404-4786-913D-22D83F73956A}" destId="{50FBC0FD-EA49-4C32-86A1-022BFC21EE55}" srcOrd="2" destOrd="0" parTransId="{B4AEAC5B-1D88-4AE5-8447-9087E953CB5A}" sibTransId="{25DF8A54-3B0D-45CB-8FFF-D7EAF51CCB96}"/>
    <dgm:cxn modelId="{368FCAB8-EA87-4A88-BC05-24FF0C0C1E99}" type="presOf" srcId="{00F71091-4F7F-428C-9627-0B3B39700296}" destId="{8096583A-5D28-4FE8-A901-9E01D0D8E8D9}" srcOrd="0" destOrd="0" presId="urn:microsoft.com/office/officeart/2005/8/layout/hList1"/>
    <dgm:cxn modelId="{A5CB91C3-8C36-4EF8-A3B8-E652D9A3B028}" srcId="{AF399389-9404-4786-913D-22D83F73956A}" destId="{42A4DA1B-7D66-4D3E-AB68-96C2C9C52B5D}" srcOrd="0" destOrd="0" parTransId="{64C41C75-DF18-46B4-B572-60692D2E19D0}" sibTransId="{114D3644-91C5-49D1-9B87-0220D8931C09}"/>
    <dgm:cxn modelId="{7FD051CD-18AA-4029-8B8C-54CFAD163340}" type="presOf" srcId="{38A08C3A-9F78-4C24-A4F2-66681D380EB9}" destId="{080CB2CD-5FFA-46C5-BBB6-4658505F580F}" srcOrd="0" destOrd="2" presId="urn:microsoft.com/office/officeart/2005/8/layout/hList1"/>
    <dgm:cxn modelId="{CDD13C10-A961-48F6-AF90-EAEE306154F4}" type="presOf" srcId="{0EF6A55E-5ED7-4C10-8BF4-A1EEAD497001}" destId="{75A26EBC-D7F6-4D2C-9090-E214B605C9E9}" srcOrd="0" destOrd="0" presId="urn:microsoft.com/office/officeart/2005/8/layout/hList1"/>
    <dgm:cxn modelId="{FDC04E1F-2B6F-4E94-AA47-E4D8E48DF5D3}" srcId="{0EF6A55E-5ED7-4C10-8BF4-A1EEAD497001}" destId="{AF399389-9404-4786-913D-22D83F73956A}" srcOrd="2" destOrd="0" parTransId="{8E280A3F-A82A-43CA-8449-8B3B59E29A2A}" sibTransId="{D82C74DD-9F23-40B8-A1E0-0AFD0CBD9E58}"/>
    <dgm:cxn modelId="{FA67E181-8AA9-4CAD-BCF9-E8DABE2F3D97}" type="presOf" srcId="{A7E4FA9C-CD6E-430A-9307-F72DC6E35A6F}" destId="{65A8CBDA-5447-423E-B4A6-9DCBE0B7EBD4}" srcOrd="0" destOrd="1" presId="urn:microsoft.com/office/officeart/2005/8/layout/hList1"/>
    <dgm:cxn modelId="{C74F6A1A-D6F3-4837-ABA3-E51E8F5867F9}" srcId="{28CDC086-63D3-435F-BAD0-B8999430EF79}" destId="{00F71091-4F7F-428C-9627-0B3B39700296}" srcOrd="0" destOrd="0" parTransId="{FF5C8546-C426-440A-8464-BDCFC5976618}" sibTransId="{2D0154C5-DAF7-41A3-BDA3-955D69876E5B}"/>
    <dgm:cxn modelId="{7CBEA334-8CC5-466C-99D7-36E2A128FE92}" srcId="{74B5D968-9E97-4EE0-BAEC-29C2C6884CDC}" destId="{D2AEC953-1DF8-4D8C-AAFA-2FBD1EE7C8F8}" srcOrd="3" destOrd="0" parTransId="{18DD47FD-FA3E-4A8A-804A-3D72135EE437}" sibTransId="{693F9B27-3480-4374-8DD1-38B0CE2FB693}"/>
    <dgm:cxn modelId="{3EB4DC2B-B087-473A-9577-8FF00E66A26C}" srcId="{0EF6A55E-5ED7-4C10-8BF4-A1EEAD497001}" destId="{28CDC086-63D3-435F-BAD0-B8999430EF79}" srcOrd="1" destOrd="0" parTransId="{A2304469-4918-4222-AC7A-203043D9BEDC}" sibTransId="{34F0FB60-F526-4F64-BBCD-CB1FBA90F856}"/>
    <dgm:cxn modelId="{90F7D896-E998-4729-859B-C96D50E3A6A8}" srcId="{AF399389-9404-4786-913D-22D83F73956A}" destId="{A7E4FA9C-CD6E-430A-9307-F72DC6E35A6F}" srcOrd="1" destOrd="0" parTransId="{69F118F8-A556-4801-9029-8F0F043A6290}" sibTransId="{629DDE44-E47D-49C2-907C-DC44B502C9CE}"/>
    <dgm:cxn modelId="{658C8E9F-C8DB-4307-BD84-0C39ACF36A0F}" type="presParOf" srcId="{75A26EBC-D7F6-4D2C-9090-E214B605C9E9}" destId="{A3D58255-0C41-40AC-83B6-5A978D8474FB}" srcOrd="0" destOrd="0" presId="urn:microsoft.com/office/officeart/2005/8/layout/hList1"/>
    <dgm:cxn modelId="{323DF7C3-A670-4DAF-808C-C0D6EEA48FD1}" type="presParOf" srcId="{A3D58255-0C41-40AC-83B6-5A978D8474FB}" destId="{D953AE1D-AC2D-4847-8BFC-80611F571B39}" srcOrd="0" destOrd="0" presId="urn:microsoft.com/office/officeart/2005/8/layout/hList1"/>
    <dgm:cxn modelId="{F5482EBA-5E72-4FC4-9671-8FD88F7F4675}" type="presParOf" srcId="{A3D58255-0C41-40AC-83B6-5A978D8474FB}" destId="{080CB2CD-5FFA-46C5-BBB6-4658505F580F}" srcOrd="1" destOrd="0" presId="urn:microsoft.com/office/officeart/2005/8/layout/hList1"/>
    <dgm:cxn modelId="{26A8CD86-499B-4C7E-8A86-D3C54B408926}" type="presParOf" srcId="{75A26EBC-D7F6-4D2C-9090-E214B605C9E9}" destId="{09C710FA-58A7-4263-85AF-4451B48F405E}" srcOrd="1" destOrd="0" presId="urn:microsoft.com/office/officeart/2005/8/layout/hList1"/>
    <dgm:cxn modelId="{BDB4DA60-E4BE-4673-8091-FD309BA4CD57}" type="presParOf" srcId="{75A26EBC-D7F6-4D2C-9090-E214B605C9E9}" destId="{FE5DD3E1-E283-41CD-B0A7-52F5E13F00DA}" srcOrd="2" destOrd="0" presId="urn:microsoft.com/office/officeart/2005/8/layout/hList1"/>
    <dgm:cxn modelId="{48CFFB08-88B8-4698-97C1-B6E513B5794F}" type="presParOf" srcId="{FE5DD3E1-E283-41CD-B0A7-52F5E13F00DA}" destId="{22F4484C-1FAD-4DB2-8120-2E8F28520D6D}" srcOrd="0" destOrd="0" presId="urn:microsoft.com/office/officeart/2005/8/layout/hList1"/>
    <dgm:cxn modelId="{3C3C33DC-1FFA-49DA-A559-3D9B629A3067}" type="presParOf" srcId="{FE5DD3E1-E283-41CD-B0A7-52F5E13F00DA}" destId="{8096583A-5D28-4FE8-A901-9E01D0D8E8D9}" srcOrd="1" destOrd="0" presId="urn:microsoft.com/office/officeart/2005/8/layout/hList1"/>
    <dgm:cxn modelId="{ECAC190B-7F94-4BC6-8F5A-65B18F2A6125}" type="presParOf" srcId="{75A26EBC-D7F6-4D2C-9090-E214B605C9E9}" destId="{BB9EE8DD-392E-4615-81F4-A6D0E7F3497B}" srcOrd="3" destOrd="0" presId="urn:microsoft.com/office/officeart/2005/8/layout/hList1"/>
    <dgm:cxn modelId="{4723765E-24B2-433E-9F8C-08C89290C568}" type="presParOf" srcId="{75A26EBC-D7F6-4D2C-9090-E214B605C9E9}" destId="{896930A9-F495-4C98-8414-D9B84B9F8BB2}" srcOrd="4" destOrd="0" presId="urn:microsoft.com/office/officeart/2005/8/layout/hList1"/>
    <dgm:cxn modelId="{AB99BA67-F537-4555-9388-A06D45FFAC1D}" type="presParOf" srcId="{896930A9-F495-4C98-8414-D9B84B9F8BB2}" destId="{C868C1F8-0663-4EDD-9444-B13DDC3F2F4F}" srcOrd="0" destOrd="0" presId="urn:microsoft.com/office/officeart/2005/8/layout/hList1"/>
    <dgm:cxn modelId="{57071A0B-1852-4C61-984F-D71961461C9B}" type="presParOf" srcId="{896930A9-F495-4C98-8414-D9B84B9F8BB2}" destId="{65A8CBDA-5447-423E-B4A6-9DCBE0B7EBD4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2ED3B0-F772-496A-BE22-3C10A242FE1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C3B683AC-D064-46C8-AC71-8DA6BF5C7601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Aspectes estructurals, constructius, de materials i de les instal·lacions, en l’aspecte econòmic i de l’estalvi i eficiència energètica (15/100). Dels quals 2,5 punts es destinen al tractament de la sostenibilitat i eficiència energètica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DCBAE283-ECAE-4E88-A8C6-B1AE0216ADA7}" type="parTrans" cxnId="{334477E9-3430-45D5-A35F-E1A338F3D7EA}">
      <dgm:prSet/>
      <dgm:spPr/>
      <dgm:t>
        <a:bodyPr/>
        <a:lstStyle/>
        <a:p>
          <a:endParaRPr lang="ca-ES"/>
        </a:p>
      </dgm:t>
    </dgm:pt>
    <dgm:pt modelId="{54A8ED1E-B53F-4282-99E8-DBCAA75D1E60}" type="sibTrans" cxnId="{334477E9-3430-45D5-A35F-E1A338F3D7EA}">
      <dgm:prSet/>
      <dgm:spPr/>
      <dgm:t>
        <a:bodyPr/>
        <a:lstStyle/>
        <a:p>
          <a:endParaRPr lang="ca-ES"/>
        </a:p>
      </dgm:t>
    </dgm:pt>
    <dgm:pt modelId="{DD37DB89-F475-4C85-A4A7-9487E484B4B2}">
      <dgm:prSet phldrT="[Text]" custT="1"/>
      <dgm:spPr>
        <a:solidFill>
          <a:srgbClr val="C00000"/>
        </a:solidFill>
      </dgm:spPr>
      <dgm:t>
        <a:bodyPr/>
        <a:lstStyle/>
        <a:p>
          <a:r>
            <a:rPr lang="ca-ES" sz="2400" dirty="0" smtClean="0">
              <a:latin typeface="Arial" pitchFamily="34" charset="0"/>
              <a:cs typeface="Arial" pitchFamily="34" charset="0"/>
            </a:rPr>
            <a:t>Eficiència energètica i sostenibilitat  mediambiental del projecte; tant pel que fa als aspectes constructius i les instal·lacions de la proposta, com per les despeses de manteniment (10/100)</a:t>
          </a:r>
          <a:endParaRPr lang="ca-ES" sz="2400" dirty="0">
            <a:latin typeface="Arial" pitchFamily="34" charset="0"/>
            <a:cs typeface="Arial" pitchFamily="34" charset="0"/>
          </a:endParaRPr>
        </a:p>
      </dgm:t>
    </dgm:pt>
    <dgm:pt modelId="{492E416F-5753-4BEB-8982-5991C0DDE57E}" type="parTrans" cxnId="{E72BFB26-9DEE-4C67-BA15-6AEFBCC0E8DE}">
      <dgm:prSet/>
      <dgm:spPr/>
      <dgm:t>
        <a:bodyPr/>
        <a:lstStyle/>
        <a:p>
          <a:endParaRPr lang="ca-ES"/>
        </a:p>
      </dgm:t>
    </dgm:pt>
    <dgm:pt modelId="{6A47102D-48DE-4092-894D-E7FB785204E3}" type="sibTrans" cxnId="{E72BFB26-9DEE-4C67-BA15-6AEFBCC0E8DE}">
      <dgm:prSet/>
      <dgm:spPr/>
      <dgm:t>
        <a:bodyPr/>
        <a:lstStyle/>
        <a:p>
          <a:endParaRPr lang="ca-ES"/>
        </a:p>
      </dgm:t>
    </dgm:pt>
    <dgm:pt modelId="{EFF5E054-C795-44DA-9CDE-0B09B11880FA}" type="pres">
      <dgm:prSet presAssocID="{9D2ED3B0-F772-496A-BE22-3C10A242FE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DE220198-20C7-4EAB-88FF-486387AF0DD8}" type="pres">
      <dgm:prSet presAssocID="{C3B683AC-D064-46C8-AC71-8DA6BF5C760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66879BBE-B743-4ECA-B507-B5C36425FBC3}" type="pres">
      <dgm:prSet presAssocID="{54A8ED1E-B53F-4282-99E8-DBCAA75D1E60}" presName="spacer" presStyleCnt="0"/>
      <dgm:spPr/>
    </dgm:pt>
    <dgm:pt modelId="{AD8CCBF6-92B5-476D-8839-5BA33434D1F0}" type="pres">
      <dgm:prSet presAssocID="{DD37DB89-F475-4C85-A4A7-9487E484B4B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334477E9-3430-45D5-A35F-E1A338F3D7EA}" srcId="{9D2ED3B0-F772-496A-BE22-3C10A242FE13}" destId="{C3B683AC-D064-46C8-AC71-8DA6BF5C7601}" srcOrd="0" destOrd="0" parTransId="{DCBAE283-ECAE-4E88-A8C6-B1AE0216ADA7}" sibTransId="{54A8ED1E-B53F-4282-99E8-DBCAA75D1E60}"/>
    <dgm:cxn modelId="{E72BFB26-9DEE-4C67-BA15-6AEFBCC0E8DE}" srcId="{9D2ED3B0-F772-496A-BE22-3C10A242FE13}" destId="{DD37DB89-F475-4C85-A4A7-9487E484B4B2}" srcOrd="1" destOrd="0" parTransId="{492E416F-5753-4BEB-8982-5991C0DDE57E}" sibTransId="{6A47102D-48DE-4092-894D-E7FB785204E3}"/>
    <dgm:cxn modelId="{8BA8541F-5091-47F6-AFB3-C6F25D1EED4B}" type="presOf" srcId="{C3B683AC-D064-46C8-AC71-8DA6BF5C7601}" destId="{DE220198-20C7-4EAB-88FF-486387AF0DD8}" srcOrd="0" destOrd="0" presId="urn:microsoft.com/office/officeart/2005/8/layout/vList2"/>
    <dgm:cxn modelId="{35C3A5E0-8041-4254-A301-C3080E856CEF}" type="presOf" srcId="{DD37DB89-F475-4C85-A4A7-9487E484B4B2}" destId="{AD8CCBF6-92B5-476D-8839-5BA33434D1F0}" srcOrd="0" destOrd="0" presId="urn:microsoft.com/office/officeart/2005/8/layout/vList2"/>
    <dgm:cxn modelId="{76EDEA43-B184-46AC-9B9B-E3E29050C54D}" type="presOf" srcId="{9D2ED3B0-F772-496A-BE22-3C10A242FE13}" destId="{EFF5E054-C795-44DA-9CDE-0B09B11880FA}" srcOrd="0" destOrd="0" presId="urn:microsoft.com/office/officeart/2005/8/layout/vList2"/>
    <dgm:cxn modelId="{C6CB6A38-A25C-4FEB-8728-9640AD3152AA}" type="presParOf" srcId="{EFF5E054-C795-44DA-9CDE-0B09B11880FA}" destId="{DE220198-20C7-4EAB-88FF-486387AF0DD8}" srcOrd="0" destOrd="0" presId="urn:microsoft.com/office/officeart/2005/8/layout/vList2"/>
    <dgm:cxn modelId="{5198ABE1-07B8-49B3-988C-C7D11336A886}" type="presParOf" srcId="{EFF5E054-C795-44DA-9CDE-0B09B11880FA}" destId="{66879BBE-B743-4ECA-B507-B5C36425FBC3}" srcOrd="1" destOrd="0" presId="urn:microsoft.com/office/officeart/2005/8/layout/vList2"/>
    <dgm:cxn modelId="{F152CF8A-9C62-4F58-A6A2-E2728A75EEA5}" type="presParOf" srcId="{EFF5E054-C795-44DA-9CDE-0B09B11880FA}" destId="{AD8CCBF6-92B5-476D-8839-5BA33434D1F0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5249EF2-955D-4E2F-8A7B-2ABDF61854F4}">
      <dsp:nvSpPr>
        <dsp:cNvPr id="0" name=""/>
        <dsp:cNvSpPr/>
      </dsp:nvSpPr>
      <dsp:spPr>
        <a:xfrm>
          <a:off x="0" y="505676"/>
          <a:ext cx="7416824" cy="806400"/>
        </a:xfrm>
        <a:prstGeom prst="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984AD-6467-4EFB-BFB8-CC9C415F661A}">
      <dsp:nvSpPr>
        <dsp:cNvPr id="0" name=""/>
        <dsp:cNvSpPr/>
      </dsp:nvSpPr>
      <dsp:spPr>
        <a:xfrm>
          <a:off x="357803" y="33356"/>
          <a:ext cx="7058789" cy="94464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Decret 21/2006. </a:t>
          </a:r>
          <a:r>
            <a:rPr lang="ca-ES" sz="2000" kern="1200" dirty="0" smtClean="0">
              <a:latin typeface="Arial" pitchFamily="34" charset="0"/>
              <a:cs typeface="Arial" pitchFamily="34" charset="0"/>
            </a:rPr>
            <a:t>Criteris ambientals i </a:t>
          </a:r>
          <a:r>
            <a:rPr lang="ca-ES" sz="2000" kern="1200" dirty="0" err="1" smtClean="0">
              <a:latin typeface="Arial" pitchFamily="34" charset="0"/>
              <a:cs typeface="Arial" pitchFamily="34" charset="0"/>
            </a:rPr>
            <a:t>d’ecoeficiència</a:t>
          </a:r>
          <a:endParaRPr lang="ca-ES" sz="2800" kern="1200" dirty="0">
            <a:latin typeface="Arial" pitchFamily="34" charset="0"/>
            <a:cs typeface="Arial" pitchFamily="34" charset="0"/>
          </a:endParaRPr>
        </a:p>
      </dsp:txBody>
      <dsp:txXfrm>
        <a:off x="357803" y="33356"/>
        <a:ext cx="7058789" cy="944640"/>
      </dsp:txXfrm>
    </dsp:sp>
    <dsp:sp modelId="{7D9C284C-E254-4F7C-9BF1-37ECA841C4B7}">
      <dsp:nvSpPr>
        <dsp:cNvPr id="0" name=""/>
        <dsp:cNvSpPr/>
      </dsp:nvSpPr>
      <dsp:spPr>
        <a:xfrm>
          <a:off x="0" y="1957196"/>
          <a:ext cx="741682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580B7-7DD8-49F4-AB81-D4D54C1B2990}">
      <dsp:nvSpPr>
        <dsp:cNvPr id="0" name=""/>
        <dsp:cNvSpPr/>
      </dsp:nvSpPr>
      <dsp:spPr>
        <a:xfrm>
          <a:off x="353095" y="1484876"/>
          <a:ext cx="7061910" cy="94464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CTE. </a:t>
          </a:r>
          <a:r>
            <a:rPr lang="ca-ES" sz="2000" kern="1200" dirty="0" smtClean="0">
              <a:latin typeface="Arial" pitchFamily="34" charset="0"/>
              <a:cs typeface="Arial" pitchFamily="34" charset="0"/>
            </a:rPr>
            <a:t>Compliment exigències bàsiques d’estalvi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353095" y="1484876"/>
        <a:ext cx="7061910" cy="944640"/>
      </dsp:txXfrm>
    </dsp:sp>
    <dsp:sp modelId="{8BADCAA3-4A53-45F8-8922-28687A178F05}">
      <dsp:nvSpPr>
        <dsp:cNvPr id="0" name=""/>
        <dsp:cNvSpPr/>
      </dsp:nvSpPr>
      <dsp:spPr>
        <a:xfrm>
          <a:off x="0" y="3408715"/>
          <a:ext cx="741682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628" tIns="666496" rIns="575628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3200" kern="1200" dirty="0"/>
        </a:p>
      </dsp:txBody>
      <dsp:txXfrm>
        <a:off x="0" y="3408715"/>
        <a:ext cx="7416824" cy="806400"/>
      </dsp:txXfrm>
    </dsp:sp>
    <dsp:sp modelId="{B18B5C4A-9810-43EA-8062-4194294281FA}">
      <dsp:nvSpPr>
        <dsp:cNvPr id="0" name=""/>
        <dsp:cNvSpPr/>
      </dsp:nvSpPr>
      <dsp:spPr>
        <a:xfrm>
          <a:off x="364322" y="2936396"/>
          <a:ext cx="7045953" cy="94464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Certificació energètica. </a:t>
          </a:r>
          <a:r>
            <a:rPr lang="ca-ES" sz="1800" kern="1200" dirty="0" smtClean="0">
              <a:latin typeface="Arial" pitchFamily="34" charset="0"/>
              <a:cs typeface="Arial" pitchFamily="34" charset="0"/>
            </a:rPr>
            <a:t>Real Decreto 47/2007. Directiva Europea 2002/91/CE 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364322" y="2936396"/>
        <a:ext cx="7045953" cy="944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220198-20C7-4EAB-88FF-486387AF0DD8}">
      <dsp:nvSpPr>
        <dsp:cNvPr id="0" name=""/>
        <dsp:cNvSpPr/>
      </dsp:nvSpPr>
      <dsp:spPr>
        <a:xfrm>
          <a:off x="0" y="19599"/>
          <a:ext cx="7704856" cy="121680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1. Consumir el mínim d’energia necessari per al desenvolupament de la seva activitat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0" y="19599"/>
        <a:ext cx="7704856" cy="1216800"/>
      </dsp:txXfrm>
    </dsp:sp>
    <dsp:sp modelId="{AD8CCBF6-92B5-476D-8839-5BA33434D1F0}">
      <dsp:nvSpPr>
        <dsp:cNvPr id="0" name=""/>
        <dsp:cNvSpPr/>
      </dsp:nvSpPr>
      <dsp:spPr>
        <a:xfrm>
          <a:off x="0" y="1423600"/>
          <a:ext cx="7704856" cy="121680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2. Generar l’energia necessària de la forma més eficient possible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0" y="1423600"/>
        <a:ext cx="7704856" cy="1216800"/>
      </dsp:txXfrm>
    </dsp:sp>
    <dsp:sp modelId="{9B51EBE1-2923-40AA-ACA8-ECF0614A8774}">
      <dsp:nvSpPr>
        <dsp:cNvPr id="0" name=""/>
        <dsp:cNvSpPr/>
      </dsp:nvSpPr>
      <dsp:spPr>
        <a:xfrm>
          <a:off x="0" y="2827600"/>
          <a:ext cx="7704856" cy="121680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3. Pensats per tal que la seva conducció sigui el més eficient possible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0" y="2827600"/>
        <a:ext cx="7704856" cy="12168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53AE1D-AC2D-4847-8BFC-80611F571B39}">
      <dsp:nvSpPr>
        <dsp:cNvPr id="0" name=""/>
        <dsp:cNvSpPr/>
      </dsp:nvSpPr>
      <dsp:spPr>
        <a:xfrm>
          <a:off x="2497" y="15020"/>
          <a:ext cx="2435333" cy="974133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1.Consumir el </a:t>
          </a:r>
          <a:r>
            <a:rPr lang="ca-ES" sz="2400" kern="1200" dirty="0" smtClean="0">
              <a:latin typeface="Arial" pitchFamily="34" charset="0"/>
              <a:cs typeface="Arial" pitchFamily="34" charset="0"/>
            </a:rPr>
            <a:t>mínim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2497" y="15020"/>
        <a:ext cx="2435333" cy="974133"/>
      </dsp:txXfrm>
    </dsp:sp>
    <dsp:sp modelId="{080CB2CD-5FFA-46C5-BBB6-4658505F580F}">
      <dsp:nvSpPr>
        <dsp:cNvPr id="0" name=""/>
        <dsp:cNvSpPr/>
      </dsp:nvSpPr>
      <dsp:spPr>
        <a:xfrm>
          <a:off x="2497" y="989153"/>
          <a:ext cx="2435333" cy="3836137"/>
        </a:xfrm>
        <a:prstGeom prst="rect">
          <a:avLst/>
        </a:prstGeom>
        <a:solidFill>
          <a:srgbClr val="FF5050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Situació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Implantació en el terreny adequada: orientacions, accessos...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Disseny arquitectònic pensat en l’estalvi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Elements eficients a les instal·lacions   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</dsp:txBody>
      <dsp:txXfrm>
        <a:off x="2497" y="989153"/>
        <a:ext cx="2435333" cy="3836137"/>
      </dsp:txXfrm>
    </dsp:sp>
    <dsp:sp modelId="{22F4484C-1FAD-4DB2-8120-2E8F28520D6D}">
      <dsp:nvSpPr>
        <dsp:cNvPr id="0" name=""/>
        <dsp:cNvSpPr/>
      </dsp:nvSpPr>
      <dsp:spPr>
        <a:xfrm>
          <a:off x="2778777" y="15020"/>
          <a:ext cx="2435333" cy="974133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2.Generar energia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2778777" y="15020"/>
        <a:ext cx="2435333" cy="974133"/>
      </dsp:txXfrm>
    </dsp:sp>
    <dsp:sp modelId="{8096583A-5D28-4FE8-A901-9E01D0D8E8D9}">
      <dsp:nvSpPr>
        <dsp:cNvPr id="0" name=""/>
        <dsp:cNvSpPr/>
      </dsp:nvSpPr>
      <dsp:spPr>
        <a:xfrm>
          <a:off x="2778777" y="989153"/>
          <a:ext cx="2435333" cy="3836137"/>
        </a:xfrm>
        <a:prstGeom prst="rect">
          <a:avLst/>
        </a:prstGeom>
        <a:solidFill>
          <a:srgbClr val="FF505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Sistemes de climatització eficients: </a:t>
          </a:r>
          <a:r>
            <a:rPr lang="ca-ES" sz="2000" b="1" kern="1200" dirty="0" err="1" smtClean="0">
              <a:latin typeface="Arial" pitchFamily="34" charset="0"/>
              <a:cs typeface="Arial" pitchFamily="34" charset="0"/>
            </a:rPr>
            <a:t>trigeneració</a:t>
          </a: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, geotèrmia, energia solar...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</dsp:txBody>
      <dsp:txXfrm>
        <a:off x="2778777" y="989153"/>
        <a:ext cx="2435333" cy="3836137"/>
      </dsp:txXfrm>
    </dsp:sp>
    <dsp:sp modelId="{C868C1F8-0663-4EDD-9444-B13DDC3F2F4F}">
      <dsp:nvSpPr>
        <dsp:cNvPr id="0" name=""/>
        <dsp:cNvSpPr/>
      </dsp:nvSpPr>
      <dsp:spPr>
        <a:xfrm>
          <a:off x="5555057" y="15020"/>
          <a:ext cx="2435333" cy="974133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3.Conducció eficient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5555057" y="15020"/>
        <a:ext cx="2435333" cy="974133"/>
      </dsp:txXfrm>
    </dsp:sp>
    <dsp:sp modelId="{65A8CBDA-5447-423E-B4A6-9DCBE0B7EBD4}">
      <dsp:nvSpPr>
        <dsp:cNvPr id="0" name=""/>
        <dsp:cNvSpPr/>
      </dsp:nvSpPr>
      <dsp:spPr>
        <a:xfrm>
          <a:off x="5555057" y="989153"/>
          <a:ext cx="2435333" cy="3836137"/>
        </a:xfrm>
        <a:prstGeom prst="rect">
          <a:avLst/>
        </a:prstGeom>
        <a:solidFill>
          <a:srgbClr val="FF505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Qualitat dels materials i equips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Manteniment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Evitar possibles decisions individuals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2000" b="1" kern="1200" dirty="0" smtClean="0">
              <a:latin typeface="Arial" pitchFamily="34" charset="0"/>
              <a:cs typeface="Arial" pitchFamily="34" charset="0"/>
            </a:rPr>
            <a:t>Serveis generals (neteja, cuina...)</a:t>
          </a:r>
          <a:endParaRPr lang="ca-ES" sz="2000" b="1" kern="1200" dirty="0">
            <a:latin typeface="Arial" pitchFamily="34" charset="0"/>
            <a:cs typeface="Arial" pitchFamily="34" charset="0"/>
          </a:endParaRPr>
        </a:p>
      </dsp:txBody>
      <dsp:txXfrm>
        <a:off x="5555057" y="989153"/>
        <a:ext cx="2435333" cy="383613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220198-20C7-4EAB-88FF-486387AF0DD8}">
      <dsp:nvSpPr>
        <dsp:cNvPr id="0" name=""/>
        <dsp:cNvSpPr/>
      </dsp:nvSpPr>
      <dsp:spPr>
        <a:xfrm>
          <a:off x="0" y="53335"/>
          <a:ext cx="7560840" cy="197730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Aspectes estructurals, constructius, de materials i de les instal·lacions, en l’aspecte econòmic i de l’estalvi i eficiència energètica (15/100). Dels quals 2,5 punts es destinen al tractament de la sostenibilitat i eficiència energètica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0" y="53335"/>
        <a:ext cx="7560840" cy="1977300"/>
      </dsp:txXfrm>
    </dsp:sp>
    <dsp:sp modelId="{AD8CCBF6-92B5-476D-8839-5BA33434D1F0}">
      <dsp:nvSpPr>
        <dsp:cNvPr id="0" name=""/>
        <dsp:cNvSpPr/>
      </dsp:nvSpPr>
      <dsp:spPr>
        <a:xfrm>
          <a:off x="0" y="2217836"/>
          <a:ext cx="7560840" cy="197730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>
              <a:latin typeface="Arial" pitchFamily="34" charset="0"/>
              <a:cs typeface="Arial" pitchFamily="34" charset="0"/>
            </a:rPr>
            <a:t>Eficiència energètica i sostenibilitat  mediambiental del projecte; tant pel que fa als aspectes constructius i les instal·lacions de la proposta, com per les despeses de manteniment (10/100)</a:t>
          </a:r>
          <a:endParaRPr lang="ca-ES" sz="2400" kern="1200" dirty="0">
            <a:latin typeface="Arial" pitchFamily="34" charset="0"/>
            <a:cs typeface="Arial" pitchFamily="34" charset="0"/>
          </a:endParaRPr>
        </a:p>
      </dsp:txBody>
      <dsp:txXfrm>
        <a:off x="0" y="2217836"/>
        <a:ext cx="7560840" cy="1977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t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2748" y="0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b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fld id="{ACFC2629-702F-475A-8644-EBAD65A482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t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2748" y="0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6138" y="741363"/>
            <a:ext cx="4948237" cy="3713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3738" y="4703641"/>
            <a:ext cx="5313038" cy="445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noProof="0" smtClean="0"/>
              <a:t>Feu clic aquí per editar els estils de text del patró</a:t>
            </a:r>
          </a:p>
          <a:p>
            <a:pPr lvl="1"/>
            <a:r>
              <a:rPr lang="ca-ES" noProof="0" smtClean="0"/>
              <a:t>Segon nivell</a:t>
            </a:r>
          </a:p>
          <a:p>
            <a:pPr lvl="2"/>
            <a:r>
              <a:rPr lang="ca-ES" noProof="0" smtClean="0"/>
              <a:t>Tercer nivell</a:t>
            </a:r>
          </a:p>
          <a:p>
            <a:pPr lvl="3"/>
            <a:r>
              <a:rPr lang="ca-ES" noProof="0" smtClean="0"/>
              <a:t>Quart nivell</a:t>
            </a:r>
          </a:p>
          <a:p>
            <a:pPr lvl="4"/>
            <a:r>
              <a:rPr lang="ca-ES" noProof="0" smtClean="0"/>
              <a:t>Cinquè nivell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b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2" tIns="46031" rIns="92062" bIns="46031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fld id="{BDBF7B2D-70F2-4548-88EA-F64F15A9D9F2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F2A43A-1370-495C-9B44-CD66DD976E11}" type="slidenum">
              <a:rPr lang="ca-ES" smtClean="0"/>
              <a:pPr/>
              <a:t>1</a:t>
            </a:fld>
            <a:endParaRPr lang="ca-E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F55A07-B62F-4446-BA34-13105C8610A9}" type="slidenum">
              <a:rPr lang="ca-ES" smtClean="0"/>
              <a:pPr/>
              <a:t>2</a:t>
            </a:fld>
            <a:endParaRPr lang="ca-E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1" rIns="92062" bIns="46031" anchor="b"/>
          <a:lstStyle/>
          <a:p>
            <a:pPr algn="r" defTabSz="920750"/>
            <a:fld id="{A3961882-1269-47DC-BB6F-EC86DB5091D1}" type="slidenum">
              <a:rPr lang="ca-ES" sz="1200"/>
              <a:pPr algn="r" defTabSz="920750"/>
              <a:t>3</a:t>
            </a:fld>
            <a:endParaRPr lang="ca-ES" sz="12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1" rIns="92062" bIns="46031" anchor="b"/>
          <a:lstStyle/>
          <a:p>
            <a:pPr algn="r" defTabSz="920750"/>
            <a:fld id="{BBA96C31-F2D9-47BD-B771-14A63E50FB12}" type="slidenum">
              <a:rPr lang="ca-ES" sz="1200"/>
              <a:pPr algn="r" defTabSz="920750"/>
              <a:t>4</a:t>
            </a:fld>
            <a:endParaRPr lang="ca-E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1" rIns="92062" bIns="46031" anchor="b"/>
          <a:lstStyle/>
          <a:p>
            <a:pPr algn="r" defTabSz="920750"/>
            <a:fld id="{9285DD23-478E-4780-8E0D-F0A76A22B993}" type="slidenum">
              <a:rPr lang="ca-ES" sz="1200"/>
              <a:pPr algn="r" defTabSz="920750"/>
              <a:t>5</a:t>
            </a:fld>
            <a:endParaRPr lang="ca-ES" sz="12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1" rIns="92062" bIns="46031" anchor="b"/>
          <a:lstStyle/>
          <a:p>
            <a:pPr algn="r" defTabSz="920750"/>
            <a:fld id="{B58B7029-EB64-4279-9AE1-09CB256D580F}" type="slidenum">
              <a:rPr lang="ca-ES" sz="1200"/>
              <a:pPr algn="r" defTabSz="920750"/>
              <a:t>6</a:t>
            </a:fld>
            <a:endParaRPr lang="ca-ES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1" rIns="92062" bIns="46031" anchor="b"/>
          <a:lstStyle/>
          <a:p>
            <a:pPr algn="r" defTabSz="920750"/>
            <a:fld id="{33747C66-DB73-4BE0-B089-9717612DFF6F}" type="slidenum">
              <a:rPr lang="ca-ES" sz="1200"/>
              <a:pPr algn="r" defTabSz="920750"/>
              <a:t>7</a:t>
            </a:fld>
            <a:endParaRPr lang="ca-E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1" rIns="92062" bIns="46031" anchor="b"/>
          <a:lstStyle/>
          <a:p>
            <a:pPr algn="r" defTabSz="920750"/>
            <a:fld id="{5CFCDD12-12EC-44B9-8132-E4F630367694}" type="slidenum">
              <a:rPr lang="ca-ES" sz="1200"/>
              <a:pPr algn="r" defTabSz="920750"/>
              <a:t>8</a:t>
            </a:fld>
            <a:endParaRPr lang="ca-E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45594-1AC2-4EB9-BBF1-07CE7E405AEE}" type="slidenum">
              <a:rPr lang="ca-ES" smtClean="0"/>
              <a:pPr/>
              <a:t>9</a:t>
            </a:fld>
            <a:endParaRPr lang="ca-ES" smtClean="0"/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74" tIns="45988" rIns="91974" bIns="45988" anchor="b"/>
          <a:lstStyle/>
          <a:p>
            <a:pPr algn="r" defTabSz="920750"/>
            <a:fld id="{AF54ED25-694B-4222-AD96-7F416B37B085}" type="slidenum">
              <a:rPr lang="ca-ES" sz="1200"/>
              <a:pPr algn="r" defTabSz="920750"/>
              <a:t>9</a:t>
            </a:fld>
            <a:endParaRPr lang="ca-ES" sz="1200"/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6138" y="741363"/>
            <a:ext cx="4949825" cy="3713162"/>
          </a:xfrm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974" tIns="45988" rIns="91974" bIns="45988"/>
          <a:lstStyle/>
          <a:p>
            <a:pPr eaLnBrk="1" hangingPunct="1">
              <a:buFont typeface="Arial" pitchFamily="34" charset="0"/>
              <a:buChar char="•"/>
            </a:pPr>
            <a:r>
              <a:rPr lang="ca-ES" sz="1100" b="1" dirty="0" smtClean="0"/>
              <a:t>DECRET 21/2006: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ca-ES" sz="800" dirty="0" smtClean="0"/>
              <a:t>PARÀMETRES</a:t>
            </a:r>
            <a:r>
              <a:rPr lang="ca-ES" sz="800" baseline="0" dirty="0" smtClean="0"/>
              <a:t> </a:t>
            </a:r>
            <a:r>
              <a:rPr lang="ca-ES" sz="800" baseline="0" dirty="0" err="1" smtClean="0"/>
              <a:t>D’ECOEFICIÈNCIA</a:t>
            </a:r>
            <a:r>
              <a:rPr lang="ca-ES" sz="800" baseline="0" dirty="0" smtClean="0"/>
              <a:t> 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AIGUA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ENERGIA</a:t>
            </a:r>
          </a:p>
          <a:p>
            <a:pPr lvl="3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AÏLLAMANET TÈRMIC</a:t>
            </a:r>
          </a:p>
          <a:p>
            <a:pPr lvl="3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FAÇANES ORIENTADES A SUD-OEST PROTEGIDES</a:t>
            </a:r>
          </a:p>
          <a:p>
            <a:pPr lvl="3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ENERGIA SOLAR PER LA PRODUCCIÓ D’AIGUA CALENTA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MATERIALS I SISTEMES CONSTRUCTIUS</a:t>
            </a:r>
          </a:p>
          <a:p>
            <a:pPr lvl="3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CALDRÀ OBTENIR UNA PUNTUACIÓ SUPERIOR A 10 MIJANÇANT ALGUNA DE LES SOLUCIONS CONSTRUCTIVES</a:t>
            </a:r>
          </a:p>
          <a:p>
            <a:pPr lvl="4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FAÇANA VENTILADA</a:t>
            </a:r>
          </a:p>
          <a:p>
            <a:pPr lvl="4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COBERTA VENTILADA</a:t>
            </a:r>
          </a:p>
          <a:p>
            <a:pPr lvl="4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COBERTA ENJARDINADA</a:t>
            </a:r>
          </a:p>
          <a:p>
            <a:pPr lvl="4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SISTEMES PREINDUSTRIALITZATS</a:t>
            </a:r>
          </a:p>
          <a:p>
            <a:pPr lvl="4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REDUCCIÓ DE LA TRANSMITÀNCIA</a:t>
            </a:r>
          </a:p>
          <a:p>
            <a:pPr lvl="4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REAPROFITAMENT D’AIGÜES PLUVIALS</a:t>
            </a:r>
          </a:p>
          <a:p>
            <a:pPr lvl="4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DETECTORS DE PRESÈNCIA </a:t>
            </a:r>
          </a:p>
          <a:p>
            <a:pPr lvl="4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ETC...</a:t>
            </a:r>
          </a:p>
          <a:p>
            <a:pPr lvl="3" eaLnBrk="1" hangingPunct="1">
              <a:buFont typeface="Arial" pitchFamily="34" charset="0"/>
              <a:buChar char="•"/>
            </a:pPr>
            <a:endParaRPr lang="ca-ES" sz="800" baseline="0" dirty="0" smtClean="0"/>
          </a:p>
          <a:p>
            <a:pPr lvl="2" eaLnBrk="1" hangingPunct="1">
              <a:buFont typeface="Arial" pitchFamily="34" charset="0"/>
              <a:buChar char="•"/>
            </a:pPr>
            <a:r>
              <a:rPr lang="ca-ES" sz="800" baseline="0" dirty="0" smtClean="0"/>
              <a:t>RESIDUS</a:t>
            </a:r>
            <a:r>
              <a:rPr lang="ca-ES" sz="800" dirty="0" smtClean="0"/>
              <a:t> </a:t>
            </a:r>
          </a:p>
          <a:p>
            <a:pPr lvl="2" eaLnBrk="1" hangingPunct="1">
              <a:buFont typeface="Arial" pitchFamily="34" charset="0"/>
              <a:buNone/>
            </a:pPr>
            <a:endParaRPr lang="ca-ES" sz="800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ca-ES" sz="800" b="1" dirty="0" smtClean="0"/>
              <a:t>CTE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ca-ES" sz="800" b="0" dirty="0" smtClean="0"/>
              <a:t>LIMITACIÓ DE LA DEMANDA ENERGÈTICA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ca-ES" sz="800" b="0" dirty="0" smtClean="0"/>
              <a:t>RENDIMENT DE LES INSTAL·LACIONS TÈRMIQUES (REGULADES AL RITE)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ca-ES" sz="800" b="0" dirty="0" smtClean="0"/>
              <a:t>EFICIÈNCIA ENÈRGETICA</a:t>
            </a:r>
            <a:r>
              <a:rPr lang="ca-ES" sz="800" b="0" baseline="0" dirty="0" smtClean="0"/>
              <a:t> DE LES INSTAL·LACIONS D’ILUMINACIÓ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ca-ES" sz="800" b="0" baseline="0" dirty="0" smtClean="0"/>
              <a:t>CONTRIBUCIÓ SOLAR MÍNIMA PER ACS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ca-ES" sz="800" b="0" baseline="0" dirty="0" smtClean="0"/>
              <a:t>CONTRIBUCIÓ FOTOVOLTAICA MÍNIMA D’ENERGIA ELÈCTRICA</a:t>
            </a:r>
          </a:p>
          <a:p>
            <a:pPr lvl="1" eaLnBrk="1" hangingPunct="1">
              <a:buFont typeface="Arial" pitchFamily="34" charset="0"/>
              <a:buNone/>
            </a:pPr>
            <a:endParaRPr lang="ca-ES" sz="800" b="1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ca-ES" sz="800" b="1" dirty="0" smtClean="0"/>
              <a:t>CERTIFICACIÓ ENERGÈTICA</a:t>
            </a:r>
          </a:p>
          <a:p>
            <a:pPr eaLnBrk="1" hangingPunct="1">
              <a:buFont typeface="Arial" pitchFamily="34" charset="0"/>
              <a:buNone/>
            </a:pPr>
            <a:endParaRPr lang="ca-ES" sz="800" b="1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ca-ES" sz="800" dirty="0" smtClean="0"/>
              <a:t>EL TRACTAT DE LA UNIO EUROPEA PRESCRIU QUE LES EXIGÈNCIES DE LA PROTECCIÓ DEL MEDI AMBIENT S’INTEGRIN EN LA DEFINICIÓ I LA REALITZACIÓ DE POLÍTIQUES I MESRURES DE LA COMUNITAT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ca-ES" sz="800" dirty="0" smtClean="0"/>
              <a:t>EL PROTOCOL</a:t>
            </a:r>
            <a:r>
              <a:rPr lang="ca-ES" sz="800" baseline="0" dirty="0" smtClean="0"/>
              <a:t> DE KIOTO . REDUCCIÓ D'EMIS IONS DE CO2</a:t>
            </a:r>
          </a:p>
          <a:p>
            <a:pPr lvl="1" eaLnBrk="1" hangingPunct="1">
              <a:buFont typeface="Arial" pitchFamily="34" charset="0"/>
              <a:buNone/>
            </a:pPr>
            <a:endParaRPr lang="ca-ES" sz="800" baseline="0" dirty="0" smtClean="0"/>
          </a:p>
          <a:p>
            <a:pPr lvl="1" eaLnBrk="1" hangingPunct="1">
              <a:buFont typeface="Arial" pitchFamily="34" charset="0"/>
              <a:buNone/>
            </a:pPr>
            <a:r>
              <a:rPr lang="ca-ES" sz="800" baseline="0" dirty="0" smtClean="0"/>
              <a:t>EL SECTOR DE LA VIVENDA I DELS SERVEIS CONSUMEIX MÉS DEL 40 % DE L’ENERGIA</a:t>
            </a:r>
            <a:endParaRPr lang="ca-ES" baseline="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45594-1AC2-4EB9-BBF1-07CE7E405AEE}" type="slidenum">
              <a:rPr lang="ca-ES" smtClean="0"/>
              <a:pPr/>
              <a:t>10</a:t>
            </a:fld>
            <a:endParaRPr lang="ca-ES" smtClean="0"/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74" tIns="45988" rIns="91974" bIns="45988" anchor="b"/>
          <a:lstStyle/>
          <a:p>
            <a:pPr algn="r" defTabSz="920750"/>
            <a:fld id="{AF54ED25-694B-4222-AD96-7F416B37B085}" type="slidenum">
              <a:rPr lang="ca-ES" sz="1200"/>
              <a:pPr algn="r" defTabSz="920750"/>
              <a:t>10</a:t>
            </a:fld>
            <a:endParaRPr lang="ca-ES" sz="1200"/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6138" y="741363"/>
            <a:ext cx="4949825" cy="3713162"/>
          </a:xfrm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974" tIns="45988" rIns="91974" bIns="45988"/>
          <a:lstStyle/>
          <a:p>
            <a:pPr eaLnBrk="1" hangingPunct="1">
              <a:buFont typeface="Arial" pitchFamily="34" charset="0"/>
              <a:buChar char="•"/>
            </a:pPr>
            <a:endParaRPr lang="ca-E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45594-1AC2-4EB9-BBF1-07CE7E405AEE}" type="slidenum">
              <a:rPr lang="ca-ES" smtClean="0"/>
              <a:pPr/>
              <a:t>11</a:t>
            </a:fld>
            <a:endParaRPr lang="ca-ES" smtClean="0"/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74" tIns="45988" rIns="91974" bIns="45988" anchor="b"/>
          <a:lstStyle/>
          <a:p>
            <a:pPr algn="r" defTabSz="920750"/>
            <a:fld id="{AF54ED25-694B-4222-AD96-7F416B37B085}" type="slidenum">
              <a:rPr lang="ca-ES" sz="1200"/>
              <a:pPr algn="r" defTabSz="920750"/>
              <a:t>11</a:t>
            </a:fld>
            <a:endParaRPr lang="ca-ES" sz="1200"/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6138" y="741363"/>
            <a:ext cx="4949825" cy="3713162"/>
          </a:xfrm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974" tIns="45988" rIns="91974" bIns="45988"/>
          <a:lstStyle/>
          <a:p>
            <a:pPr eaLnBrk="1" hangingPunct="1">
              <a:buFont typeface="Arial" pitchFamily="34" charset="0"/>
              <a:buChar char="•"/>
            </a:pPr>
            <a:r>
              <a:rPr lang="ca-ES" dirty="0" smtClean="0"/>
              <a:t>SITUACIÓ: ASSEGURAR UN BON TRANSPORT PUBLIC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ca-ES" dirty="0" smtClean="0"/>
              <a:t>TIC EN PRESENTS EN ELS TRES ÀMBITS</a:t>
            </a:r>
          </a:p>
          <a:p>
            <a:pPr eaLnBrk="1" hangingPunct="1">
              <a:buFont typeface="Arial" pitchFamily="34" charset="0"/>
              <a:buChar char="•"/>
            </a:pPr>
            <a:endParaRPr lang="ca-E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45594-1AC2-4EB9-BBF1-07CE7E405AEE}" type="slidenum">
              <a:rPr lang="ca-ES" smtClean="0"/>
              <a:pPr/>
              <a:t>12</a:t>
            </a:fld>
            <a:endParaRPr lang="ca-ES" smtClean="0"/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74" tIns="45988" rIns="91974" bIns="45988" anchor="b"/>
          <a:lstStyle/>
          <a:p>
            <a:pPr algn="r" defTabSz="920750"/>
            <a:fld id="{AF54ED25-694B-4222-AD96-7F416B37B085}" type="slidenum">
              <a:rPr lang="ca-ES" sz="1200"/>
              <a:pPr algn="r" defTabSz="920750"/>
              <a:t>12</a:t>
            </a:fld>
            <a:endParaRPr lang="ca-ES" sz="1200"/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6138" y="741363"/>
            <a:ext cx="4949825" cy="3713162"/>
          </a:xfrm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974" tIns="45988" rIns="91974" bIns="45988"/>
          <a:lstStyle/>
          <a:p>
            <a:pPr eaLnBrk="1" hangingPunct="1">
              <a:buFont typeface="Arial" pitchFamily="34" charset="0"/>
              <a:buChar char="•"/>
            </a:pPr>
            <a:endParaRPr lang="ca-E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3762748" y="9407281"/>
            <a:ext cx="2876196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1" rIns="92062" bIns="46031" anchor="b"/>
          <a:lstStyle/>
          <a:p>
            <a:pPr algn="r" defTabSz="920750"/>
            <a:fld id="{C376331F-D7A0-4AE4-A9C8-315CC6B7E98C}" type="slidenum">
              <a:rPr lang="ca-ES" sz="1200"/>
              <a:pPr algn="r" defTabSz="920750"/>
              <a:t>13</a:t>
            </a:fld>
            <a:endParaRPr lang="ca-ES" sz="12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26191-83FF-4A80-82E1-888AD54C21E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CC54D-2118-4E7E-ACF6-B82DCDB50F8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48240-D065-43AD-8169-6CE963B9A37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56EAA-6AD5-4C72-8862-0DAC5828D20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4FDAF-314C-4BCA-84FF-9C3E4799664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09531-2D94-467F-B003-95A704A93FB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9AD6B-7C68-4F3F-B626-8FB3765A314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2A2F1-064D-4750-935F-9B0E657310E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9066F-D6E8-4A78-9D5A-2DC6FE3DA53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B9EC8-EAC9-4865-ACA5-7FFD7B41B31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EAF2A-AD47-4B58-B4FB-8331D5CE86C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ítol, gràfic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gràfic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ca-ES" noProof="0" smtClean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38726-6EE5-41D3-B613-7A3263A582F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0B1AC-DFE4-45FE-8E15-E1FC68F44C8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 para editar estilo título patrón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CE2DA92-80F7-47E7-B853-31D5504B8AE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ons_seny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2170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7544" y="908050"/>
            <a:ext cx="8208911" cy="3168650"/>
          </a:xfrm>
        </p:spPr>
        <p:txBody>
          <a:bodyPr/>
          <a:lstStyle/>
          <a:p>
            <a:pPr eaLnBrk="1" hangingPunct="1"/>
            <a:r>
              <a:rPr lang="ca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L’HOSPITAL SOSTENIBLE</a:t>
            </a:r>
            <a:endParaRPr lang="ca-ES" sz="4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27088" y="3789040"/>
            <a:ext cx="7777162" cy="791989"/>
          </a:xfrm>
        </p:spPr>
        <p:txBody>
          <a:bodyPr/>
          <a:lstStyle/>
          <a:p>
            <a:pPr eaLnBrk="1" hangingPunct="1"/>
            <a:r>
              <a:rPr lang="es-ES" sz="1600" b="1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</a:p>
          <a:p>
            <a:pPr eaLnBrk="1" hangingPunct="1"/>
            <a:r>
              <a:rPr lang="ca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Mollet, novembre de 2010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5781675"/>
            <a:ext cx="3600450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catsalut_negati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5762625"/>
            <a:ext cx="2346325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339975" y="2708275"/>
            <a:ext cx="6624638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Tx/>
              <a:buAutoNum type="arabicPeriod"/>
            </a:pPr>
            <a:r>
              <a:rPr lang="ca-ES" sz="2800" dirty="0" smtClean="0">
                <a:latin typeface="Arial" pitchFamily="34" charset="0"/>
                <a:cs typeface="Arial" pitchFamily="34" charset="0"/>
              </a:rPr>
              <a:t>Un model arquitectònic propi</a:t>
            </a:r>
          </a:p>
          <a:p>
            <a:pPr marL="609600" indent="-609600" eaLnBrk="1" hangingPunct="1">
              <a:spcBef>
                <a:spcPct val="20000"/>
              </a:spcBef>
              <a:buFontTx/>
              <a:buAutoNum type="arabicPeriod"/>
            </a:pPr>
            <a:r>
              <a:rPr lang="ca-ES" sz="2800" dirty="0" smtClean="0">
                <a:latin typeface="Arial" pitchFamily="34" charset="0"/>
                <a:cs typeface="Arial" pitchFamily="34" charset="0"/>
              </a:rPr>
              <a:t>Marc normatiu</a:t>
            </a:r>
          </a:p>
          <a:p>
            <a:pPr marL="609600" indent="-609600" eaLnBrk="1" hangingPunct="1">
              <a:spcBef>
                <a:spcPct val="20000"/>
              </a:spcBef>
              <a:buFontTx/>
              <a:buAutoNum type="arabicPeriod"/>
            </a:pPr>
            <a:r>
              <a:rPr lang="ca-ES" sz="2800" dirty="0" smtClean="0">
                <a:latin typeface="Arial" pitchFamily="34" charset="0"/>
                <a:cs typeface="Arial" pitchFamily="34" charset="0"/>
              </a:rPr>
              <a:t>Què és un edifici sostenible?</a:t>
            </a:r>
            <a:endParaRPr lang="ca-ES" sz="2800" dirty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spcBef>
                <a:spcPct val="20000"/>
              </a:spcBef>
              <a:buFontTx/>
              <a:buAutoNum type="arabicPeriod"/>
            </a:pPr>
            <a:r>
              <a:rPr lang="ca-ES" sz="2800" dirty="0" smtClean="0">
                <a:latin typeface="Arial" pitchFamily="34" charset="0"/>
                <a:cs typeface="Arial" pitchFamily="34" charset="0"/>
              </a:rPr>
              <a:t>Els Plecs. CatSalut i GISA</a:t>
            </a:r>
            <a:endParaRPr lang="ca-E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5805488"/>
            <a:ext cx="388778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89DDBB5B-4E7C-4995-A60D-64D201699C86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2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5888"/>
            <a:ext cx="8062913" cy="792162"/>
          </a:xfrm>
        </p:spPr>
        <p:txBody>
          <a:bodyPr/>
          <a:lstStyle/>
          <a:p>
            <a:pPr algn="l" eaLnBrk="1" hangingPunct="1"/>
            <a:r>
              <a:rPr lang="ca-ES" sz="2400" b="1" dirty="0" smtClean="0">
                <a:latin typeface="Arial" pitchFamily="34" charset="0"/>
                <a:cs typeface="Arial" pitchFamily="34" charset="0"/>
              </a:rPr>
              <a:t>1.El disseny dels centres sanitaris (I)</a:t>
            </a:r>
            <a:br>
              <a:rPr lang="ca-ES" sz="2400" b="1" dirty="0" smtClean="0">
                <a:latin typeface="Arial" pitchFamily="34" charset="0"/>
                <a:cs typeface="Arial" pitchFamily="34" charset="0"/>
              </a:rPr>
            </a:br>
            <a:r>
              <a:rPr lang="ca-ES" sz="1900" dirty="0" smtClean="0">
                <a:latin typeface="Arial" pitchFamily="34" charset="0"/>
                <a:cs typeface="Arial" pitchFamily="34" charset="0"/>
              </a:rPr>
              <a:t>El model arquitectònic com a resposta als principis del model sanitari</a:t>
            </a:r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755650" y="981075"/>
            <a:ext cx="7993063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15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A3BA8798-8B80-4480-9381-98F09FC25307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3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9942" name="Contenidor de contingut 2"/>
          <p:cNvSpPr>
            <a:spLocks/>
          </p:cNvSpPr>
          <p:nvPr/>
        </p:nvSpPr>
        <p:spPr bwMode="auto">
          <a:xfrm>
            <a:off x="571500" y="1196752"/>
            <a:ext cx="8215313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0488" eaLnBrk="1" hangingPunct="1">
              <a:spcBef>
                <a:spcPct val="20000"/>
              </a:spcBef>
            </a:pPr>
            <a:r>
              <a:rPr lang="ca-ES" dirty="0">
                <a:latin typeface="Arial" pitchFamily="34" charset="0"/>
                <a:cs typeface="Arial" pitchFamily="34" charset="0"/>
              </a:rPr>
              <a:t>Des dels anys noranta s’ha desplegat i consolidat a Catalunya un </a:t>
            </a:r>
            <a:r>
              <a:rPr lang="ca-ES" b="1" dirty="0" smtClean="0">
                <a:latin typeface="Arial" pitchFamily="34" charset="0"/>
                <a:cs typeface="Arial" pitchFamily="34" charset="0"/>
              </a:rPr>
              <a:t>model arquitectònic </a:t>
            </a:r>
            <a:r>
              <a:rPr lang="ca-ES" b="1" dirty="0">
                <a:latin typeface="Arial" pitchFamily="34" charset="0"/>
                <a:cs typeface="Arial" pitchFamily="34" charset="0"/>
              </a:rPr>
              <a:t>singular</a:t>
            </a:r>
            <a:r>
              <a:rPr lang="ca-ES" dirty="0">
                <a:latin typeface="Arial" pitchFamily="34" charset="0"/>
                <a:cs typeface="Arial" pitchFamily="34" charset="0"/>
              </a:rPr>
              <a:t> 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incorpora </a:t>
            </a:r>
            <a:r>
              <a:rPr lang="ca-ES" dirty="0">
                <a:latin typeface="Arial" pitchFamily="34" charset="0"/>
                <a:cs typeface="Arial" pitchFamily="34" charset="0"/>
              </a:rPr>
              <a:t>una 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sèrie criteris 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amb </a:t>
            </a:r>
            <a:r>
              <a:rPr lang="ca-ES" dirty="0">
                <a:latin typeface="Arial" pitchFamily="34" charset="0"/>
                <a:cs typeface="Arial" pitchFamily="34" charset="0"/>
              </a:rPr>
              <a:t>l’objectiu de facilitar 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els principis </a:t>
            </a:r>
            <a:r>
              <a:rPr lang="ca-ES" dirty="0">
                <a:latin typeface="Arial" pitchFamily="34" charset="0"/>
                <a:cs typeface="Arial" pitchFamily="34" charset="0"/>
              </a:rPr>
              <a:t>assistencials que articulen el model sanitari català 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consolidat per </a:t>
            </a:r>
            <a:r>
              <a:rPr lang="ca-ES" dirty="0">
                <a:latin typeface="Arial" pitchFamily="34" charset="0"/>
                <a:cs typeface="Arial" pitchFamily="34" charset="0"/>
              </a:rPr>
              <a:t>la LOSC.</a:t>
            </a:r>
          </a:p>
          <a:p>
            <a:pPr marL="90488" eaLnBrk="1" hangingPunct="1">
              <a:spcBef>
                <a:spcPct val="20000"/>
              </a:spcBef>
            </a:pPr>
            <a:endParaRPr lang="ca-ES" sz="1800" dirty="0">
              <a:latin typeface="Arial" pitchFamily="34" charset="0"/>
              <a:cs typeface="Arial" pitchFamily="34" charset="0"/>
            </a:endParaRPr>
          </a:p>
          <a:p>
            <a:pPr marL="90488" eaLnBrk="1" hangingPunct="1">
              <a:spcBef>
                <a:spcPct val="20000"/>
              </a:spcBef>
            </a:pPr>
            <a:r>
              <a:rPr lang="ca-ES" b="1" dirty="0">
                <a:latin typeface="Arial" pitchFamily="34" charset="0"/>
                <a:cs typeface="Arial" pitchFamily="34" charset="0"/>
              </a:rPr>
              <a:t>Exigències en el disseny</a:t>
            </a:r>
            <a:r>
              <a:rPr lang="ca-ES" sz="28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90488" eaLnBrk="1" hangingPunct="1">
              <a:spcBef>
                <a:spcPct val="20000"/>
              </a:spcBef>
            </a:pPr>
            <a:endParaRPr lang="ca-ES" sz="900" dirty="0">
              <a:latin typeface="Arial" pitchFamily="34" charset="0"/>
              <a:cs typeface="Arial" pitchFamily="34" charset="0"/>
            </a:endParaRPr>
          </a:p>
          <a:p>
            <a:pPr marL="547688"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ca-ES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ACCESIBILITAT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(apropament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al ciutadà i a l’usuari del centre)</a:t>
            </a:r>
          </a:p>
          <a:p>
            <a:pPr marL="547688"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ca-E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FLEXIBILITAT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(assegura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l’adaptabilitat del centre)</a:t>
            </a:r>
          </a:p>
          <a:p>
            <a:pPr marL="547688"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ca-ES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INTEGRACIÓ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amb l’entorn </a:t>
            </a:r>
          </a:p>
          <a:p>
            <a:pPr marL="547688"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ca-ES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INTIMITAT I CONFORT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(domesticitat)</a:t>
            </a:r>
          </a:p>
          <a:p>
            <a:pPr marL="547688"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ca-ES" sz="2000" b="1" dirty="0">
                <a:latin typeface="Arial" pitchFamily="34" charset="0"/>
                <a:cs typeface="Arial" pitchFamily="34" charset="0"/>
              </a:rPr>
              <a:t> 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QUALITAT, SOSTENIBILITAT I TECNOLOGIA</a:t>
            </a:r>
            <a:endParaRPr lang="ca-E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Line 3"/>
          <p:cNvSpPr>
            <a:spLocks noChangeShapeType="1"/>
          </p:cNvSpPr>
          <p:nvPr/>
        </p:nvSpPr>
        <p:spPr bwMode="auto">
          <a:xfrm>
            <a:off x="755650" y="981075"/>
            <a:ext cx="7993063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40964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5888"/>
            <a:ext cx="8062913" cy="792162"/>
          </a:xfrm>
          <a:noFill/>
        </p:spPr>
        <p:txBody>
          <a:bodyPr/>
          <a:lstStyle/>
          <a:p>
            <a:pPr algn="l" eaLnBrk="1" hangingPunct="1"/>
            <a:r>
              <a:rPr lang="ca-ES" sz="2400" b="1" dirty="0" smtClean="0">
                <a:latin typeface="Arial" pitchFamily="34" charset="0"/>
                <a:cs typeface="Arial" pitchFamily="34" charset="0"/>
              </a:rPr>
              <a:t>1. El disseny dels centres sanitaris (II)</a:t>
            </a:r>
            <a:br>
              <a:rPr lang="ca-ES" sz="2400" b="1" dirty="0" smtClean="0">
                <a:latin typeface="Arial" pitchFamily="34" charset="0"/>
                <a:cs typeface="Arial" pitchFamily="34" charset="0"/>
              </a:rPr>
            </a:br>
            <a:r>
              <a:rPr lang="ca-ES" sz="2000" dirty="0" smtClean="0">
                <a:latin typeface="Arial" pitchFamily="34" charset="0"/>
                <a:cs typeface="Arial" pitchFamily="34" charset="0"/>
              </a:rPr>
              <a:t>Accessibilitat</a:t>
            </a:r>
          </a:p>
        </p:txBody>
      </p:sp>
      <p:sp>
        <p:nvSpPr>
          <p:cNvPr id="13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C14B324-03E1-4BD1-B199-2FF6BA234FB0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4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0966" name="Text Box 5"/>
          <p:cNvSpPr txBox="1">
            <a:spLocks noChangeArrowheads="1"/>
          </p:cNvSpPr>
          <p:nvPr/>
        </p:nvSpPr>
        <p:spPr bwMode="auto">
          <a:xfrm>
            <a:off x="755650" y="1196752"/>
            <a:ext cx="7920038" cy="249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00000"/>
              </a:spcBef>
              <a:buFont typeface="Wingdings" pitchFamily="2" charset="2"/>
              <a:buNone/>
            </a:pPr>
            <a:r>
              <a:rPr lang="ca-ES" sz="2000" dirty="0">
                <a:latin typeface="Arial" pitchFamily="34" charset="0"/>
                <a:cs typeface="Arial" pitchFamily="34" charset="0"/>
              </a:rPr>
              <a:t>Entesa com a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aproximació al ciutadà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, un acostament al territori que es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tradueix en:</a:t>
            </a:r>
          </a:p>
          <a:p>
            <a:pPr eaLnBrk="1" hangingPunct="1">
              <a:spcBef>
                <a:spcPts val="8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a-ES" sz="2000" dirty="0" smtClean="0">
                <a:latin typeface="Arial" pitchFamily="34" charset="0"/>
                <a:cs typeface="Arial" pitchFamily="34" charset="0"/>
              </a:rPr>
              <a:t> Extensió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de la xarxa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d’equipaments</a:t>
            </a:r>
            <a:endParaRPr lang="ca-ES" sz="20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8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a-ES" sz="2000" dirty="0" smtClean="0">
                <a:latin typeface="Arial" pitchFamily="34" charset="0"/>
                <a:cs typeface="Arial" pitchFamily="34" charset="0"/>
              </a:rPr>
              <a:t> Potenciació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de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l’accessibilitat física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l’equipament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que es concreta en l’adopció de solucions arquitectòniques que faciliten un acostament i un tracte personalitzat, de seguretat i de confort cap al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pacient</a:t>
            </a:r>
            <a:endParaRPr lang="ca-ES" sz="2000" dirty="0">
              <a:latin typeface="Helvetica" pitchFamily="34" charset="0"/>
            </a:endParaRPr>
          </a:p>
        </p:txBody>
      </p:sp>
      <p:grpSp>
        <p:nvGrpSpPr>
          <p:cNvPr id="2" name="Agrupa 10"/>
          <p:cNvGrpSpPr>
            <a:grpSpLocks/>
          </p:cNvGrpSpPr>
          <p:nvPr/>
        </p:nvGrpSpPr>
        <p:grpSpPr bwMode="auto">
          <a:xfrm>
            <a:off x="857250" y="3929063"/>
            <a:ext cx="4152900" cy="2024062"/>
            <a:chOff x="1704975" y="3571876"/>
            <a:chExt cx="4876708" cy="2381249"/>
          </a:xfrm>
        </p:grpSpPr>
        <p:pic>
          <p:nvPicPr>
            <p:cNvPr id="40971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04975" y="3571876"/>
              <a:ext cx="2652711" cy="237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2" name="Picture 1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57686" y="3571876"/>
              <a:ext cx="2223997" cy="2381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0968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63" y="3929063"/>
            <a:ext cx="2214562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QuadreDeText 13"/>
          <p:cNvSpPr txBox="1">
            <a:spLocks noChangeArrowheads="1"/>
          </p:cNvSpPr>
          <p:nvPr/>
        </p:nvSpPr>
        <p:spPr bwMode="auto">
          <a:xfrm>
            <a:off x="785813" y="6000750"/>
            <a:ext cx="2500312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900" dirty="0">
                <a:latin typeface="Arial" pitchFamily="34" charset="0"/>
                <a:cs typeface="Arial" pitchFamily="34" charset="0"/>
              </a:rPr>
              <a:t>Institut </a:t>
            </a:r>
            <a:r>
              <a:rPr lang="ca-ES" sz="900" dirty="0" err="1">
                <a:latin typeface="Arial" pitchFamily="34" charset="0"/>
                <a:cs typeface="Arial" pitchFamily="34" charset="0"/>
              </a:rPr>
              <a:t>Guttmann</a:t>
            </a:r>
            <a:endParaRPr lang="ca-ES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70" name="QuadreDeText 14"/>
          <p:cNvSpPr txBox="1">
            <a:spLocks noChangeArrowheads="1"/>
          </p:cNvSpPr>
          <p:nvPr/>
        </p:nvSpPr>
        <p:spPr bwMode="auto">
          <a:xfrm>
            <a:off x="6143625" y="6072188"/>
            <a:ext cx="25003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900" dirty="0">
                <a:latin typeface="Arial" pitchFamily="34" charset="0"/>
                <a:cs typeface="Arial" pitchFamily="34" charset="0"/>
              </a:rPr>
              <a:t>CAP Les Bases de Manresa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755650" y="981075"/>
            <a:ext cx="7993063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pic>
        <p:nvPicPr>
          <p:cNvPr id="41988" name="Picture 6"/>
          <p:cNvPicPr>
            <a:picLocks noChangeAspect="1" noChangeArrowheads="1"/>
          </p:cNvPicPr>
          <p:nvPr/>
        </p:nvPicPr>
        <p:blipFill>
          <a:blip r:embed="rId4" cstate="print"/>
          <a:srcRect l="27036" t="627" r="2568" b="14157"/>
          <a:stretch>
            <a:fillRect/>
          </a:stretch>
        </p:blipFill>
        <p:spPr bwMode="auto">
          <a:xfrm>
            <a:off x="1214438" y="4071938"/>
            <a:ext cx="1533525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Rectangle 9"/>
          <p:cNvSpPr>
            <a:spLocks noChangeArrowheads="1"/>
          </p:cNvSpPr>
          <p:nvPr/>
        </p:nvSpPr>
        <p:spPr bwMode="auto">
          <a:xfrm>
            <a:off x="685800" y="115888"/>
            <a:ext cx="806291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ca-E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El </a:t>
            </a:r>
            <a: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disseny dels centres </a:t>
            </a:r>
            <a:r>
              <a:rPr lang="ca-E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sanitaris (III)</a:t>
            </a:r>
            <a: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ca-E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Flexibilitat</a:t>
            </a:r>
          </a:p>
        </p:txBody>
      </p:sp>
      <p:sp>
        <p:nvSpPr>
          <p:cNvPr id="14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A4F50E8-AAA3-43D2-B331-5916B9DF390B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5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1991" name="Text Box 5"/>
          <p:cNvSpPr txBox="1">
            <a:spLocks noChangeArrowheads="1"/>
          </p:cNvSpPr>
          <p:nvPr/>
        </p:nvSpPr>
        <p:spPr bwMode="auto">
          <a:xfrm>
            <a:off x="684213" y="1196752"/>
            <a:ext cx="80645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 Estructures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flexibles i elàstiques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 que possibiliten l’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adaptabilitat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dels centres als canvis de programa que, en funció de la variabilitat de l’oferta i la demanda de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serveis</a:t>
            </a:r>
            <a:endParaRPr lang="ca-ES" sz="20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2000" dirty="0" smtClean="0">
                <a:latin typeface="Arial" pitchFamily="34" charset="0"/>
                <a:cs typeface="Arial" pitchFamily="34" charset="0"/>
              </a:rPr>
              <a:t> Adopció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d’un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mòdul de base flexible, en forma de malla o retícula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, és un altre dels elements bàsics de disseny dels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centres</a:t>
            </a:r>
            <a:endParaRPr lang="ca-E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92" name="QuadreDeText 8"/>
          <p:cNvSpPr txBox="1">
            <a:spLocks noChangeArrowheads="1"/>
          </p:cNvSpPr>
          <p:nvPr/>
        </p:nvSpPr>
        <p:spPr bwMode="auto">
          <a:xfrm>
            <a:off x="3714750" y="5857875"/>
            <a:ext cx="250031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900" dirty="0">
                <a:latin typeface="Arial" pitchFamily="34" charset="0"/>
                <a:cs typeface="Arial" pitchFamily="34" charset="0"/>
              </a:rPr>
              <a:t>Hospital </a:t>
            </a:r>
            <a:r>
              <a:rPr lang="ca-ES" sz="900" dirty="0" err="1">
                <a:latin typeface="Arial" pitchFamily="34" charset="0"/>
                <a:cs typeface="Arial" pitchFamily="34" charset="0"/>
              </a:rPr>
              <a:t>Moises</a:t>
            </a:r>
            <a:r>
              <a:rPr lang="ca-ES" sz="900" dirty="0">
                <a:latin typeface="Arial" pitchFamily="34" charset="0"/>
                <a:cs typeface="Arial" pitchFamily="34" charset="0"/>
              </a:rPr>
              <a:t> </a:t>
            </a:r>
            <a:r>
              <a:rPr lang="ca-ES" sz="900" dirty="0" err="1">
                <a:latin typeface="Arial" pitchFamily="34" charset="0"/>
                <a:cs typeface="Arial" pitchFamily="34" charset="0"/>
              </a:rPr>
              <a:t>Broggi</a:t>
            </a:r>
            <a:r>
              <a:rPr lang="ca-ES" sz="900" dirty="0">
                <a:latin typeface="Arial" pitchFamily="34" charset="0"/>
                <a:cs typeface="Arial" pitchFamily="34" charset="0"/>
              </a:rPr>
              <a:t> a Sant Joan Despí</a:t>
            </a:r>
          </a:p>
        </p:txBody>
      </p:sp>
      <p:pic>
        <p:nvPicPr>
          <p:cNvPr id="41993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0313" y="3786188"/>
            <a:ext cx="48831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Line 3"/>
          <p:cNvSpPr>
            <a:spLocks noChangeShapeType="1"/>
          </p:cNvSpPr>
          <p:nvPr/>
        </p:nvSpPr>
        <p:spPr bwMode="auto">
          <a:xfrm>
            <a:off x="755650" y="981075"/>
            <a:ext cx="7993063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43012" name="Rectangle 9"/>
          <p:cNvSpPr>
            <a:spLocks noChangeArrowheads="1"/>
          </p:cNvSpPr>
          <p:nvPr/>
        </p:nvSpPr>
        <p:spPr bwMode="auto">
          <a:xfrm>
            <a:off x="685800" y="115888"/>
            <a:ext cx="806291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ca-E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El </a:t>
            </a:r>
            <a: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disseny dels centres </a:t>
            </a:r>
            <a:r>
              <a:rPr lang="ca-E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sanitaris (IV)</a:t>
            </a:r>
            <a: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ca-E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Integració en l’entorn</a:t>
            </a:r>
          </a:p>
        </p:txBody>
      </p:sp>
      <p:sp>
        <p:nvSpPr>
          <p:cNvPr id="14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80D3A77-FA7F-4585-800E-D09D01784177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6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3014" name="Text Box 5"/>
          <p:cNvSpPr txBox="1">
            <a:spLocks noChangeArrowheads="1"/>
          </p:cNvSpPr>
          <p:nvPr/>
        </p:nvSpPr>
        <p:spPr bwMode="auto">
          <a:xfrm>
            <a:off x="684213" y="1268760"/>
            <a:ext cx="80645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1800" dirty="0" smtClean="0">
                <a:latin typeface="Arial" pitchFamily="34" charset="0"/>
                <a:cs typeface="Arial" pitchFamily="34" charset="0"/>
              </a:rPr>
              <a:t> Relació 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fluïda dels nous centres amb l’entorn urbà o rural en què se </a:t>
            </a:r>
            <a:r>
              <a:rPr lang="ca-ES" sz="1800" dirty="0" smtClean="0">
                <a:latin typeface="Arial" pitchFamily="34" charset="0"/>
                <a:cs typeface="Arial" pitchFamily="34" charset="0"/>
              </a:rPr>
              <a:t>situen</a:t>
            </a:r>
          </a:p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1800" dirty="0" smtClean="0">
                <a:latin typeface="Arial" pitchFamily="34" charset="0"/>
                <a:cs typeface="Arial" pitchFamily="34" charset="0"/>
              </a:rPr>
              <a:t> Minimitzar </a:t>
            </a:r>
            <a:r>
              <a:rPr lang="ca-ES" sz="1800" dirty="0" err="1">
                <a:latin typeface="Arial" pitchFamily="34" charset="0"/>
                <a:cs typeface="Arial" pitchFamily="34" charset="0"/>
              </a:rPr>
              <a:t>l’impacte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 en el paisatge i assegurar el respecte al medi </a:t>
            </a:r>
            <a:r>
              <a:rPr lang="ca-ES" sz="1800" dirty="0" smtClean="0">
                <a:latin typeface="Arial" pitchFamily="34" charset="0"/>
                <a:cs typeface="Arial" pitchFamily="34" charset="0"/>
              </a:rPr>
              <a:t>ambient </a:t>
            </a:r>
          </a:p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1800" dirty="0" smtClean="0">
                <a:latin typeface="Arial" pitchFamily="34" charset="0"/>
                <a:cs typeface="Arial" pitchFamily="34" charset="0"/>
              </a:rPr>
              <a:t> L’adopció 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de </a:t>
            </a:r>
            <a:r>
              <a:rPr lang="ca-ES" sz="1800" b="1" dirty="0">
                <a:latin typeface="Arial" pitchFamily="34" charset="0"/>
                <a:cs typeface="Arial" pitchFamily="34" charset="0"/>
              </a:rPr>
              <a:t>disposicions en forma de pinta, espina o quadrícula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, juntament amb el recurs de </a:t>
            </a:r>
            <a:r>
              <a:rPr lang="ca-ES" sz="1800" b="1" dirty="0">
                <a:latin typeface="Arial" pitchFamily="34" charset="0"/>
                <a:cs typeface="Arial" pitchFamily="34" charset="0"/>
              </a:rPr>
              <a:t>patis oberts a l’exterior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, permeten assolir unes excel·lents condicions de captació de llum en els espais assistencials i de treball dels professionals, i també una adequada integració visual dels edificis en el </a:t>
            </a:r>
            <a:r>
              <a:rPr lang="ca-ES" sz="1800" dirty="0" smtClean="0">
                <a:latin typeface="Arial" pitchFamily="34" charset="0"/>
                <a:cs typeface="Arial" pitchFamily="34" charset="0"/>
              </a:rPr>
              <a:t>paisatge</a:t>
            </a:r>
            <a:endParaRPr lang="ca-E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5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3929063"/>
            <a:ext cx="412432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6" name="QuadreDeText 10"/>
          <p:cNvSpPr txBox="1">
            <a:spLocks noChangeArrowheads="1"/>
          </p:cNvSpPr>
          <p:nvPr/>
        </p:nvSpPr>
        <p:spPr bwMode="auto">
          <a:xfrm>
            <a:off x="4357688" y="5786438"/>
            <a:ext cx="250031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900" dirty="0">
                <a:latin typeface="Arial" pitchFamily="34" charset="0"/>
                <a:cs typeface="Arial" pitchFamily="34" charset="0"/>
              </a:rPr>
              <a:t>Centre </a:t>
            </a:r>
            <a:r>
              <a:rPr lang="ca-ES" sz="900" dirty="0" err="1">
                <a:latin typeface="Arial" pitchFamily="34" charset="0"/>
                <a:cs typeface="Arial" pitchFamily="34" charset="0"/>
              </a:rPr>
              <a:t>sociosanitari</a:t>
            </a:r>
            <a:r>
              <a:rPr lang="ca-ES" sz="900" dirty="0">
                <a:latin typeface="Arial" pitchFamily="34" charset="0"/>
                <a:cs typeface="Arial" pitchFamily="34" charset="0"/>
              </a:rPr>
              <a:t> Salt</a:t>
            </a:r>
          </a:p>
        </p:txBody>
      </p:sp>
      <p:pic>
        <p:nvPicPr>
          <p:cNvPr id="43017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63" y="3929063"/>
            <a:ext cx="2928937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8" name="QuadreDeText 12"/>
          <p:cNvSpPr txBox="1">
            <a:spLocks noChangeArrowheads="1"/>
          </p:cNvSpPr>
          <p:nvPr/>
        </p:nvSpPr>
        <p:spPr bwMode="auto">
          <a:xfrm>
            <a:off x="1000125" y="5786438"/>
            <a:ext cx="25003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900" dirty="0">
                <a:latin typeface="Arial" pitchFamily="34" charset="0"/>
                <a:cs typeface="Arial" pitchFamily="34" charset="0"/>
              </a:rPr>
              <a:t>Consultori de Vilanova d’Escornalbou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755650" y="981075"/>
            <a:ext cx="7993063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44036" name="Rectangle 9"/>
          <p:cNvSpPr>
            <a:spLocks noChangeArrowheads="1"/>
          </p:cNvSpPr>
          <p:nvPr/>
        </p:nvSpPr>
        <p:spPr bwMode="auto">
          <a:xfrm>
            <a:off x="685800" y="115888"/>
            <a:ext cx="806291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ca-E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El </a:t>
            </a:r>
            <a: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disseny dels centres </a:t>
            </a:r>
            <a:r>
              <a:rPr lang="ca-E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sanitaris (V)</a:t>
            </a:r>
            <a: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a-E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ca-E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Intimitat i confort</a:t>
            </a:r>
            <a:endParaRPr lang="ca-ES" sz="19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DA0E1869-B4D9-4B20-96E9-9BBFDC040D7E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7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4038" name="Text Box 5"/>
          <p:cNvSpPr txBox="1">
            <a:spLocks noChangeArrowheads="1"/>
          </p:cNvSpPr>
          <p:nvPr/>
        </p:nvSpPr>
        <p:spPr bwMode="auto">
          <a:xfrm>
            <a:off x="684213" y="1196752"/>
            <a:ext cx="82089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18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partir dels any noranta es dissenyen uns </a:t>
            </a:r>
            <a:r>
              <a:rPr lang="ca-ES" sz="1800" b="1" dirty="0">
                <a:latin typeface="Arial" pitchFamily="34" charset="0"/>
                <a:cs typeface="Arial" pitchFamily="34" charset="0"/>
              </a:rPr>
              <a:t>centres d’escala més </a:t>
            </a:r>
            <a:r>
              <a:rPr lang="ca-ES" sz="1800" b="1" dirty="0" smtClean="0">
                <a:latin typeface="Arial" pitchFamily="34" charset="0"/>
                <a:cs typeface="Arial" pitchFamily="34" charset="0"/>
              </a:rPr>
              <a:t>reduïda</a:t>
            </a:r>
            <a:r>
              <a:rPr lang="ca-ES" sz="1800" dirty="0" smtClean="0">
                <a:latin typeface="Arial" pitchFamily="34" charset="0"/>
                <a:cs typeface="Arial" pitchFamily="34" charset="0"/>
              </a:rPr>
              <a:t> </a:t>
            </a:r>
            <a:endParaRPr lang="ca-ES" sz="1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1800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menor dimensió dels </a:t>
            </a:r>
            <a:r>
              <a:rPr lang="ca-ES" sz="1800" dirty="0" smtClean="0">
                <a:latin typeface="Arial" pitchFamily="34" charset="0"/>
                <a:cs typeface="Arial" pitchFamily="34" charset="0"/>
              </a:rPr>
              <a:t>equipaments possibilita 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assolir una baixa densitat d’edificació que afavoreix la </a:t>
            </a:r>
            <a:r>
              <a:rPr lang="ca-ES" sz="1800" b="1" dirty="0">
                <a:latin typeface="Arial" pitchFamily="34" charset="0"/>
                <a:cs typeface="Arial" pitchFamily="34" charset="0"/>
              </a:rPr>
              <a:t>disposició dels edificis en horitzontal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, en contacte amb el </a:t>
            </a:r>
            <a:r>
              <a:rPr lang="ca-ES" sz="1800" dirty="0" smtClean="0">
                <a:latin typeface="Arial" pitchFamily="34" charset="0"/>
                <a:cs typeface="Arial" pitchFamily="34" charset="0"/>
              </a:rPr>
              <a:t>terreny</a:t>
            </a:r>
          </a:p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1800" dirty="0" smtClean="0">
                <a:latin typeface="Arial" pitchFamily="34" charset="0"/>
                <a:cs typeface="Arial" pitchFamily="34" charset="0"/>
              </a:rPr>
              <a:t>Aquest 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canvi d’escala dels equipaments i el seu </a:t>
            </a:r>
            <a:r>
              <a:rPr lang="ca-ES" sz="1800" b="1" dirty="0">
                <a:latin typeface="Arial" pitchFamily="34" charset="0"/>
                <a:cs typeface="Arial" pitchFamily="34" charset="0"/>
              </a:rPr>
              <a:t>apropament a l’escala humana</a:t>
            </a:r>
            <a:r>
              <a:rPr lang="ca-ES" sz="1800" dirty="0">
                <a:latin typeface="Arial" pitchFamily="34" charset="0"/>
                <a:cs typeface="Arial" pitchFamily="34" charset="0"/>
              </a:rPr>
              <a:t> contribueixen a la millora de les condicions d’intimitat i confort en els </a:t>
            </a:r>
            <a:r>
              <a:rPr lang="ca-ES" sz="1800" dirty="0" smtClean="0">
                <a:latin typeface="Arial" pitchFamily="34" charset="0"/>
                <a:cs typeface="Arial" pitchFamily="34" charset="0"/>
              </a:rPr>
              <a:t>edificis</a:t>
            </a:r>
            <a:endParaRPr lang="ca-E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3" y="3954463"/>
            <a:ext cx="3071812" cy="197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QuadreDeText 8"/>
          <p:cNvSpPr txBox="1">
            <a:spLocks noChangeArrowheads="1"/>
          </p:cNvSpPr>
          <p:nvPr/>
        </p:nvSpPr>
        <p:spPr bwMode="auto">
          <a:xfrm>
            <a:off x="714375" y="6000750"/>
            <a:ext cx="250031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900" dirty="0">
                <a:latin typeface="Arial" pitchFamily="34" charset="0"/>
                <a:cs typeface="Arial" pitchFamily="34" charset="0"/>
              </a:rPr>
              <a:t>CAP Ulldecona</a:t>
            </a:r>
          </a:p>
        </p:txBody>
      </p:sp>
      <p:sp>
        <p:nvSpPr>
          <p:cNvPr id="44041" name="QuadreDeText 9"/>
          <p:cNvSpPr txBox="1">
            <a:spLocks noChangeArrowheads="1"/>
          </p:cNvSpPr>
          <p:nvPr/>
        </p:nvSpPr>
        <p:spPr bwMode="auto">
          <a:xfrm>
            <a:off x="5286375" y="6000750"/>
            <a:ext cx="250031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900" dirty="0">
                <a:latin typeface="Arial" pitchFamily="34" charset="0"/>
                <a:cs typeface="Arial" pitchFamily="34" charset="0"/>
              </a:rPr>
              <a:t>CAP Muralles de Tarragona</a:t>
            </a:r>
          </a:p>
        </p:txBody>
      </p:sp>
      <p:pic>
        <p:nvPicPr>
          <p:cNvPr id="4404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3" y="3922713"/>
            <a:ext cx="3429000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5888"/>
            <a:ext cx="8062913" cy="792162"/>
          </a:xfrm>
        </p:spPr>
        <p:txBody>
          <a:bodyPr/>
          <a:lstStyle/>
          <a:p>
            <a:pPr algn="l" eaLnBrk="1" hangingPunct="1"/>
            <a:r>
              <a:rPr lang="ca-ES" sz="2400" b="1" dirty="0" smtClean="0">
                <a:latin typeface="Arial" pitchFamily="34" charset="0"/>
                <a:cs typeface="Arial" pitchFamily="34" charset="0"/>
              </a:rPr>
              <a:t>1. El disseny dels centres sanitaris (i VI)</a:t>
            </a:r>
            <a:br>
              <a:rPr lang="ca-ES" sz="2400" b="1" dirty="0" smtClean="0">
                <a:latin typeface="Arial" pitchFamily="34" charset="0"/>
                <a:cs typeface="Arial" pitchFamily="34" charset="0"/>
              </a:rPr>
            </a:br>
            <a:r>
              <a:rPr lang="ca-ES" sz="2000" dirty="0" smtClean="0">
                <a:latin typeface="Arial" pitchFamily="34" charset="0"/>
                <a:cs typeface="Arial" pitchFamily="34" charset="0"/>
              </a:rPr>
              <a:t>Qualitat, sostenibilitat i tecnologia</a:t>
            </a:r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>
            <a:off x="755650" y="981075"/>
            <a:ext cx="7993063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725488" y="1628775"/>
            <a:ext cx="511175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00000"/>
              </a:spcBef>
              <a:buFont typeface="Wingdings" pitchFamily="2" charset="2"/>
              <a:buNone/>
            </a:pPr>
            <a:r>
              <a:rPr lang="ca-ES" sz="2000" dirty="0">
                <a:latin typeface="Arial" pitchFamily="34" charset="0"/>
                <a:cs typeface="Arial" pitchFamily="34" charset="0"/>
              </a:rPr>
              <a:t>El disseny dels centres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ha d’adoptar 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solucions tècniques que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assegurin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:</a:t>
            </a:r>
          </a:p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Relació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cost/qualitat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adequada</a:t>
            </a:r>
            <a:endParaRPr lang="ca-ES" sz="20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100000"/>
              </a:spcBef>
              <a:buFont typeface="Arial" pitchFamily="34" charset="0"/>
              <a:buChar char="•"/>
            </a:pPr>
            <a:r>
              <a:rPr lang="ca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Equipaments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sostenibles</a:t>
            </a:r>
            <a:r>
              <a:rPr lang="ca-ES" sz="2000" dirty="0">
                <a:latin typeface="Arial" pitchFamily="34" charset="0"/>
                <a:cs typeface="Arial" pitchFamily="34" charset="0"/>
              </a:rPr>
              <a:t>, energèticament eficients i de baix </a:t>
            </a:r>
            <a:r>
              <a:rPr lang="ca-ES" sz="2000" dirty="0" smtClean="0">
                <a:latin typeface="Arial" pitchFamily="34" charset="0"/>
                <a:cs typeface="Arial" pitchFamily="34" charset="0"/>
              </a:rPr>
              <a:t>manteniment</a:t>
            </a:r>
            <a:endParaRPr lang="ca-ES" sz="20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100000"/>
              </a:spcBef>
              <a:buFont typeface="Wingdings" pitchFamily="2" charset="2"/>
              <a:buNone/>
            </a:pPr>
            <a:r>
              <a:rPr lang="ca-ES" sz="2000" dirty="0">
                <a:latin typeface="Arial" pitchFamily="34" charset="0"/>
                <a:cs typeface="Arial" pitchFamily="34" charset="0"/>
              </a:rPr>
              <a:t>Els nous centres incorporen també els </a:t>
            </a:r>
            <a:r>
              <a:rPr lang="ca-ES" sz="2000" b="1" dirty="0">
                <a:latin typeface="Arial" pitchFamily="34" charset="0"/>
                <a:cs typeface="Arial" pitchFamily="34" charset="0"/>
              </a:rPr>
              <a:t>avenços tecnològics disponibles i les tecnologies de la informació i la </a:t>
            </a:r>
            <a:r>
              <a:rPr lang="ca-ES" sz="2000" b="1" dirty="0" smtClean="0">
                <a:latin typeface="Arial" pitchFamily="34" charset="0"/>
                <a:cs typeface="Arial" pitchFamily="34" charset="0"/>
              </a:rPr>
              <a:t>comunicació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0" y="1376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ca-ES"/>
          </a:p>
        </p:txBody>
      </p:sp>
      <p:sp>
        <p:nvSpPr>
          <p:cNvPr id="11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EE21BC38-2399-4E1F-8AB6-6E34E9A750E5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8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45064" name="Picture 10" descr="150022-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1773238"/>
            <a:ext cx="2540000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5" name="QuadreDeText 8"/>
          <p:cNvSpPr txBox="1">
            <a:spLocks noChangeArrowheads="1"/>
          </p:cNvSpPr>
          <p:nvPr/>
        </p:nvSpPr>
        <p:spPr bwMode="auto">
          <a:xfrm>
            <a:off x="6072188" y="6000750"/>
            <a:ext cx="2500312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900" dirty="0">
                <a:latin typeface="Arial" pitchFamily="34" charset="0"/>
                <a:cs typeface="Arial" pitchFamily="34" charset="0"/>
              </a:rPr>
              <a:t>CAP Roger de Flor de Barcelona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1438"/>
            <a:ext cx="914400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7989887" cy="792163"/>
          </a:xfrm>
          <a:noFill/>
        </p:spPr>
        <p:txBody>
          <a:bodyPr/>
          <a:lstStyle/>
          <a:p>
            <a:pPr algn="l" eaLnBrk="1" hangingPunct="1"/>
            <a:r>
              <a:rPr lang="ca-ES" sz="2400" b="1" dirty="0" smtClean="0">
                <a:latin typeface="Arial" pitchFamily="34" charset="0"/>
                <a:cs typeface="Arial" pitchFamily="34" charset="0"/>
              </a:rPr>
              <a:t>2. Marc normatiu (I)</a:t>
            </a:r>
          </a:p>
        </p:txBody>
      </p:sp>
      <p:sp>
        <p:nvSpPr>
          <p:cNvPr id="9222" name="Line 5"/>
          <p:cNvSpPr>
            <a:spLocks noChangeShapeType="1"/>
          </p:cNvSpPr>
          <p:nvPr/>
        </p:nvSpPr>
        <p:spPr bwMode="auto">
          <a:xfrm>
            <a:off x="539750" y="1125538"/>
            <a:ext cx="7920038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10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E0E71BBF-7810-4220-B8E8-C2CA137C7BBA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9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Rectangle 11"/>
          <p:cNvSpPr txBox="1">
            <a:spLocks noChangeArrowheads="1"/>
          </p:cNvSpPr>
          <p:nvPr/>
        </p:nvSpPr>
        <p:spPr bwMode="auto">
          <a:xfrm>
            <a:off x="395536" y="1340768"/>
            <a:ext cx="8208912" cy="57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En</a:t>
            </a:r>
            <a:r>
              <a:rPr kumimoji="0" lang="ca-ES" sz="200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els últims anys s’ha produït un avanç en l’estalvi energètic dels edificis públics amb:</a:t>
            </a:r>
            <a:endParaRPr kumimoji="0" lang="ca-ES" sz="200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12" name="Diagrama 11"/>
          <p:cNvGraphicFramePr/>
          <p:nvPr/>
        </p:nvGraphicFramePr>
        <p:xfrm>
          <a:off x="827584" y="2204864"/>
          <a:ext cx="7416824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1438"/>
            <a:ext cx="914400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7989887" cy="792163"/>
          </a:xfrm>
          <a:noFill/>
        </p:spPr>
        <p:txBody>
          <a:bodyPr/>
          <a:lstStyle/>
          <a:p>
            <a:pPr algn="l" eaLnBrk="1" hangingPunct="1"/>
            <a:r>
              <a:rPr lang="ca-ES" sz="2400" b="1" dirty="0" smtClean="0">
                <a:latin typeface="Arial" pitchFamily="34" charset="0"/>
                <a:cs typeface="Arial" pitchFamily="34" charset="0"/>
              </a:rPr>
              <a:t>3. Què és un edifici sostenible?  (I)</a:t>
            </a:r>
          </a:p>
        </p:txBody>
      </p:sp>
      <p:sp>
        <p:nvSpPr>
          <p:cNvPr id="9222" name="Line 5"/>
          <p:cNvSpPr>
            <a:spLocks noChangeShapeType="1"/>
          </p:cNvSpPr>
          <p:nvPr/>
        </p:nvSpPr>
        <p:spPr bwMode="auto">
          <a:xfrm>
            <a:off x="539750" y="1125538"/>
            <a:ext cx="7920038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10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E0E71BBF-7810-4220-B8E8-C2CA137C7BBA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10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Rectangle 11"/>
          <p:cNvSpPr txBox="1">
            <a:spLocks noChangeArrowheads="1"/>
          </p:cNvSpPr>
          <p:nvPr/>
        </p:nvSpPr>
        <p:spPr bwMode="auto">
          <a:xfrm>
            <a:off x="539552" y="1412701"/>
            <a:ext cx="7776864" cy="100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a-ES" sz="180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a-ES" sz="200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ca-ES" sz="200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Els edificis sostenibles són aquells que es dissenyen i construeixen seguint els següents objectius: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a-ES" sz="1800" kern="0" baseline="0" dirty="0" smtClean="0">
              <a:solidFill>
                <a:schemeClr val="tx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a-ES" sz="180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a-ES" sz="180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7" name="Diagrama 6"/>
          <p:cNvGraphicFramePr/>
          <p:nvPr/>
        </p:nvGraphicFramePr>
        <p:xfrm>
          <a:off x="683568" y="2245320"/>
          <a:ext cx="77048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1438"/>
            <a:ext cx="914400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7989887" cy="792163"/>
          </a:xfrm>
          <a:noFill/>
        </p:spPr>
        <p:txBody>
          <a:bodyPr/>
          <a:lstStyle/>
          <a:p>
            <a:pPr algn="l" eaLnBrk="1" hangingPunct="1"/>
            <a:r>
              <a:rPr lang="ca-ES" sz="2400" b="1" dirty="0" smtClean="0">
                <a:latin typeface="Arial" pitchFamily="34" charset="0"/>
                <a:cs typeface="Arial" pitchFamily="34" charset="0"/>
              </a:rPr>
              <a:t>3. Què és un edifici sostenible?  (i II)</a:t>
            </a:r>
          </a:p>
        </p:txBody>
      </p:sp>
      <p:sp>
        <p:nvSpPr>
          <p:cNvPr id="9222" name="Line 5"/>
          <p:cNvSpPr>
            <a:spLocks noChangeShapeType="1"/>
          </p:cNvSpPr>
          <p:nvPr/>
        </p:nvSpPr>
        <p:spPr bwMode="auto">
          <a:xfrm>
            <a:off x="539750" y="1125538"/>
            <a:ext cx="7920038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10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E0E71BBF-7810-4220-B8E8-C2CA137C7BBA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11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8" name="Diagrama 7"/>
          <p:cNvGraphicFramePr/>
          <p:nvPr/>
        </p:nvGraphicFramePr>
        <p:xfrm>
          <a:off x="683568" y="1397000"/>
          <a:ext cx="7992888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1438"/>
            <a:ext cx="914400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7989887" cy="792163"/>
          </a:xfrm>
          <a:noFill/>
        </p:spPr>
        <p:txBody>
          <a:bodyPr/>
          <a:lstStyle/>
          <a:p>
            <a:pPr algn="l" eaLnBrk="1" hangingPunct="1"/>
            <a:r>
              <a:rPr lang="ca-ES" sz="2400" b="1" dirty="0" smtClean="0">
                <a:latin typeface="Arial" pitchFamily="34" charset="0"/>
                <a:cs typeface="Arial" pitchFamily="34" charset="0"/>
              </a:rPr>
              <a:t>4. El CatSalut  i GISA (I)</a:t>
            </a:r>
          </a:p>
        </p:txBody>
      </p:sp>
      <p:sp>
        <p:nvSpPr>
          <p:cNvPr id="9222" name="Line 5"/>
          <p:cNvSpPr>
            <a:spLocks noChangeShapeType="1"/>
          </p:cNvSpPr>
          <p:nvPr/>
        </p:nvSpPr>
        <p:spPr bwMode="auto">
          <a:xfrm>
            <a:off x="539750" y="1125538"/>
            <a:ext cx="7920038" cy="0"/>
          </a:xfrm>
          <a:prstGeom prst="line">
            <a:avLst/>
          </a:prstGeom>
          <a:noFill/>
          <a:ln w="28575">
            <a:solidFill>
              <a:srgbClr val="CC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10" name="Contenidor de número de diapositiva 18"/>
          <p:cNvSpPr txBox="1">
            <a:spLocks noGrp="1"/>
          </p:cNvSpPr>
          <p:nvPr/>
        </p:nvSpPr>
        <p:spPr bwMode="auto">
          <a:xfrm>
            <a:off x="8532813" y="640080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E0E71BBF-7810-4220-B8E8-C2CA137C7BBA}" type="slidenum">
              <a:rPr lang="es-ES_tradnl"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pPr algn="r">
                <a:defRPr/>
              </a:pPr>
              <a:t>12</a:t>
            </a:fld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13" name="Diagrama 12"/>
          <p:cNvGraphicFramePr/>
          <p:nvPr/>
        </p:nvGraphicFramePr>
        <p:xfrm>
          <a:off x="755576" y="1988840"/>
          <a:ext cx="756084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Rectangle 11"/>
          <p:cNvSpPr txBox="1">
            <a:spLocks noChangeArrowheads="1"/>
          </p:cNvSpPr>
          <p:nvPr/>
        </p:nvSpPr>
        <p:spPr bwMode="auto">
          <a:xfrm>
            <a:off x="395536" y="1340768"/>
            <a:ext cx="8208912" cy="57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En</a:t>
            </a:r>
            <a:r>
              <a:rPr kumimoji="0" lang="ca-ES" sz="200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els Plecs dels concursos d’idees la valoració que es fa és:</a:t>
            </a:r>
            <a:endParaRPr kumimoji="0" lang="ca-ES" sz="200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Fons_seny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2170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1331913" y="1628775"/>
            <a:ext cx="6840537" cy="2305050"/>
          </a:xfrm>
        </p:spPr>
        <p:txBody>
          <a:bodyPr/>
          <a:lstStyle/>
          <a:p>
            <a:pPr algn="l" eaLnBrk="1" hangingPunct="1"/>
            <a:r>
              <a:rPr lang="ca-E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Jordi Lamas</a:t>
            </a:r>
            <a:br>
              <a:rPr lang="ca-E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ca-E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Gerent d‘</a:t>
            </a:r>
            <a:r>
              <a:rPr lang="ca-ES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Infrastructures</a:t>
            </a:r>
            <a:r>
              <a:rPr lang="ca-E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a-E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ca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Àrea de Patrimoni i Inversions </a:t>
            </a:r>
            <a:br>
              <a:rPr lang="ca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ca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Servei Català de la Salut (CatSalut)</a:t>
            </a:r>
            <a:br>
              <a:rPr lang="ca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ca-E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a-E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ca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jlamas@</a:t>
            </a:r>
            <a:r>
              <a:rPr lang="ca-ES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catsalut.cat</a:t>
            </a:r>
            <a:r>
              <a:rPr lang="ca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a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ca-E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a-E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ca-ES" sz="1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www.gencat.cat</a:t>
            </a:r>
            <a:r>
              <a:rPr lang="ca-ES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/salut</a:t>
            </a:r>
            <a:br>
              <a:rPr lang="ca-ES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ca-ES" sz="1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www.gencat.cat</a:t>
            </a:r>
            <a:r>
              <a:rPr lang="ca-ES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ca-ES" sz="1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catsalut</a:t>
            </a:r>
            <a:endParaRPr lang="ca-ES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427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1563" y="5805488"/>
            <a:ext cx="395922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ción en blanco">
  <a:themeElements>
    <a:clrScheme name="Presentación en blanc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ción en blanco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Presentación 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4687</TotalTime>
  <Words>955</Words>
  <Application>Microsoft Office PowerPoint</Application>
  <PresentationFormat>Presentación en pantalla (4:3)</PresentationFormat>
  <Paragraphs>139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Presentación en blanco</vt:lpstr>
      <vt:lpstr>L’HOSPITAL SOSTENIBLE</vt:lpstr>
      <vt:lpstr>Diapositiva 2</vt:lpstr>
      <vt:lpstr>1.El disseny dels centres sanitaris (I) El model arquitectònic com a resposta als principis del model sanitari</vt:lpstr>
      <vt:lpstr>1. El disseny dels centres sanitaris (II) Accessibilitat</vt:lpstr>
      <vt:lpstr>Diapositiva 5</vt:lpstr>
      <vt:lpstr>Diapositiva 6</vt:lpstr>
      <vt:lpstr>Diapositiva 7</vt:lpstr>
      <vt:lpstr>1. El disseny dels centres sanitaris (i VI) Qualitat, sostenibilitat i tecnologia</vt:lpstr>
      <vt:lpstr>2. Marc normatiu (I)</vt:lpstr>
      <vt:lpstr>3. Què és un edifici sostenible?  (I)</vt:lpstr>
      <vt:lpstr>3. Què és un edifici sostenible?  (i II)</vt:lpstr>
      <vt:lpstr>4. El CatSalut  i GISA (I)</vt:lpstr>
      <vt:lpstr>Jordi Lamas Gerent d‘Infrastructures Àrea de Patrimoni i Inversions  Servei Català de la Salut (CatSalut)  jlamas@catsalut.cat  www.gencat.cat /salut www.gencat.cat/catsalut</vt:lpstr>
    </vt:vector>
  </TitlesOfParts>
  <Company>CatSalut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sanitari i inversions</dc:title>
  <dc:subject/>
  <dc:creator>mdevesa</dc:creator>
  <cp:lastModifiedBy>jlamas</cp:lastModifiedBy>
  <cp:revision>461</cp:revision>
  <dcterms:created xsi:type="dcterms:W3CDTF">2005-03-29T11:25:11Z</dcterms:created>
  <dcterms:modified xsi:type="dcterms:W3CDTF">2010-11-16T22:14:55Z</dcterms:modified>
</cp:coreProperties>
</file>