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screen4x3"/>
  <p:notesSz cx="7099300" cy="10234613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0098C8"/>
    <a:srgbClr val="800000"/>
    <a:srgbClr val="003366"/>
    <a:srgbClr val="0089B4"/>
    <a:srgbClr val="009ED0"/>
    <a:srgbClr val="00ADE2"/>
    <a:srgbClr val="00AD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709" autoAdjust="0"/>
  </p:normalViewPr>
  <p:slideViewPr>
    <p:cSldViewPr snapToObjects="1">
      <p:cViewPr>
        <p:scale>
          <a:sx n="100" d="100"/>
          <a:sy n="100" d="100"/>
        </p:scale>
        <p:origin x="-12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4" d="100"/>
          <a:sy n="74" d="100"/>
        </p:scale>
        <p:origin x="-2190" y="-10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335616B2-BAA4-405E-AEA8-8427672CFC04}" type="datetime1">
              <a:rPr lang="es-ES_tradnl"/>
              <a:pPr>
                <a:defRPr/>
              </a:pPr>
              <a:t>17/09/2010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80AA1143-242A-4E4E-BC28-D5D0CC75E9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CE0D4AA9-4A25-40F5-BABE-055827C4BA14}" type="datetime1">
              <a:rPr lang="es-ES_tradnl"/>
              <a:pPr>
                <a:defRPr/>
              </a:pPr>
              <a:t>17/09/2010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9048" tIns="49524" rIns="99048" bIns="4952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a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2743C432-C2CE-44C7-BDF7-0EF13F0908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ca-ES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8D127F-FB0C-4532-AB44-BC4EA37B85D1}" type="slidenum">
              <a:rPr lang="es-ES_tradnl" smtClean="0">
                <a:latin typeface="Calibri" pitchFamily="34" charset="0"/>
              </a:rPr>
              <a:pPr/>
              <a:t>1</a:t>
            </a:fld>
            <a:endParaRPr lang="es-ES_tradnl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</a:t>
            </a:r>
            <a:r>
              <a:rPr lang="es-ES" dirty="0" err="1" smtClean="0"/>
              <a:t>ítulo</a:t>
            </a:r>
            <a:r>
              <a:rPr lang="es-ES" dirty="0" smtClean="0"/>
              <a:t> del patrón</a:t>
            </a:r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7108-7501-4FF2-9382-9A92C58D63C2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66F90-5ABE-4E81-9813-7941EFB902A6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7AC72-41DD-48FC-91A1-8B012D5C14A7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EE8E4-B9C0-4E24-80ED-52641640894A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C74D-9C3B-4EB7-A248-CC49D188A151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7875-7E42-4FF1-85E5-DF1F15AA1F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40B1-E002-48FA-9BB2-8BDE912F6A32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FE1C-E9C4-47E8-AED1-5149088F67C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7EA4-E4AA-4E68-889D-A19294EB30A1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46E3-D204-46EB-A041-58C2D52E2E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5C3DC-EA6B-4951-98CE-3E51C620FB0E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7E58A-46B9-407D-82AF-6C2C43A85AD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B87E-1BE1-4699-B2F3-AC1C7F549B05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8EA5-483C-4A8A-ACA9-A56597F1F228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2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37DAF-A722-4FC2-9FAE-ABA473059315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B11D6-8563-4707-BFE3-DC1AFD62593D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271-AFFD-412A-8B40-446FA24CEB7D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8D63A-E87F-4F82-9791-95EF6B559C82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C88F6-AB52-4A06-AAF8-E5F36CB2BD7B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AAF7-3358-4FA4-8E5F-A561103B963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52D4-4D9A-4D76-8B06-5D4F15497A91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592EA-4BEA-4C64-936C-5A9406922CB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8C8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/>
          <p:cNvCxnSpPr>
            <a:cxnSpLocks noChangeShapeType="1"/>
          </p:cNvCxnSpPr>
          <p:nvPr userDrawn="1"/>
        </p:nvCxnSpPr>
        <p:spPr bwMode="auto">
          <a:xfrm>
            <a:off x="457200" y="6450015"/>
            <a:ext cx="8305800" cy="1587"/>
          </a:xfrm>
          <a:prstGeom prst="line">
            <a:avLst/>
          </a:prstGeom>
          <a:noFill/>
          <a:ln w="127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dist="12700" dir="5400000" rotWithShape="0">
              <a:schemeClr val="bg1"/>
            </a:outerShdw>
          </a:effectLst>
        </p:spPr>
      </p:cxnSp>
      <p:sp>
        <p:nvSpPr>
          <p:cNvPr id="14" name="CuadroTexto 13"/>
          <p:cNvSpPr txBox="1"/>
          <p:nvPr userDrawn="1"/>
        </p:nvSpPr>
        <p:spPr>
          <a:xfrm>
            <a:off x="457200" y="6556374"/>
            <a:ext cx="83058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          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Carrer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Bruc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72-74, 1r. 08009 Barcelona · Tel. 93  209 36 99 · www.uch.cat</a:t>
            </a:r>
          </a:p>
        </p:txBody>
      </p:sp>
      <p:sp>
        <p:nvSpPr>
          <p:cNvPr id="27" name="Rectángulo 26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ca-ES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1029" name="Imagen 24" descr="unioCatalanaHospitals.ai"/>
          <p:cNvPicPr>
            <a:picLocks noChangeAspect="1"/>
          </p:cNvPicPr>
          <p:nvPr userDrawn="1"/>
        </p:nvPicPr>
        <p:blipFill>
          <a:blip r:embed="rId6"/>
          <a:srcRect l="3751" t="33746" r="3751" b="33746"/>
          <a:stretch>
            <a:fillRect/>
          </a:stretch>
        </p:blipFill>
        <p:spPr bwMode="auto">
          <a:xfrm>
            <a:off x="457202" y="152401"/>
            <a:ext cx="173513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Imagen 30" descr="DNV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10565" y="152401"/>
            <a:ext cx="4524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unioCatalanaHospitals.ai"/>
          <p:cNvPicPr>
            <a:picLocks noChangeAspect="1"/>
          </p:cNvPicPr>
          <p:nvPr userDrawn="1"/>
        </p:nvPicPr>
        <p:blipFill>
          <a:blip r:embed="rId8"/>
          <a:srcRect l="3751" t="33746" r="63742" b="33746"/>
          <a:stretch>
            <a:fillRect/>
          </a:stretch>
        </p:blipFill>
        <p:spPr bwMode="auto">
          <a:xfrm>
            <a:off x="2795590" y="6543679"/>
            <a:ext cx="252412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7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89B4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ca-ES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EF548E4-587C-41A3-A20D-1B7311C38B0C}" type="datetimeFigureOut">
              <a:rPr lang="ca-ES"/>
              <a:pPr>
                <a:defRPr/>
              </a:pPr>
              <a:t>17/09/2010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7F46CBE-8FA8-496B-8C27-5FFCDC0F33B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h.cat/jornades-fitxa_jornada-35-cat-jornada_sobre_experiencies_infermeres_en_la_millora_de_leficiencia_i_la_qualitat_dels_processos_assi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itatintegral.org/csi/centres/hospital_sant_joan_despi_moises_broggi#10417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>
            <a:spLocks noChangeArrowheads="1"/>
          </p:cNvSpPr>
          <p:nvPr/>
        </p:nvSpPr>
        <p:spPr bwMode="auto">
          <a:xfrm>
            <a:off x="755577" y="1052737"/>
            <a:ext cx="7848872" cy="1800200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tIns="0" bIns="36000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ca-ES" sz="1100" b="1" dirty="0" smtClean="0">
                <a:latin typeface="Arial" charset="0"/>
                <a:cs typeface="Arial" charset="0"/>
              </a:rPr>
              <a:t>II JORNADA TÈCNICA </a:t>
            </a:r>
            <a:endParaRPr lang="ca-ES" sz="1100" b="1" dirty="0">
              <a:latin typeface="Arial" charset="0"/>
              <a:cs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/>
              <a:t>EXPERIÈNCIES INNOVADORES EN L’ORGANITZACIÓ DE LES CURES INFERMERES</a:t>
            </a:r>
            <a:endParaRPr lang="ca-ES" sz="1400" b="1" dirty="0"/>
          </a:p>
          <a:p>
            <a:pPr algn="ctr">
              <a:lnSpc>
                <a:spcPct val="40000"/>
              </a:lnSpc>
              <a:spcBef>
                <a:spcPct val="20000"/>
              </a:spcBef>
              <a:defRPr/>
            </a:pPr>
            <a:endParaRPr lang="ca-ES" sz="9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40000"/>
              </a:lnSpc>
              <a:spcBef>
                <a:spcPct val="20000"/>
              </a:spcBef>
              <a:defRPr/>
            </a:pPr>
            <a:endParaRPr lang="ca-ES" sz="12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200" b="1" dirty="0" smtClean="0">
                <a:solidFill>
                  <a:srgbClr val="C00000"/>
                </a:solidFill>
              </a:rPr>
              <a:t>10 </a:t>
            </a:r>
            <a:r>
              <a:rPr lang="ca-ES" sz="1200" b="1" dirty="0">
                <a:solidFill>
                  <a:srgbClr val="C00000"/>
                </a:solidFill>
              </a:rPr>
              <a:t>de novembre de </a:t>
            </a:r>
            <a:r>
              <a:rPr lang="ca-ES" sz="1200" b="1" dirty="0" smtClean="0">
                <a:solidFill>
                  <a:srgbClr val="C00000"/>
                </a:solidFill>
              </a:rPr>
              <a:t>2010</a:t>
            </a:r>
            <a:r>
              <a:rPr lang="ca-ES" sz="1200" b="1" dirty="0" smtClean="0"/>
              <a:t>, </a:t>
            </a:r>
            <a:r>
              <a:rPr lang="ca-ES" sz="1200" b="1" dirty="0"/>
              <a:t>de </a:t>
            </a:r>
            <a:r>
              <a:rPr lang="ca-ES" sz="1200" b="1" dirty="0" smtClean="0"/>
              <a:t>9.00 </a:t>
            </a:r>
            <a:r>
              <a:rPr lang="ca-ES" sz="1200" b="1" dirty="0"/>
              <a:t>a 14.00 h.</a:t>
            </a: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ca-ES" sz="1200" b="1" dirty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100" b="1" dirty="0" smtClean="0"/>
              <a:t>Sala d’actes de l’Hospital de Sant Joan Despí Moisès </a:t>
            </a:r>
            <a:r>
              <a:rPr lang="ca-ES" sz="1100" b="1" dirty="0" err="1" smtClean="0"/>
              <a:t>Broggi</a:t>
            </a:r>
            <a:endParaRPr lang="ca-ES" sz="1100" b="1" dirty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ca-ES" sz="400" i="1" dirty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000" i="1" dirty="0"/>
              <a:t>(carrer </a:t>
            </a:r>
            <a:r>
              <a:rPr lang="pt-BR" sz="1000" i="1" dirty="0" err="1" smtClean="0"/>
              <a:t>Jacint</a:t>
            </a:r>
            <a:r>
              <a:rPr lang="pt-BR" sz="1000" i="1" dirty="0" smtClean="0"/>
              <a:t> Verdaguer, 90 – Sant Joan </a:t>
            </a:r>
            <a:r>
              <a:rPr lang="pt-BR" sz="1000" i="1" dirty="0" err="1" smtClean="0"/>
              <a:t>Despí</a:t>
            </a:r>
            <a:r>
              <a:rPr lang="pt-BR" sz="1000" i="1" dirty="0" smtClean="0"/>
              <a:t>, Barcelona)</a:t>
            </a: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pt-BR" sz="12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pt-BR" sz="1200" b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PROGRAMA</a:t>
            </a:r>
            <a:endParaRPr lang="ca-ES" sz="12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3079" name="4 CuadroTexto"/>
          <p:cNvSpPr txBox="1">
            <a:spLocks noChangeArrowheads="1"/>
          </p:cNvSpPr>
          <p:nvPr/>
        </p:nvSpPr>
        <p:spPr bwMode="auto">
          <a:xfrm>
            <a:off x="4570861" y="3031500"/>
            <a:ext cx="446563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1074738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11.30 h.</a:t>
            </a:r>
            <a:r>
              <a:rPr lang="ca-ES" sz="900" dirty="0">
                <a:solidFill>
                  <a:schemeClr val="bg1"/>
                </a:solidFill>
              </a:rPr>
              <a:t> </a:t>
            </a:r>
            <a:r>
              <a:rPr lang="ca-ES" sz="900" dirty="0" smtClean="0">
                <a:solidFill>
                  <a:schemeClr val="bg1"/>
                </a:solidFill>
              </a:rPr>
              <a:t>         Pausa </a:t>
            </a:r>
            <a:r>
              <a:rPr lang="ca-ES" sz="900" dirty="0">
                <a:solidFill>
                  <a:schemeClr val="bg1"/>
                </a:solidFill>
              </a:rPr>
              <a:t>cafè</a:t>
            </a:r>
          </a:p>
          <a:p>
            <a:pPr marL="1074738" indent="-1074738" algn="just">
              <a:tabLst>
                <a:tab pos="1074738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marL="711200" indent="-711200" algn="just">
              <a:tabLst>
                <a:tab pos="44767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12.00 </a:t>
            </a:r>
            <a:r>
              <a:rPr lang="ca-ES" sz="900" b="1" dirty="0">
                <a:solidFill>
                  <a:schemeClr val="bg1"/>
                </a:solidFill>
              </a:rPr>
              <a:t>h.	</a:t>
            </a:r>
            <a:r>
              <a:rPr lang="ca-ES" sz="900" b="1" dirty="0" smtClean="0">
                <a:solidFill>
                  <a:schemeClr val="bg1"/>
                </a:solidFill>
              </a:rPr>
              <a:t>	</a:t>
            </a:r>
            <a:r>
              <a:rPr lang="ca-ES" sz="900" b="1" i="1" dirty="0" smtClean="0"/>
              <a:t>Contribució de les TIC en el desenvolupament de la pràctica infermera, </a:t>
            </a:r>
            <a:r>
              <a:rPr lang="ca-ES" sz="900" dirty="0" smtClean="0">
                <a:solidFill>
                  <a:schemeClr val="bg1"/>
                </a:solidFill>
              </a:rPr>
              <a:t>modera la taula </a:t>
            </a:r>
            <a:r>
              <a:rPr lang="ca-ES" sz="900" b="1" dirty="0" smtClean="0">
                <a:solidFill>
                  <a:schemeClr val="bg1"/>
                </a:solidFill>
              </a:rPr>
              <a:t>Adela </a:t>
            </a:r>
            <a:r>
              <a:rPr lang="ca-ES" sz="900" b="1" dirty="0" err="1" smtClean="0">
                <a:solidFill>
                  <a:schemeClr val="bg1"/>
                </a:solidFill>
              </a:rPr>
              <a:t>Zabalegui</a:t>
            </a:r>
            <a:r>
              <a:rPr lang="ca-ES" sz="900" dirty="0" smtClean="0">
                <a:solidFill>
                  <a:schemeClr val="bg1"/>
                </a:solidFill>
              </a:rPr>
              <a:t>, CTA Infermeria de La Unió.</a:t>
            </a:r>
          </a:p>
          <a:p>
            <a:pPr marL="895350" lvl="3" indent="-184150" algn="just">
              <a:buFont typeface="Wingdings" pitchFamily="2" charset="2"/>
              <a:buChar char="§"/>
              <a:tabLst>
                <a:tab pos="623888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Experiència en la implantació de la Història Clínica Integrada,</a:t>
            </a:r>
            <a:r>
              <a:rPr lang="ca-ES" sz="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Institut  Municipal d’Assistència Sanitària, IMAS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711200" lvl="3" algn="just">
              <a:buFont typeface="Wingdings" pitchFamily="2" charset="2"/>
              <a:buChar char="§"/>
              <a:tabLst>
                <a:tab pos="623888" algn="l"/>
                <a:tab pos="89535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	Experiència en la gestió de la seguretat del malalt, </a:t>
            </a:r>
            <a:r>
              <a:rPr lang="ca-ES" sz="900" b="1" dirty="0" smtClean="0">
                <a:solidFill>
                  <a:schemeClr val="bg1"/>
                </a:solidFill>
              </a:rPr>
              <a:t>Hospital 	de Barcelona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895350" lvl="4" indent="-180975" algn="just">
              <a:buFont typeface="Wingdings" pitchFamily="2" charset="2"/>
              <a:buChar char="§"/>
              <a:tabLst>
                <a:tab pos="89535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Experiència de la pràctica diària en un entorn assistencial sense papers, </a:t>
            </a:r>
            <a:r>
              <a:rPr lang="ca-ES" sz="900" b="1" dirty="0" smtClean="0">
                <a:solidFill>
                  <a:schemeClr val="bg1"/>
                </a:solidFill>
              </a:rPr>
              <a:t>Hospital Sant Joan Despí Moisès </a:t>
            </a:r>
            <a:r>
              <a:rPr lang="ca-ES" sz="900" b="1" dirty="0" err="1" smtClean="0">
                <a:solidFill>
                  <a:schemeClr val="bg1"/>
                </a:solidFill>
              </a:rPr>
              <a:t>Broggi</a:t>
            </a:r>
            <a:r>
              <a:rPr lang="ca-ES" sz="900" dirty="0" smtClean="0">
                <a:solidFill>
                  <a:schemeClr val="bg1"/>
                </a:solidFill>
              </a:rPr>
              <a:t>.</a:t>
            </a:r>
          </a:p>
          <a:p>
            <a:pPr indent="87313" algn="just">
              <a:tabLst>
                <a:tab pos="809625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  <a:p>
            <a:pPr marL="714375" indent="-714375" algn="just">
              <a:tabLst>
                <a:tab pos="44767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13.00 h.	  	</a:t>
            </a:r>
            <a:r>
              <a:rPr lang="ca-ES" sz="900" b="1" i="1" dirty="0" smtClean="0"/>
              <a:t>Utilització de les TIC per compartir la informació i els coneixements per a la millora de l’atenció,</a:t>
            </a:r>
            <a:r>
              <a:rPr lang="ca-ES" sz="900" i="1" dirty="0" smtClean="0">
                <a:solidFill>
                  <a:schemeClr val="bg1"/>
                </a:solidFill>
              </a:rPr>
              <a:t> </a:t>
            </a:r>
            <a:r>
              <a:rPr lang="ca-ES" sz="900" dirty="0">
                <a:solidFill>
                  <a:schemeClr val="bg1"/>
                </a:solidFill>
              </a:rPr>
              <a:t>modera la taula </a:t>
            </a:r>
            <a:r>
              <a:rPr lang="ca-ES" sz="900" b="1" dirty="0" smtClean="0">
                <a:solidFill>
                  <a:schemeClr val="bg1"/>
                </a:solidFill>
              </a:rPr>
              <a:t>Rosa Yrla</a:t>
            </a:r>
            <a:r>
              <a:rPr lang="ca-ES" sz="900" dirty="0" smtClean="0">
                <a:solidFill>
                  <a:schemeClr val="bg1"/>
                </a:solidFill>
              </a:rPr>
              <a:t>, </a:t>
            </a:r>
            <a:r>
              <a:rPr lang="ca-ES" sz="900" dirty="0">
                <a:solidFill>
                  <a:schemeClr val="bg1"/>
                </a:solidFill>
              </a:rPr>
              <a:t>CTA  Infermeria de La Unió.</a:t>
            </a:r>
          </a:p>
          <a:p>
            <a:pPr marL="809625"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dirty="0">
                <a:solidFill>
                  <a:schemeClr val="bg1"/>
                </a:solidFill>
              </a:rPr>
              <a:t>	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Programa formatiu infermeres i auxiliars de l’hospital,  	</a:t>
            </a:r>
            <a:r>
              <a:rPr lang="ca-ES" sz="900" b="1" dirty="0" smtClean="0">
                <a:solidFill>
                  <a:schemeClr val="bg1"/>
                </a:solidFill>
              </a:rPr>
              <a:t>Hospital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ASEPEYO</a:t>
            </a:r>
            <a:r>
              <a:rPr lang="ca-ES" sz="900" dirty="0" smtClean="0">
                <a:solidFill>
                  <a:schemeClr val="bg1"/>
                </a:solidFill>
              </a:rPr>
              <a:t>. Sant Cugat.</a:t>
            </a:r>
          </a:p>
          <a:p>
            <a:pPr marL="809625"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dirty="0" smtClean="0">
                <a:solidFill>
                  <a:schemeClr val="bg1"/>
                </a:solidFill>
              </a:rPr>
              <a:t> </a:t>
            </a:r>
            <a:r>
              <a:rPr lang="ca-ES" sz="900" dirty="0">
                <a:solidFill>
                  <a:schemeClr val="bg1"/>
                </a:solidFill>
              </a:rPr>
              <a:t>	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Minerva, l'aplicació que ajuda a infermeria en la gestió de 	circuits, indicadors i documents,  </a:t>
            </a:r>
            <a:r>
              <a:rPr lang="ca-ES" sz="900" b="1" dirty="0" smtClean="0">
                <a:solidFill>
                  <a:schemeClr val="bg1"/>
                </a:solidFill>
              </a:rPr>
              <a:t>Hospital Plató</a:t>
            </a:r>
            <a:endParaRPr lang="ca-ES" sz="900" b="1" dirty="0">
              <a:solidFill>
                <a:schemeClr val="bg1"/>
              </a:solidFill>
            </a:endParaRPr>
          </a:p>
          <a:p>
            <a:pPr marL="809625"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dirty="0">
                <a:solidFill>
                  <a:schemeClr val="bg1"/>
                </a:solidFill>
              </a:rPr>
              <a:t> 	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Plataforma “Salut en Xarxa”,</a:t>
            </a:r>
            <a:r>
              <a:rPr lang="ca-ES" sz="900" dirty="0" smtClean="0">
                <a:solidFill>
                  <a:schemeClr val="bg1"/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Corporació Sanitària Parc Taulí</a:t>
            </a:r>
            <a:endParaRPr lang="ca-ES" sz="900" dirty="0">
              <a:solidFill>
                <a:schemeClr val="bg1"/>
              </a:solidFill>
            </a:endParaRPr>
          </a:p>
          <a:p>
            <a:pPr algn="just">
              <a:tabLst>
                <a:tab pos="1074738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14.00 </a:t>
            </a:r>
            <a:r>
              <a:rPr lang="ca-ES" sz="900" b="1" dirty="0">
                <a:solidFill>
                  <a:schemeClr val="bg1"/>
                </a:solidFill>
              </a:rPr>
              <a:t>h.  	</a:t>
            </a:r>
            <a:r>
              <a:rPr lang="ca-ES" sz="900" b="1" i="1" dirty="0" smtClean="0"/>
              <a:t>Conclusions de la Jornada i cloenda</a:t>
            </a: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Dolors Llorens i Pilar Gili, </a:t>
            </a:r>
            <a:r>
              <a:rPr lang="ca-ES" sz="900" dirty="0" smtClean="0">
                <a:solidFill>
                  <a:schemeClr val="bg1"/>
                </a:solidFill>
              </a:rPr>
              <a:t>responsables del Consell Tècnic 	Assessor  (CTA) d’Infermeria de La Unió.</a:t>
            </a: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Roser Fernández, </a:t>
            </a:r>
            <a:r>
              <a:rPr lang="ca-ES" sz="900" dirty="0" smtClean="0">
                <a:solidFill>
                  <a:schemeClr val="bg1"/>
                </a:solidFill>
              </a:rPr>
              <a:t>directora general de La Unió</a:t>
            </a: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</a:t>
            </a:r>
            <a:endParaRPr lang="ca-ES" sz="900" b="1" dirty="0">
              <a:solidFill>
                <a:schemeClr val="bg1"/>
              </a:solidFill>
            </a:endParaRPr>
          </a:p>
          <a:p>
            <a:pPr algn="just">
              <a:tabLst>
                <a:tab pos="809625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algn="just">
              <a:tabLst>
                <a:tab pos="1262063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5251" y="3031502"/>
            <a:ext cx="4321176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90500">
              <a:tabLst>
                <a:tab pos="711200" algn="l"/>
              </a:tabLst>
              <a:defRPr/>
            </a:pPr>
            <a:r>
              <a:rPr lang="ca-ES" sz="900" b="1" dirty="0">
                <a:solidFill>
                  <a:schemeClr val="bg1"/>
                </a:solidFill>
              </a:rPr>
              <a:t>9.00 h.  	</a:t>
            </a:r>
            <a:r>
              <a:rPr lang="ca-ES" sz="900" b="1" dirty="0"/>
              <a:t>Recepció dels assistents</a:t>
            </a:r>
          </a:p>
          <a:p>
            <a:pPr marL="180975" algn="just">
              <a:tabLst>
                <a:tab pos="1262063" algn="l"/>
              </a:tabLst>
              <a:defRPr/>
            </a:pPr>
            <a:r>
              <a:rPr lang="ca-ES" sz="900" dirty="0">
                <a:solidFill>
                  <a:schemeClr val="bg1"/>
                </a:solidFill>
              </a:rPr>
              <a:t>		</a:t>
            </a:r>
          </a:p>
          <a:p>
            <a:pPr marL="447675" indent="-447675" algn="just">
              <a:tabLst>
                <a:tab pos="711200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9.15 </a:t>
            </a:r>
            <a:r>
              <a:rPr lang="ca-ES" sz="900" b="1" dirty="0">
                <a:solidFill>
                  <a:schemeClr val="bg1"/>
                </a:solidFill>
              </a:rPr>
              <a:t>h. 		</a:t>
            </a:r>
            <a:r>
              <a:rPr lang="ca-ES" sz="900" b="1" dirty="0"/>
              <a:t>Presentació de la Jornada, a càrrec </a:t>
            </a:r>
            <a:r>
              <a:rPr lang="ca-ES" sz="900" b="1" dirty="0" smtClean="0"/>
              <a:t>de:</a:t>
            </a:r>
          </a:p>
          <a:p>
            <a:pPr marL="447675" indent="-447675" algn="just">
              <a:tabLst>
                <a:tab pos="711200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	Anna Riera, </a:t>
            </a:r>
            <a:r>
              <a:rPr lang="ca-ES" sz="900" dirty="0" smtClean="0">
                <a:solidFill>
                  <a:schemeClr val="bg1"/>
                </a:solidFill>
              </a:rPr>
              <a:t>directora assistencial, d’anàlisi sectorial i de 	participació de La Unió.</a:t>
            </a:r>
            <a:r>
              <a:rPr lang="ca-ES" sz="900" b="1" dirty="0" smtClean="0">
                <a:solidFill>
                  <a:schemeClr val="bg1"/>
                </a:solidFill>
              </a:rPr>
              <a:t>		</a:t>
            </a:r>
          </a:p>
          <a:p>
            <a:pPr marL="447675" indent="-447675" algn="just">
              <a:tabLst>
                <a:tab pos="711200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	Dolors </a:t>
            </a:r>
            <a:r>
              <a:rPr lang="ca-ES" sz="900" b="1" dirty="0">
                <a:solidFill>
                  <a:schemeClr val="bg1"/>
                </a:solidFill>
              </a:rPr>
              <a:t>Llorens i Pilar Gili, </a:t>
            </a:r>
            <a:r>
              <a:rPr lang="ca-ES" sz="900" dirty="0" smtClean="0">
                <a:solidFill>
                  <a:schemeClr val="bg1"/>
                </a:solidFill>
              </a:rPr>
              <a:t>responsables </a:t>
            </a:r>
            <a:r>
              <a:rPr lang="ca-ES" sz="900" dirty="0">
                <a:solidFill>
                  <a:schemeClr val="bg1"/>
                </a:solidFill>
              </a:rPr>
              <a:t>del Consell Tècnic </a:t>
            </a:r>
            <a:r>
              <a:rPr lang="ca-ES" sz="900" dirty="0" smtClean="0">
                <a:solidFill>
                  <a:schemeClr val="bg1"/>
                </a:solidFill>
              </a:rPr>
              <a:t>	Assessor  (CTA) d’Infermeria </a:t>
            </a:r>
            <a:r>
              <a:rPr lang="ca-ES" sz="900" dirty="0">
                <a:solidFill>
                  <a:schemeClr val="bg1"/>
                </a:solidFill>
              </a:rPr>
              <a:t>de La Unió.</a:t>
            </a:r>
          </a:p>
          <a:p>
            <a:pPr marL="447675" indent="-447675" algn="just">
              <a:tabLst>
                <a:tab pos="447675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  <a:p>
            <a:pPr marL="711200" indent="-711200" algn="just"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9.30 h</a:t>
            </a:r>
            <a:r>
              <a:rPr lang="ca-ES" sz="900" b="1" dirty="0">
                <a:solidFill>
                  <a:schemeClr val="bg1"/>
                </a:solidFill>
              </a:rPr>
              <a:t>.</a:t>
            </a:r>
            <a:r>
              <a:rPr lang="ca-ES" sz="900" dirty="0">
                <a:solidFill>
                  <a:schemeClr val="bg1"/>
                </a:solidFill>
              </a:rPr>
              <a:t>	</a:t>
            </a:r>
            <a:r>
              <a:rPr lang="ca-ES" sz="900" b="1" dirty="0" smtClean="0"/>
              <a:t>C</a:t>
            </a:r>
            <a:r>
              <a:rPr lang="ca-ES" sz="900" b="1" dirty="0" smtClean="0">
                <a:solidFill>
                  <a:srgbClr val="080808"/>
                </a:solidFill>
              </a:rPr>
              <a:t>reativitat i Innovació, un repte diari també a la infermeria,  </a:t>
            </a:r>
            <a:r>
              <a:rPr lang="ca-ES" sz="900" b="1" dirty="0" smtClean="0">
                <a:solidFill>
                  <a:schemeClr val="bg1"/>
                </a:solidFill>
              </a:rPr>
              <a:t>a càrrec de Laura Soler, consultora d'Intel·ligència Creativa,  empresa especialista en gestió del pensament creatiu.  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711200" indent="-711200" algn="just">
              <a:defRPr/>
            </a:pPr>
            <a:endParaRPr lang="ca-ES" sz="900" b="1" dirty="0" smtClean="0">
              <a:solidFill>
                <a:schemeClr val="bg1"/>
              </a:solidFill>
            </a:endParaRPr>
          </a:p>
          <a:p>
            <a:pPr marL="711200" indent="-711200" algn="just"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10.30 h</a:t>
            </a:r>
            <a:r>
              <a:rPr lang="ca-ES" sz="900" b="1" i="1" dirty="0" smtClean="0">
                <a:solidFill>
                  <a:schemeClr val="bg1"/>
                </a:solidFill>
              </a:rPr>
              <a:t>. 	</a:t>
            </a:r>
            <a:r>
              <a:rPr lang="ca-ES" sz="900" b="1" i="1" dirty="0" smtClean="0"/>
              <a:t>Nous  rols professionals, nous sistemes d'organització en la gestió de les cures, </a:t>
            </a:r>
            <a:r>
              <a:rPr lang="ca-ES" sz="900" dirty="0" smtClean="0">
                <a:solidFill>
                  <a:schemeClr val="bg1"/>
                </a:solidFill>
              </a:rPr>
              <a:t>modera la taula </a:t>
            </a:r>
            <a:r>
              <a:rPr lang="ca-ES" sz="900" b="1" dirty="0" smtClean="0">
                <a:solidFill>
                  <a:schemeClr val="bg1"/>
                </a:solidFill>
              </a:rPr>
              <a:t>Jesús Esteve, </a:t>
            </a:r>
            <a:r>
              <a:rPr lang="ca-ES" sz="900" dirty="0" smtClean="0">
                <a:solidFill>
                  <a:schemeClr val="bg1"/>
                </a:solidFill>
              </a:rPr>
              <a:t>CTA Infermeria de La Unió.</a:t>
            </a:r>
          </a:p>
          <a:p>
            <a:pPr marL="809625" indent="180975" algn="just"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Impacte qualitatiu de la posada en marxa de la infermera 	referent</a:t>
            </a:r>
            <a:r>
              <a:rPr lang="ca-ES" sz="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ca-ES" sz="900" dirty="0" smtClean="0">
                <a:solidFill>
                  <a:schemeClr val="bg1"/>
                </a:solidFill>
              </a:rPr>
              <a:t>,  </a:t>
            </a:r>
            <a:r>
              <a:rPr lang="ca-ES" sz="900" b="1" dirty="0" smtClean="0">
                <a:solidFill>
                  <a:schemeClr val="bg1"/>
                </a:solidFill>
              </a:rPr>
              <a:t>Xarxa Assistencial Althaia.</a:t>
            </a:r>
          </a:p>
          <a:p>
            <a:pPr marL="809625" indent="180975" algn="just"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Experiència en la implantació del programa Salut i 	Escola,  </a:t>
            </a:r>
            <a:r>
              <a:rPr lang="ca-ES" sz="900" b="1" dirty="0" smtClean="0">
                <a:solidFill>
                  <a:schemeClr val="bg1"/>
                </a:solidFill>
              </a:rPr>
              <a:t>Atenció Primària </a:t>
            </a:r>
            <a:r>
              <a:rPr lang="ca-ES" sz="900" b="1" dirty="0" err="1" smtClean="0">
                <a:solidFill>
                  <a:schemeClr val="bg1"/>
                </a:solidFill>
              </a:rPr>
              <a:t>Vallcarca</a:t>
            </a:r>
            <a:r>
              <a:rPr lang="ca-ES" sz="900" b="1" dirty="0" smtClean="0">
                <a:solidFill>
                  <a:schemeClr val="bg1"/>
                </a:solidFill>
              </a:rPr>
              <a:t>.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809625" indent="180975" algn="just"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Gestió de llits? No, gestió de </a:t>
            </a:r>
            <a:r>
              <a:rPr lang="ca-ES" sz="9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cuidatges</a:t>
            </a:r>
            <a:r>
              <a:rPr lang="ca-ES" sz="9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ca-ES" sz="900" b="1" dirty="0" smtClean="0">
                <a:solidFill>
                  <a:schemeClr val="bg1"/>
                </a:solidFill>
              </a:rPr>
              <a:t>Xarxa  Sanitària i 	Social Santa Tecla.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447675" indent="-447675" algn="just">
              <a:lnSpc>
                <a:spcPct val="150000"/>
              </a:lnSpc>
              <a:tabLst>
                <a:tab pos="447675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marL="447675" indent="-447675" algn="just">
              <a:tabLst>
                <a:tab pos="447675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87624" y="5975703"/>
            <a:ext cx="2286000" cy="261610"/>
          </a:xfrm>
          <a:prstGeom prst="rect">
            <a:avLst/>
          </a:prstGeom>
          <a:noFill/>
          <a:ln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ca-ES" sz="1100" dirty="0">
                <a:solidFill>
                  <a:schemeClr val="bg1"/>
                </a:solidFill>
                <a:hlinkClick r:id="rId3"/>
              </a:rPr>
              <a:t>Programa i inscripcions </a:t>
            </a:r>
            <a:r>
              <a:rPr lang="ca-ES" sz="1100" dirty="0" err="1">
                <a:solidFill>
                  <a:schemeClr val="bg1"/>
                </a:solidFill>
                <a:hlinkClick r:id="rId3"/>
              </a:rPr>
              <a:t>online</a:t>
            </a:r>
            <a:endParaRPr lang="ca-E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1052736"/>
            <a:ext cx="686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smtClean="0"/>
              <a:t>Ubicació i accés a l’Hospital de Sant Joan Despí Moisès </a:t>
            </a:r>
            <a:r>
              <a:rPr lang="ca-ES" dirty="0" err="1" smtClean="0"/>
              <a:t>Broggi</a:t>
            </a:r>
            <a:r>
              <a:rPr lang="ca-ES" dirty="0" smtClean="0"/>
              <a:t>:</a:t>
            </a:r>
            <a:endParaRPr lang="ca-ES" dirty="0"/>
          </a:p>
        </p:txBody>
      </p:sp>
      <p:pic>
        <p:nvPicPr>
          <p:cNvPr id="3" name="2 Imagen" descr="hospital_sant_joan_despi_moises_brogg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12776"/>
            <a:ext cx="5472608" cy="4938279"/>
          </a:xfrm>
          <a:prstGeom prst="rect">
            <a:avLst/>
          </a:prstGeom>
        </p:spPr>
      </p:pic>
      <p:sp>
        <p:nvSpPr>
          <p:cNvPr id="4" name="3 CuadroTexto">
            <a:hlinkClick r:id="rId3"/>
          </p:cNvPr>
          <p:cNvSpPr txBox="1"/>
          <p:nvPr/>
        </p:nvSpPr>
        <p:spPr>
          <a:xfrm>
            <a:off x="5967989" y="1753652"/>
            <a:ext cx="24318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u="sng" dirty="0" smtClean="0">
                <a:solidFill>
                  <a:schemeClr val="bg1"/>
                </a:solidFill>
              </a:rPr>
              <a:t>Adreça:</a:t>
            </a:r>
            <a:r>
              <a:rPr lang="ca-ES" sz="1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Carrer Jacint Verdaguer , 90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Sant Joan Despí,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Barcelona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  <a:p>
            <a:r>
              <a:rPr lang="ca-ES" sz="1400" dirty="0" smtClean="0">
                <a:solidFill>
                  <a:schemeClr val="bg1"/>
                </a:solidFill>
              </a:rPr>
              <a:t>Informació addicional:</a:t>
            </a:r>
          </a:p>
          <a:p>
            <a:r>
              <a:rPr lang="ca-ES" sz="1400" dirty="0" err="1" smtClean="0">
                <a:solidFill>
                  <a:schemeClr val="bg1"/>
                </a:solidFill>
                <a:hlinkClick r:id="rId3"/>
              </a:rPr>
              <a:t>Clica</a:t>
            </a:r>
            <a:r>
              <a:rPr lang="ca-ES" sz="1400" dirty="0" smtClean="0">
                <a:solidFill>
                  <a:schemeClr val="bg1"/>
                </a:solidFill>
                <a:hlinkClick r:id="rId3"/>
              </a:rPr>
              <a:t> aquí</a:t>
            </a:r>
            <a:endParaRPr lang="ca-ES" sz="1400" dirty="0" smtClean="0">
              <a:solidFill>
                <a:schemeClr val="bg1"/>
              </a:solidFill>
            </a:endParaRPr>
          </a:p>
          <a:p>
            <a:endParaRPr lang="ca-ES" sz="1400" dirty="0" smtClean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967989" y="3645024"/>
            <a:ext cx="314060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dirty="0" smtClean="0">
                <a:solidFill>
                  <a:schemeClr val="bg1"/>
                </a:solidFill>
              </a:rPr>
              <a:t>Inscripció: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  <a:p>
            <a:r>
              <a:rPr lang="ca-ES" sz="1400" dirty="0" smtClean="0">
                <a:solidFill>
                  <a:schemeClr val="bg1"/>
                </a:solidFill>
              </a:rPr>
              <a:t>25€ entitats associades a La Unió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30€ Entitats no associades a La Unió</a:t>
            </a:r>
          </a:p>
          <a:p>
            <a:endParaRPr lang="ca-E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109</Words>
  <Application>Microsoft Office PowerPoint</Application>
  <PresentationFormat>Presentación en pantalla (4:3)</PresentationFormat>
  <Paragraphs>53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Diseño personalizado</vt:lpstr>
      <vt:lpstr>Diapositiva 1</vt:lpstr>
      <vt:lpstr>Diapositiva 2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Baruch Bouis López</dc:creator>
  <cp:lastModifiedBy>caragues</cp:lastModifiedBy>
  <cp:revision>194</cp:revision>
  <dcterms:created xsi:type="dcterms:W3CDTF">2009-01-28T09:14:44Z</dcterms:created>
  <dcterms:modified xsi:type="dcterms:W3CDTF">2010-09-17T09:15:49Z</dcterms:modified>
</cp:coreProperties>
</file>