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xls" ContentType="application/vnd.ms-excel"/>
  <Default Extension="jpeg" ContentType="image/jpeg"/>
  <Default Extension="rels" ContentType="application/vnd.openxmlformats-package.relationships+xml"/>
  <Default Extension="xml" ContentType="application/xml"/>
  <Default Extension="wdp" ContentType="image/vnd.ms-photo"/>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2"/>
  </p:notesMasterIdLst>
  <p:handoutMasterIdLst>
    <p:handoutMasterId r:id="rId43"/>
  </p:handoutMasterIdLst>
  <p:sldIdLst>
    <p:sldId id="257" r:id="rId2"/>
    <p:sldId id="262" r:id="rId3"/>
    <p:sldId id="263" r:id="rId4"/>
    <p:sldId id="266" r:id="rId5"/>
    <p:sldId id="273" r:id="rId6"/>
    <p:sldId id="269" r:id="rId7"/>
    <p:sldId id="270" r:id="rId8"/>
    <p:sldId id="268" r:id="rId9"/>
    <p:sldId id="267" r:id="rId10"/>
    <p:sldId id="276" r:id="rId11"/>
    <p:sldId id="271" r:id="rId12"/>
    <p:sldId id="275" r:id="rId13"/>
    <p:sldId id="272" r:id="rId14"/>
    <p:sldId id="274" r:id="rId15"/>
    <p:sldId id="294" r:id="rId16"/>
    <p:sldId id="277" r:id="rId17"/>
    <p:sldId id="278" r:id="rId18"/>
    <p:sldId id="282" r:id="rId19"/>
    <p:sldId id="280" r:id="rId20"/>
    <p:sldId id="281" r:id="rId21"/>
    <p:sldId id="279" r:id="rId22"/>
    <p:sldId id="283" r:id="rId23"/>
    <p:sldId id="285" r:id="rId24"/>
    <p:sldId id="284" r:id="rId25"/>
    <p:sldId id="286" r:id="rId26"/>
    <p:sldId id="291" r:id="rId27"/>
    <p:sldId id="290" r:id="rId28"/>
    <p:sldId id="287" r:id="rId29"/>
    <p:sldId id="300" r:id="rId30"/>
    <p:sldId id="289" r:id="rId31"/>
    <p:sldId id="295" r:id="rId32"/>
    <p:sldId id="293" r:id="rId33"/>
    <p:sldId id="299" r:id="rId34"/>
    <p:sldId id="292" r:id="rId35"/>
    <p:sldId id="298" r:id="rId36"/>
    <p:sldId id="297" r:id="rId37"/>
    <p:sldId id="296" r:id="rId38"/>
    <p:sldId id="301" r:id="rId39"/>
    <p:sldId id="302" r:id="rId40"/>
    <p:sldId id="261" r:id="rId41"/>
  </p:sldIdLst>
  <p:sldSz cx="9144000" cy="6858000" type="screen4x3"/>
  <p:notesSz cx="6858000" cy="9144000"/>
  <p:defaultTextStyle>
    <a:defPPr>
      <a:defRPr lang="es-ES_tradnl"/>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57679"/>
    <a:srgbClr val="6773B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34589" autoAdjust="0"/>
    <p:restoredTop sz="90870" autoAdjust="0"/>
  </p:normalViewPr>
  <p:slideViewPr>
    <p:cSldViewPr>
      <p:cViewPr varScale="1">
        <p:scale>
          <a:sx n="84" d="100"/>
          <a:sy n="84" d="100"/>
        </p:scale>
        <p:origin x="-954" y="-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handoutMaster" Target="handoutMasters/handout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6.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ca-ES"/>
          </a:p>
        </p:txBody>
      </p:sp>
      <p:sp>
        <p:nvSpPr>
          <p:cNvPr id="3" name="2 Marcador de fecha"/>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D1F7D302-6A1E-47FC-BD81-F9C099AC0F7D}" type="datetimeFigureOut">
              <a:rPr lang="ca-ES" smtClean="0"/>
              <a:t>20/03/2012</a:t>
            </a:fld>
            <a:endParaRPr lang="ca-ES"/>
          </a:p>
        </p:txBody>
      </p:sp>
      <p:sp>
        <p:nvSpPr>
          <p:cNvPr id="4" name="3 Marcador de pie de página"/>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ca-ES"/>
          </a:p>
        </p:txBody>
      </p:sp>
      <p:sp>
        <p:nvSpPr>
          <p:cNvPr id="5" name="4 Marcador de número de diapositiva"/>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FA4440CD-B537-4AEE-A9D7-2B65D6CE22C1}" type="slidenum">
              <a:rPr lang="ca-ES" smtClean="0"/>
              <a:t>‹Nº›</a:t>
            </a:fld>
            <a:endParaRPr lang="ca-ES"/>
          </a:p>
        </p:txBody>
      </p:sp>
    </p:spTree>
    <p:extLst>
      <p:ext uri="{BB962C8B-B14F-4D97-AF65-F5344CB8AC3E}">
        <p14:creationId xmlns:p14="http://schemas.microsoft.com/office/powerpoint/2010/main" val="403928786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ca-ES"/>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8335217-9AE2-49BF-B8CB-BF0A1D5C4522}" type="datetimeFigureOut">
              <a:rPr lang="ca-ES" smtClean="0"/>
              <a:t>20/03/2012</a:t>
            </a:fld>
            <a:endParaRPr lang="ca-ES"/>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ca-ES"/>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ca-ES"/>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ca-ES"/>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936BB25-D640-4558-8520-9BEEAF7995D1}" type="slidenum">
              <a:rPr lang="ca-ES" smtClean="0"/>
              <a:t>‹Nº›</a:t>
            </a:fld>
            <a:endParaRPr lang="ca-ES"/>
          </a:p>
        </p:txBody>
      </p:sp>
    </p:spTree>
    <p:extLst>
      <p:ext uri="{BB962C8B-B14F-4D97-AF65-F5344CB8AC3E}">
        <p14:creationId xmlns:p14="http://schemas.microsoft.com/office/powerpoint/2010/main" val="38187690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ca-ES" dirty="0"/>
          </a:p>
        </p:txBody>
      </p:sp>
      <p:sp>
        <p:nvSpPr>
          <p:cNvPr id="4" name="3 Marcador de número de diapositiva"/>
          <p:cNvSpPr>
            <a:spLocks noGrp="1"/>
          </p:cNvSpPr>
          <p:nvPr>
            <p:ph type="sldNum" sz="quarter" idx="10"/>
          </p:nvPr>
        </p:nvSpPr>
        <p:spPr/>
        <p:txBody>
          <a:bodyPr/>
          <a:lstStyle/>
          <a:p>
            <a:fld id="{D936BB25-D640-4558-8520-9BEEAF7995D1}" type="slidenum">
              <a:rPr lang="ca-ES" smtClean="0"/>
              <a:t>19</a:t>
            </a:fld>
            <a:endParaRPr lang="ca-ES"/>
          </a:p>
        </p:txBody>
      </p:sp>
    </p:spTree>
    <p:extLst>
      <p:ext uri="{BB962C8B-B14F-4D97-AF65-F5344CB8AC3E}">
        <p14:creationId xmlns:p14="http://schemas.microsoft.com/office/powerpoint/2010/main" val="30010226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ca-ES"/>
          </a:p>
        </p:txBody>
      </p:sp>
      <p:sp>
        <p:nvSpPr>
          <p:cNvPr id="3" name="2 Subtítulo"/>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s-ES" smtClean="0"/>
              <a:t>Haga clic para modificar el estilo de subtítulo del patrón</a:t>
            </a:r>
            <a:endParaRPr lang="ca-ES"/>
          </a:p>
        </p:txBody>
      </p:sp>
      <p:sp>
        <p:nvSpPr>
          <p:cNvPr id="4" name="3 Marcador de fecha"/>
          <p:cNvSpPr>
            <a:spLocks noGrp="1"/>
          </p:cNvSpPr>
          <p:nvPr>
            <p:ph type="dt" sz="half" idx="10"/>
          </p:nvPr>
        </p:nvSpPr>
        <p:spPr/>
        <p:txBody>
          <a:bodyPr/>
          <a:lstStyle>
            <a:lvl1pPr>
              <a:defRPr/>
            </a:lvl1pPr>
          </a:lstStyle>
          <a:p>
            <a:endParaRPr lang="es-ES_tradnl"/>
          </a:p>
        </p:txBody>
      </p:sp>
      <p:sp>
        <p:nvSpPr>
          <p:cNvPr id="5" name="4 Marcador de pie de página"/>
          <p:cNvSpPr>
            <a:spLocks noGrp="1"/>
          </p:cNvSpPr>
          <p:nvPr>
            <p:ph type="ftr" sz="quarter" idx="11"/>
          </p:nvPr>
        </p:nvSpPr>
        <p:spPr/>
        <p:txBody>
          <a:bodyPr/>
          <a:lstStyle>
            <a:lvl1pPr>
              <a:defRPr/>
            </a:lvl1pPr>
          </a:lstStyle>
          <a:p>
            <a:endParaRPr lang="es-ES_tradnl"/>
          </a:p>
        </p:txBody>
      </p:sp>
      <p:sp>
        <p:nvSpPr>
          <p:cNvPr id="6" name="5 Marcador de número de diapositiva"/>
          <p:cNvSpPr>
            <a:spLocks noGrp="1"/>
          </p:cNvSpPr>
          <p:nvPr>
            <p:ph type="sldNum" sz="quarter" idx="12"/>
          </p:nvPr>
        </p:nvSpPr>
        <p:spPr/>
        <p:txBody>
          <a:bodyPr/>
          <a:lstStyle>
            <a:lvl1pPr>
              <a:defRPr/>
            </a:lvl1pPr>
          </a:lstStyle>
          <a:p>
            <a:fld id="{86347AC2-1594-4C73-A98D-97D4D14304E3}" type="slidenum">
              <a:rPr lang="es-ES_tradnl"/>
              <a:pPr/>
              <a:t>‹Nº›</a:t>
            </a:fld>
            <a:endParaRPr lang="es-ES_tradnl"/>
          </a:p>
        </p:txBody>
      </p:sp>
    </p:spTree>
    <p:extLst>
      <p:ext uri="{BB962C8B-B14F-4D97-AF65-F5344CB8AC3E}">
        <p14:creationId xmlns:p14="http://schemas.microsoft.com/office/powerpoint/2010/main" val="35554397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ca-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ca-ES"/>
          </a:p>
        </p:txBody>
      </p:sp>
      <p:sp>
        <p:nvSpPr>
          <p:cNvPr id="4" name="3 Marcador de fecha"/>
          <p:cNvSpPr>
            <a:spLocks noGrp="1"/>
          </p:cNvSpPr>
          <p:nvPr>
            <p:ph type="dt" sz="half" idx="10"/>
          </p:nvPr>
        </p:nvSpPr>
        <p:spPr/>
        <p:txBody>
          <a:bodyPr/>
          <a:lstStyle>
            <a:lvl1pPr>
              <a:defRPr/>
            </a:lvl1pPr>
          </a:lstStyle>
          <a:p>
            <a:endParaRPr lang="es-ES_tradnl"/>
          </a:p>
        </p:txBody>
      </p:sp>
      <p:sp>
        <p:nvSpPr>
          <p:cNvPr id="5" name="4 Marcador de pie de página"/>
          <p:cNvSpPr>
            <a:spLocks noGrp="1"/>
          </p:cNvSpPr>
          <p:nvPr>
            <p:ph type="ftr" sz="quarter" idx="11"/>
          </p:nvPr>
        </p:nvSpPr>
        <p:spPr/>
        <p:txBody>
          <a:bodyPr/>
          <a:lstStyle>
            <a:lvl1pPr>
              <a:defRPr/>
            </a:lvl1pPr>
          </a:lstStyle>
          <a:p>
            <a:endParaRPr lang="es-ES_tradnl"/>
          </a:p>
        </p:txBody>
      </p:sp>
      <p:sp>
        <p:nvSpPr>
          <p:cNvPr id="6" name="5 Marcador de número de diapositiva"/>
          <p:cNvSpPr>
            <a:spLocks noGrp="1"/>
          </p:cNvSpPr>
          <p:nvPr>
            <p:ph type="sldNum" sz="quarter" idx="12"/>
          </p:nvPr>
        </p:nvSpPr>
        <p:spPr/>
        <p:txBody>
          <a:bodyPr/>
          <a:lstStyle>
            <a:lvl1pPr>
              <a:defRPr/>
            </a:lvl1pPr>
          </a:lstStyle>
          <a:p>
            <a:fld id="{37E0B977-9373-4C28-932F-9DA58FD482AD}" type="slidenum">
              <a:rPr lang="es-ES_tradnl"/>
              <a:pPr/>
              <a:t>‹Nº›</a:t>
            </a:fld>
            <a:endParaRPr lang="es-ES_tradnl"/>
          </a:p>
        </p:txBody>
      </p:sp>
    </p:spTree>
    <p:extLst>
      <p:ext uri="{BB962C8B-B14F-4D97-AF65-F5344CB8AC3E}">
        <p14:creationId xmlns:p14="http://schemas.microsoft.com/office/powerpoint/2010/main" val="25327205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ca-E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lvl1pPr>
              <a:defRPr/>
            </a:lvl1pPr>
          </a:lstStyle>
          <a:p>
            <a:endParaRPr lang="es-ES_tradnl"/>
          </a:p>
        </p:txBody>
      </p:sp>
      <p:sp>
        <p:nvSpPr>
          <p:cNvPr id="5" name="4 Marcador de pie de página"/>
          <p:cNvSpPr>
            <a:spLocks noGrp="1"/>
          </p:cNvSpPr>
          <p:nvPr>
            <p:ph type="ftr" sz="quarter" idx="11"/>
          </p:nvPr>
        </p:nvSpPr>
        <p:spPr/>
        <p:txBody>
          <a:bodyPr/>
          <a:lstStyle>
            <a:lvl1pPr>
              <a:defRPr/>
            </a:lvl1pPr>
          </a:lstStyle>
          <a:p>
            <a:endParaRPr lang="es-ES_tradnl"/>
          </a:p>
        </p:txBody>
      </p:sp>
      <p:sp>
        <p:nvSpPr>
          <p:cNvPr id="6" name="5 Marcador de número de diapositiva"/>
          <p:cNvSpPr>
            <a:spLocks noGrp="1"/>
          </p:cNvSpPr>
          <p:nvPr>
            <p:ph type="sldNum" sz="quarter" idx="12"/>
          </p:nvPr>
        </p:nvSpPr>
        <p:spPr/>
        <p:txBody>
          <a:bodyPr/>
          <a:lstStyle>
            <a:lvl1pPr>
              <a:defRPr/>
            </a:lvl1pPr>
          </a:lstStyle>
          <a:p>
            <a:fld id="{4AACFFFD-FB9A-46FE-9478-F425773C6A94}" type="slidenum">
              <a:rPr lang="es-ES_tradnl"/>
              <a:pPr/>
              <a:t>‹Nº›</a:t>
            </a:fld>
            <a:endParaRPr lang="es-ES_tradnl"/>
          </a:p>
        </p:txBody>
      </p:sp>
    </p:spTree>
    <p:extLst>
      <p:ext uri="{BB962C8B-B14F-4D97-AF65-F5344CB8AC3E}">
        <p14:creationId xmlns:p14="http://schemas.microsoft.com/office/powerpoint/2010/main" val="36405055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ca-ES"/>
          </a:p>
        </p:txBody>
      </p:sp>
      <p:sp>
        <p:nvSpPr>
          <p:cNvPr id="3" name="2 Marcador de contenido"/>
          <p:cNvSpPr>
            <a:spLocks noGrp="1"/>
          </p:cNvSpPr>
          <p:nvPr>
            <p:ph sz="half" idx="1"/>
          </p:nvPr>
        </p:nvSpPr>
        <p:spPr>
          <a:xfrm>
            <a:off x="685800" y="2286000"/>
            <a:ext cx="381000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ca-ES"/>
          </a:p>
        </p:txBody>
      </p:sp>
      <p:sp>
        <p:nvSpPr>
          <p:cNvPr id="4" name="3 Marcador de contenido"/>
          <p:cNvSpPr>
            <a:spLocks noGrp="1"/>
          </p:cNvSpPr>
          <p:nvPr>
            <p:ph sz="half" idx="2"/>
          </p:nvPr>
        </p:nvSpPr>
        <p:spPr>
          <a:xfrm>
            <a:off x="4648200" y="2286000"/>
            <a:ext cx="381000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ca-ES"/>
          </a:p>
        </p:txBody>
      </p:sp>
      <p:sp>
        <p:nvSpPr>
          <p:cNvPr id="5" name="4 Marcador de fecha"/>
          <p:cNvSpPr>
            <a:spLocks noGrp="1"/>
          </p:cNvSpPr>
          <p:nvPr>
            <p:ph type="dt" sz="half" idx="10"/>
          </p:nvPr>
        </p:nvSpPr>
        <p:spPr/>
        <p:txBody>
          <a:bodyPr/>
          <a:lstStyle>
            <a:lvl1pPr>
              <a:defRPr/>
            </a:lvl1pPr>
          </a:lstStyle>
          <a:p>
            <a:endParaRPr lang="es-ES_tradnl"/>
          </a:p>
        </p:txBody>
      </p:sp>
      <p:sp>
        <p:nvSpPr>
          <p:cNvPr id="6" name="5 Marcador de pie de página"/>
          <p:cNvSpPr>
            <a:spLocks noGrp="1"/>
          </p:cNvSpPr>
          <p:nvPr>
            <p:ph type="ftr" sz="quarter" idx="11"/>
          </p:nvPr>
        </p:nvSpPr>
        <p:spPr/>
        <p:txBody>
          <a:bodyPr/>
          <a:lstStyle>
            <a:lvl1pPr>
              <a:defRPr/>
            </a:lvl1pPr>
          </a:lstStyle>
          <a:p>
            <a:endParaRPr lang="es-ES_tradnl"/>
          </a:p>
        </p:txBody>
      </p:sp>
      <p:sp>
        <p:nvSpPr>
          <p:cNvPr id="7" name="6 Marcador de número de diapositiva"/>
          <p:cNvSpPr>
            <a:spLocks noGrp="1"/>
          </p:cNvSpPr>
          <p:nvPr>
            <p:ph type="sldNum" sz="quarter" idx="12"/>
          </p:nvPr>
        </p:nvSpPr>
        <p:spPr/>
        <p:txBody>
          <a:bodyPr/>
          <a:lstStyle>
            <a:lvl1pPr>
              <a:defRPr/>
            </a:lvl1pPr>
          </a:lstStyle>
          <a:p>
            <a:fld id="{D486FF5F-3B93-44AC-A118-22F72921273C}" type="slidenum">
              <a:rPr lang="es-ES_tradnl"/>
              <a:pPr/>
              <a:t>‹Nº›</a:t>
            </a:fld>
            <a:endParaRPr lang="es-ES_tradnl"/>
          </a:p>
        </p:txBody>
      </p:sp>
    </p:spTree>
    <p:extLst>
      <p:ext uri="{BB962C8B-B14F-4D97-AF65-F5344CB8AC3E}">
        <p14:creationId xmlns:p14="http://schemas.microsoft.com/office/powerpoint/2010/main" val="8901624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143000"/>
          </a:xfrm>
        </p:spPr>
        <p:txBody>
          <a:bodyPr/>
          <a:lstStyle>
            <a:lvl1pPr>
              <a:defRPr/>
            </a:lvl1pPr>
          </a:lstStyle>
          <a:p>
            <a:r>
              <a:rPr lang="es-ES" smtClean="0"/>
              <a:t>Haga clic para modificar el estilo de título del patrón</a:t>
            </a:r>
            <a:endParaRPr lang="ca-E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ca-E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ca-ES"/>
          </a:p>
        </p:txBody>
      </p:sp>
      <p:sp>
        <p:nvSpPr>
          <p:cNvPr id="7" name="6 Marcador de fecha"/>
          <p:cNvSpPr>
            <a:spLocks noGrp="1"/>
          </p:cNvSpPr>
          <p:nvPr>
            <p:ph type="dt" sz="half" idx="10"/>
          </p:nvPr>
        </p:nvSpPr>
        <p:spPr/>
        <p:txBody>
          <a:bodyPr/>
          <a:lstStyle>
            <a:lvl1pPr>
              <a:defRPr/>
            </a:lvl1pPr>
          </a:lstStyle>
          <a:p>
            <a:endParaRPr lang="es-ES_tradnl"/>
          </a:p>
        </p:txBody>
      </p:sp>
      <p:sp>
        <p:nvSpPr>
          <p:cNvPr id="8" name="7 Marcador de pie de página"/>
          <p:cNvSpPr>
            <a:spLocks noGrp="1"/>
          </p:cNvSpPr>
          <p:nvPr>
            <p:ph type="ftr" sz="quarter" idx="11"/>
          </p:nvPr>
        </p:nvSpPr>
        <p:spPr/>
        <p:txBody>
          <a:bodyPr/>
          <a:lstStyle>
            <a:lvl1pPr>
              <a:defRPr/>
            </a:lvl1pPr>
          </a:lstStyle>
          <a:p>
            <a:endParaRPr lang="es-ES_tradnl"/>
          </a:p>
        </p:txBody>
      </p:sp>
      <p:sp>
        <p:nvSpPr>
          <p:cNvPr id="9" name="8 Marcador de número de diapositiva"/>
          <p:cNvSpPr>
            <a:spLocks noGrp="1"/>
          </p:cNvSpPr>
          <p:nvPr>
            <p:ph type="sldNum" sz="quarter" idx="12"/>
          </p:nvPr>
        </p:nvSpPr>
        <p:spPr/>
        <p:txBody>
          <a:bodyPr/>
          <a:lstStyle>
            <a:lvl1pPr>
              <a:defRPr/>
            </a:lvl1pPr>
          </a:lstStyle>
          <a:p>
            <a:fld id="{CE2FCBDA-2336-4363-826B-45CF03DD61D9}" type="slidenum">
              <a:rPr lang="es-ES_tradnl"/>
              <a:pPr/>
              <a:t>‹Nº›</a:t>
            </a:fld>
            <a:endParaRPr lang="es-ES_tradnl"/>
          </a:p>
        </p:txBody>
      </p:sp>
    </p:spTree>
    <p:extLst>
      <p:ext uri="{BB962C8B-B14F-4D97-AF65-F5344CB8AC3E}">
        <p14:creationId xmlns:p14="http://schemas.microsoft.com/office/powerpoint/2010/main" val="41648662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ca-ES"/>
          </a:p>
        </p:txBody>
      </p:sp>
      <p:sp>
        <p:nvSpPr>
          <p:cNvPr id="3" name="2 Marcador de fecha"/>
          <p:cNvSpPr>
            <a:spLocks noGrp="1"/>
          </p:cNvSpPr>
          <p:nvPr>
            <p:ph type="dt" sz="half" idx="10"/>
          </p:nvPr>
        </p:nvSpPr>
        <p:spPr/>
        <p:txBody>
          <a:bodyPr/>
          <a:lstStyle>
            <a:lvl1pPr>
              <a:defRPr/>
            </a:lvl1pPr>
          </a:lstStyle>
          <a:p>
            <a:endParaRPr lang="es-ES_tradnl"/>
          </a:p>
        </p:txBody>
      </p:sp>
      <p:sp>
        <p:nvSpPr>
          <p:cNvPr id="4" name="3 Marcador de pie de página"/>
          <p:cNvSpPr>
            <a:spLocks noGrp="1"/>
          </p:cNvSpPr>
          <p:nvPr>
            <p:ph type="ftr" sz="quarter" idx="11"/>
          </p:nvPr>
        </p:nvSpPr>
        <p:spPr/>
        <p:txBody>
          <a:bodyPr/>
          <a:lstStyle>
            <a:lvl1pPr>
              <a:defRPr/>
            </a:lvl1pPr>
          </a:lstStyle>
          <a:p>
            <a:endParaRPr lang="es-ES_tradnl"/>
          </a:p>
        </p:txBody>
      </p:sp>
      <p:sp>
        <p:nvSpPr>
          <p:cNvPr id="5" name="4 Marcador de número de diapositiva"/>
          <p:cNvSpPr>
            <a:spLocks noGrp="1"/>
          </p:cNvSpPr>
          <p:nvPr>
            <p:ph type="sldNum" sz="quarter" idx="12"/>
          </p:nvPr>
        </p:nvSpPr>
        <p:spPr/>
        <p:txBody>
          <a:bodyPr/>
          <a:lstStyle>
            <a:lvl1pPr>
              <a:defRPr/>
            </a:lvl1pPr>
          </a:lstStyle>
          <a:p>
            <a:fld id="{4819F83B-3A87-4A2E-8F7C-8B261E812EA5}" type="slidenum">
              <a:rPr lang="es-ES_tradnl"/>
              <a:pPr/>
              <a:t>‹Nº›</a:t>
            </a:fld>
            <a:endParaRPr lang="es-ES_tradnl"/>
          </a:p>
        </p:txBody>
      </p:sp>
    </p:spTree>
    <p:extLst>
      <p:ext uri="{BB962C8B-B14F-4D97-AF65-F5344CB8AC3E}">
        <p14:creationId xmlns:p14="http://schemas.microsoft.com/office/powerpoint/2010/main" val="19920697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lvl1pPr>
              <a:defRPr/>
            </a:lvl1pPr>
          </a:lstStyle>
          <a:p>
            <a:endParaRPr lang="es-ES_tradnl"/>
          </a:p>
        </p:txBody>
      </p:sp>
      <p:sp>
        <p:nvSpPr>
          <p:cNvPr id="3" name="2 Marcador de pie de página"/>
          <p:cNvSpPr>
            <a:spLocks noGrp="1"/>
          </p:cNvSpPr>
          <p:nvPr>
            <p:ph type="ftr" sz="quarter" idx="11"/>
          </p:nvPr>
        </p:nvSpPr>
        <p:spPr/>
        <p:txBody>
          <a:bodyPr/>
          <a:lstStyle>
            <a:lvl1pPr>
              <a:defRPr/>
            </a:lvl1pPr>
          </a:lstStyle>
          <a:p>
            <a:endParaRPr lang="es-ES_tradnl"/>
          </a:p>
        </p:txBody>
      </p:sp>
      <p:sp>
        <p:nvSpPr>
          <p:cNvPr id="4" name="3 Marcador de número de diapositiva"/>
          <p:cNvSpPr>
            <a:spLocks noGrp="1"/>
          </p:cNvSpPr>
          <p:nvPr>
            <p:ph type="sldNum" sz="quarter" idx="12"/>
          </p:nvPr>
        </p:nvSpPr>
        <p:spPr/>
        <p:txBody>
          <a:bodyPr/>
          <a:lstStyle>
            <a:lvl1pPr>
              <a:defRPr/>
            </a:lvl1pPr>
          </a:lstStyle>
          <a:p>
            <a:fld id="{FCD28919-6024-463F-8559-802075F22D7E}" type="slidenum">
              <a:rPr lang="es-ES_tradnl"/>
              <a:pPr/>
              <a:t>‹Nº›</a:t>
            </a:fld>
            <a:endParaRPr lang="es-ES_tradnl"/>
          </a:p>
        </p:txBody>
      </p:sp>
    </p:spTree>
    <p:extLst>
      <p:ext uri="{BB962C8B-B14F-4D97-AF65-F5344CB8AC3E}">
        <p14:creationId xmlns:p14="http://schemas.microsoft.com/office/powerpoint/2010/main" val="129000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ca-E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ca-E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lvl1pPr>
              <a:defRPr/>
            </a:lvl1pPr>
          </a:lstStyle>
          <a:p>
            <a:endParaRPr lang="es-ES_tradnl"/>
          </a:p>
        </p:txBody>
      </p:sp>
      <p:sp>
        <p:nvSpPr>
          <p:cNvPr id="6" name="5 Marcador de pie de página"/>
          <p:cNvSpPr>
            <a:spLocks noGrp="1"/>
          </p:cNvSpPr>
          <p:nvPr>
            <p:ph type="ftr" sz="quarter" idx="11"/>
          </p:nvPr>
        </p:nvSpPr>
        <p:spPr/>
        <p:txBody>
          <a:bodyPr/>
          <a:lstStyle>
            <a:lvl1pPr>
              <a:defRPr/>
            </a:lvl1pPr>
          </a:lstStyle>
          <a:p>
            <a:endParaRPr lang="es-ES_tradnl"/>
          </a:p>
        </p:txBody>
      </p:sp>
      <p:sp>
        <p:nvSpPr>
          <p:cNvPr id="7" name="6 Marcador de número de diapositiva"/>
          <p:cNvSpPr>
            <a:spLocks noGrp="1"/>
          </p:cNvSpPr>
          <p:nvPr>
            <p:ph type="sldNum" sz="quarter" idx="12"/>
          </p:nvPr>
        </p:nvSpPr>
        <p:spPr/>
        <p:txBody>
          <a:bodyPr/>
          <a:lstStyle>
            <a:lvl1pPr>
              <a:defRPr/>
            </a:lvl1pPr>
          </a:lstStyle>
          <a:p>
            <a:fld id="{79BCE144-9B67-44A1-8E91-8F07F5F5B918}" type="slidenum">
              <a:rPr lang="es-ES_tradnl"/>
              <a:pPr/>
              <a:t>‹Nº›</a:t>
            </a:fld>
            <a:endParaRPr lang="es-ES_tradnl"/>
          </a:p>
        </p:txBody>
      </p:sp>
    </p:spTree>
    <p:extLst>
      <p:ext uri="{BB962C8B-B14F-4D97-AF65-F5344CB8AC3E}">
        <p14:creationId xmlns:p14="http://schemas.microsoft.com/office/powerpoint/2010/main" val="14823094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ca-ES"/>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smtClean="0"/>
              <a:t>Haga clic en el icono para agregar una imagen</a:t>
            </a:r>
            <a:endParaRPr lang="ca-ES"/>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lvl1pPr>
              <a:defRPr/>
            </a:lvl1pPr>
          </a:lstStyle>
          <a:p>
            <a:endParaRPr lang="es-ES_tradnl"/>
          </a:p>
        </p:txBody>
      </p:sp>
      <p:sp>
        <p:nvSpPr>
          <p:cNvPr id="6" name="5 Marcador de pie de página"/>
          <p:cNvSpPr>
            <a:spLocks noGrp="1"/>
          </p:cNvSpPr>
          <p:nvPr>
            <p:ph type="ftr" sz="quarter" idx="11"/>
          </p:nvPr>
        </p:nvSpPr>
        <p:spPr/>
        <p:txBody>
          <a:bodyPr/>
          <a:lstStyle>
            <a:lvl1pPr>
              <a:defRPr/>
            </a:lvl1pPr>
          </a:lstStyle>
          <a:p>
            <a:endParaRPr lang="es-ES_tradnl"/>
          </a:p>
        </p:txBody>
      </p:sp>
      <p:sp>
        <p:nvSpPr>
          <p:cNvPr id="7" name="6 Marcador de número de diapositiva"/>
          <p:cNvSpPr>
            <a:spLocks noGrp="1"/>
          </p:cNvSpPr>
          <p:nvPr>
            <p:ph type="sldNum" sz="quarter" idx="12"/>
          </p:nvPr>
        </p:nvSpPr>
        <p:spPr/>
        <p:txBody>
          <a:bodyPr/>
          <a:lstStyle>
            <a:lvl1pPr>
              <a:defRPr/>
            </a:lvl1pPr>
          </a:lstStyle>
          <a:p>
            <a:fld id="{01757BC0-92EC-47FE-93AB-9CDDDC2A5AD8}" type="slidenum">
              <a:rPr lang="es-ES_tradnl"/>
              <a:pPr/>
              <a:t>‹Nº›</a:t>
            </a:fld>
            <a:endParaRPr lang="es-ES_tradnl"/>
          </a:p>
        </p:txBody>
      </p:sp>
    </p:spTree>
    <p:extLst>
      <p:ext uri="{BB962C8B-B14F-4D97-AF65-F5344CB8AC3E}">
        <p14:creationId xmlns:p14="http://schemas.microsoft.com/office/powerpoint/2010/main" val="23435176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ca-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ca-ES"/>
          </a:p>
        </p:txBody>
      </p:sp>
      <p:sp>
        <p:nvSpPr>
          <p:cNvPr id="4" name="3 Marcador de fecha"/>
          <p:cNvSpPr>
            <a:spLocks noGrp="1"/>
          </p:cNvSpPr>
          <p:nvPr>
            <p:ph type="dt" sz="half" idx="10"/>
          </p:nvPr>
        </p:nvSpPr>
        <p:spPr/>
        <p:txBody>
          <a:bodyPr/>
          <a:lstStyle>
            <a:lvl1pPr>
              <a:defRPr/>
            </a:lvl1pPr>
          </a:lstStyle>
          <a:p>
            <a:endParaRPr lang="es-ES_tradnl"/>
          </a:p>
        </p:txBody>
      </p:sp>
      <p:sp>
        <p:nvSpPr>
          <p:cNvPr id="5" name="4 Marcador de pie de página"/>
          <p:cNvSpPr>
            <a:spLocks noGrp="1"/>
          </p:cNvSpPr>
          <p:nvPr>
            <p:ph type="ftr" sz="quarter" idx="11"/>
          </p:nvPr>
        </p:nvSpPr>
        <p:spPr/>
        <p:txBody>
          <a:bodyPr/>
          <a:lstStyle>
            <a:lvl1pPr>
              <a:defRPr/>
            </a:lvl1pPr>
          </a:lstStyle>
          <a:p>
            <a:endParaRPr lang="es-ES_tradnl"/>
          </a:p>
        </p:txBody>
      </p:sp>
      <p:sp>
        <p:nvSpPr>
          <p:cNvPr id="6" name="5 Marcador de número de diapositiva"/>
          <p:cNvSpPr>
            <a:spLocks noGrp="1"/>
          </p:cNvSpPr>
          <p:nvPr>
            <p:ph type="sldNum" sz="quarter" idx="12"/>
          </p:nvPr>
        </p:nvSpPr>
        <p:spPr/>
        <p:txBody>
          <a:bodyPr/>
          <a:lstStyle>
            <a:lvl1pPr>
              <a:defRPr/>
            </a:lvl1pPr>
          </a:lstStyle>
          <a:p>
            <a:fld id="{BA930907-D634-41FD-BE97-9907CF4AD6D2}" type="slidenum">
              <a:rPr lang="es-ES_tradnl"/>
              <a:pPr/>
              <a:t>‹Nº›</a:t>
            </a:fld>
            <a:endParaRPr lang="es-ES_tradnl"/>
          </a:p>
        </p:txBody>
      </p:sp>
    </p:spTree>
    <p:extLst>
      <p:ext uri="{BB962C8B-B14F-4D97-AF65-F5344CB8AC3E}">
        <p14:creationId xmlns:p14="http://schemas.microsoft.com/office/powerpoint/2010/main" val="23828010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515100" y="1066800"/>
            <a:ext cx="1943100" cy="5105400"/>
          </a:xfrm>
        </p:spPr>
        <p:txBody>
          <a:bodyPr vert="eaVert"/>
          <a:lstStyle/>
          <a:p>
            <a:r>
              <a:rPr lang="es-ES" smtClean="0"/>
              <a:t>Haga clic para modificar el estilo de título del patrón</a:t>
            </a:r>
            <a:endParaRPr lang="ca-ES"/>
          </a:p>
        </p:txBody>
      </p:sp>
      <p:sp>
        <p:nvSpPr>
          <p:cNvPr id="3" name="2 Marcador de texto vertical"/>
          <p:cNvSpPr>
            <a:spLocks noGrp="1"/>
          </p:cNvSpPr>
          <p:nvPr>
            <p:ph type="body" orient="vert" idx="1"/>
          </p:nvPr>
        </p:nvSpPr>
        <p:spPr>
          <a:xfrm>
            <a:off x="685800" y="1066800"/>
            <a:ext cx="5676900" cy="5105400"/>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ca-ES"/>
          </a:p>
        </p:txBody>
      </p:sp>
      <p:sp>
        <p:nvSpPr>
          <p:cNvPr id="4" name="3 Marcador de fecha"/>
          <p:cNvSpPr>
            <a:spLocks noGrp="1"/>
          </p:cNvSpPr>
          <p:nvPr>
            <p:ph type="dt" sz="half" idx="10"/>
          </p:nvPr>
        </p:nvSpPr>
        <p:spPr/>
        <p:txBody>
          <a:bodyPr/>
          <a:lstStyle>
            <a:lvl1pPr>
              <a:defRPr/>
            </a:lvl1pPr>
          </a:lstStyle>
          <a:p>
            <a:endParaRPr lang="es-ES_tradnl"/>
          </a:p>
        </p:txBody>
      </p:sp>
      <p:sp>
        <p:nvSpPr>
          <p:cNvPr id="5" name="4 Marcador de pie de página"/>
          <p:cNvSpPr>
            <a:spLocks noGrp="1"/>
          </p:cNvSpPr>
          <p:nvPr>
            <p:ph type="ftr" sz="quarter" idx="11"/>
          </p:nvPr>
        </p:nvSpPr>
        <p:spPr/>
        <p:txBody>
          <a:bodyPr/>
          <a:lstStyle>
            <a:lvl1pPr>
              <a:defRPr/>
            </a:lvl1pPr>
          </a:lstStyle>
          <a:p>
            <a:endParaRPr lang="es-ES_tradnl"/>
          </a:p>
        </p:txBody>
      </p:sp>
      <p:sp>
        <p:nvSpPr>
          <p:cNvPr id="6" name="5 Marcador de número de diapositiva"/>
          <p:cNvSpPr>
            <a:spLocks noGrp="1"/>
          </p:cNvSpPr>
          <p:nvPr>
            <p:ph type="sldNum" sz="quarter" idx="12"/>
          </p:nvPr>
        </p:nvSpPr>
        <p:spPr/>
        <p:txBody>
          <a:bodyPr/>
          <a:lstStyle>
            <a:lvl1pPr>
              <a:defRPr/>
            </a:lvl1pPr>
          </a:lstStyle>
          <a:p>
            <a:fld id="{A1604C05-123C-42F3-AF3C-CD38ECDAD699}" type="slidenum">
              <a:rPr lang="es-ES_tradnl"/>
              <a:pPr/>
              <a:t>‹Nº›</a:t>
            </a:fld>
            <a:endParaRPr lang="es-ES_tradnl"/>
          </a:p>
        </p:txBody>
      </p:sp>
    </p:spTree>
    <p:extLst>
      <p:ext uri="{BB962C8B-B14F-4D97-AF65-F5344CB8AC3E}">
        <p14:creationId xmlns:p14="http://schemas.microsoft.com/office/powerpoint/2010/main" val="13043451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chart" preserve="1">
  <p:cSld name="Título y gráfico">
    <p:spTree>
      <p:nvGrpSpPr>
        <p:cNvPr id="1" name=""/>
        <p:cNvGrpSpPr/>
        <p:nvPr/>
      </p:nvGrpSpPr>
      <p:grpSpPr>
        <a:xfrm>
          <a:off x="0" y="0"/>
          <a:ext cx="0" cy="0"/>
          <a:chOff x="0" y="0"/>
          <a:chExt cx="0" cy="0"/>
        </a:xfrm>
      </p:grpSpPr>
      <p:sp>
        <p:nvSpPr>
          <p:cNvPr id="2" name="1 Título"/>
          <p:cNvSpPr>
            <a:spLocks noGrp="1"/>
          </p:cNvSpPr>
          <p:nvPr>
            <p:ph type="title"/>
          </p:nvPr>
        </p:nvSpPr>
        <p:spPr>
          <a:xfrm>
            <a:off x="685800" y="1066800"/>
            <a:ext cx="7772400" cy="1066800"/>
          </a:xfrm>
        </p:spPr>
        <p:txBody>
          <a:bodyPr/>
          <a:lstStyle/>
          <a:p>
            <a:r>
              <a:rPr lang="es-ES" smtClean="0"/>
              <a:t>Haga clic para modificar el estilo de título del patrón</a:t>
            </a:r>
            <a:endParaRPr lang="ca-ES"/>
          </a:p>
        </p:txBody>
      </p:sp>
      <p:sp>
        <p:nvSpPr>
          <p:cNvPr id="3" name="2 Marcador de gráfico"/>
          <p:cNvSpPr>
            <a:spLocks noGrp="1"/>
          </p:cNvSpPr>
          <p:nvPr>
            <p:ph type="chart" idx="1"/>
          </p:nvPr>
        </p:nvSpPr>
        <p:spPr>
          <a:xfrm>
            <a:off x="685800" y="2286000"/>
            <a:ext cx="7772400" cy="3886200"/>
          </a:xfrm>
        </p:spPr>
        <p:txBody>
          <a:bodyPr/>
          <a:lstStyle/>
          <a:p>
            <a:r>
              <a:rPr lang="es-ES" smtClean="0"/>
              <a:t>Haga clic en el icono para agregar un gráfico</a:t>
            </a:r>
            <a:endParaRPr lang="ca-ES"/>
          </a:p>
        </p:txBody>
      </p:sp>
      <p:sp>
        <p:nvSpPr>
          <p:cNvPr id="4" name="3 Marcador de fecha"/>
          <p:cNvSpPr>
            <a:spLocks noGrp="1"/>
          </p:cNvSpPr>
          <p:nvPr>
            <p:ph type="dt" sz="half" idx="10"/>
          </p:nvPr>
        </p:nvSpPr>
        <p:spPr>
          <a:xfrm>
            <a:off x="685800" y="6248400"/>
            <a:ext cx="1905000" cy="457200"/>
          </a:xfrm>
        </p:spPr>
        <p:txBody>
          <a:bodyPr/>
          <a:lstStyle>
            <a:lvl1pPr>
              <a:defRPr/>
            </a:lvl1pPr>
          </a:lstStyle>
          <a:p>
            <a:endParaRPr lang="es-ES_tradnl"/>
          </a:p>
        </p:txBody>
      </p:sp>
      <p:sp>
        <p:nvSpPr>
          <p:cNvPr id="5" name="4 Marcador de pie de página"/>
          <p:cNvSpPr>
            <a:spLocks noGrp="1"/>
          </p:cNvSpPr>
          <p:nvPr>
            <p:ph type="ftr" sz="quarter" idx="11"/>
          </p:nvPr>
        </p:nvSpPr>
        <p:spPr>
          <a:xfrm>
            <a:off x="3124200" y="6248400"/>
            <a:ext cx="2895600" cy="457200"/>
          </a:xfrm>
        </p:spPr>
        <p:txBody>
          <a:bodyPr/>
          <a:lstStyle>
            <a:lvl1pPr>
              <a:defRPr/>
            </a:lvl1pPr>
          </a:lstStyle>
          <a:p>
            <a:endParaRPr lang="es-ES_tradnl"/>
          </a:p>
        </p:txBody>
      </p:sp>
      <p:sp>
        <p:nvSpPr>
          <p:cNvPr id="6" name="5 Marcador de número de diapositiva"/>
          <p:cNvSpPr>
            <a:spLocks noGrp="1"/>
          </p:cNvSpPr>
          <p:nvPr>
            <p:ph type="sldNum" sz="quarter" idx="12"/>
          </p:nvPr>
        </p:nvSpPr>
        <p:spPr>
          <a:xfrm>
            <a:off x="6553200" y="6248400"/>
            <a:ext cx="1905000" cy="457200"/>
          </a:xfrm>
        </p:spPr>
        <p:txBody>
          <a:bodyPr/>
          <a:lstStyle>
            <a:lvl1pPr>
              <a:defRPr/>
            </a:lvl1pPr>
          </a:lstStyle>
          <a:p>
            <a:fld id="{176EDFC4-FC3F-4844-8FBA-A0BE1BD8967F}" type="slidenum">
              <a:rPr lang="es-ES_tradnl"/>
              <a:pPr/>
              <a:t>‹Nº›</a:t>
            </a:fld>
            <a:endParaRPr lang="es-ES_tradnl"/>
          </a:p>
        </p:txBody>
      </p:sp>
    </p:spTree>
    <p:extLst>
      <p:ext uri="{BB962C8B-B14F-4D97-AF65-F5344CB8AC3E}">
        <p14:creationId xmlns:p14="http://schemas.microsoft.com/office/powerpoint/2010/main" val="390322067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ClipArt" preserve="1">
  <p:cSld name="Título y texto e imágenes prediseñadas">
    <p:spTree>
      <p:nvGrpSpPr>
        <p:cNvPr id="1" name=""/>
        <p:cNvGrpSpPr/>
        <p:nvPr/>
      </p:nvGrpSpPr>
      <p:grpSpPr>
        <a:xfrm>
          <a:off x="0" y="0"/>
          <a:ext cx="0" cy="0"/>
          <a:chOff x="0" y="0"/>
          <a:chExt cx="0" cy="0"/>
        </a:xfrm>
      </p:grpSpPr>
      <p:sp>
        <p:nvSpPr>
          <p:cNvPr id="2" name="1 Título"/>
          <p:cNvSpPr>
            <a:spLocks noGrp="1"/>
          </p:cNvSpPr>
          <p:nvPr>
            <p:ph type="title"/>
          </p:nvPr>
        </p:nvSpPr>
        <p:spPr>
          <a:xfrm>
            <a:off x="685800" y="1066800"/>
            <a:ext cx="7772400" cy="1066800"/>
          </a:xfrm>
        </p:spPr>
        <p:txBody>
          <a:bodyPr/>
          <a:lstStyle/>
          <a:p>
            <a:r>
              <a:rPr lang="es-ES" smtClean="0"/>
              <a:t>Haga clic para modificar el estilo de título del patrón</a:t>
            </a:r>
            <a:endParaRPr lang="ca-ES"/>
          </a:p>
        </p:txBody>
      </p:sp>
      <p:sp>
        <p:nvSpPr>
          <p:cNvPr id="3" name="2 Marcador de texto"/>
          <p:cNvSpPr>
            <a:spLocks noGrp="1"/>
          </p:cNvSpPr>
          <p:nvPr>
            <p:ph type="body" sz="half" idx="1"/>
          </p:nvPr>
        </p:nvSpPr>
        <p:spPr>
          <a:xfrm>
            <a:off x="685800" y="2286000"/>
            <a:ext cx="3810000" cy="3886200"/>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ca-ES"/>
          </a:p>
        </p:txBody>
      </p:sp>
      <p:sp>
        <p:nvSpPr>
          <p:cNvPr id="4" name="3 Marcador de imágenes prediseñadas"/>
          <p:cNvSpPr>
            <a:spLocks noGrp="1"/>
          </p:cNvSpPr>
          <p:nvPr>
            <p:ph type="clipArt" sz="half" idx="2"/>
          </p:nvPr>
        </p:nvSpPr>
        <p:spPr>
          <a:xfrm>
            <a:off x="4648200" y="2286000"/>
            <a:ext cx="3810000" cy="3886200"/>
          </a:xfrm>
        </p:spPr>
        <p:txBody>
          <a:bodyPr/>
          <a:lstStyle/>
          <a:p>
            <a:r>
              <a:rPr lang="es-ES" smtClean="0"/>
              <a:t>Haga clic en el icono para agregar una imagen prediseñada</a:t>
            </a:r>
            <a:endParaRPr lang="ca-ES"/>
          </a:p>
        </p:txBody>
      </p:sp>
      <p:sp>
        <p:nvSpPr>
          <p:cNvPr id="5" name="4 Marcador de fecha"/>
          <p:cNvSpPr>
            <a:spLocks noGrp="1"/>
          </p:cNvSpPr>
          <p:nvPr>
            <p:ph type="dt" sz="half" idx="10"/>
          </p:nvPr>
        </p:nvSpPr>
        <p:spPr>
          <a:xfrm>
            <a:off x="685800" y="6248400"/>
            <a:ext cx="1905000" cy="457200"/>
          </a:xfrm>
        </p:spPr>
        <p:txBody>
          <a:bodyPr/>
          <a:lstStyle>
            <a:lvl1pPr>
              <a:defRPr/>
            </a:lvl1pPr>
          </a:lstStyle>
          <a:p>
            <a:endParaRPr lang="es-ES_tradnl"/>
          </a:p>
        </p:txBody>
      </p:sp>
      <p:sp>
        <p:nvSpPr>
          <p:cNvPr id="6" name="5 Marcador de pie de página"/>
          <p:cNvSpPr>
            <a:spLocks noGrp="1"/>
          </p:cNvSpPr>
          <p:nvPr>
            <p:ph type="ftr" sz="quarter" idx="11"/>
          </p:nvPr>
        </p:nvSpPr>
        <p:spPr>
          <a:xfrm>
            <a:off x="3124200" y="6248400"/>
            <a:ext cx="2895600" cy="457200"/>
          </a:xfrm>
        </p:spPr>
        <p:txBody>
          <a:bodyPr/>
          <a:lstStyle>
            <a:lvl1pPr>
              <a:defRPr/>
            </a:lvl1pPr>
          </a:lstStyle>
          <a:p>
            <a:endParaRPr lang="es-ES_tradnl"/>
          </a:p>
        </p:txBody>
      </p:sp>
      <p:sp>
        <p:nvSpPr>
          <p:cNvPr id="7" name="6 Marcador de número de diapositiva"/>
          <p:cNvSpPr>
            <a:spLocks noGrp="1"/>
          </p:cNvSpPr>
          <p:nvPr>
            <p:ph type="sldNum" sz="quarter" idx="12"/>
          </p:nvPr>
        </p:nvSpPr>
        <p:spPr>
          <a:xfrm>
            <a:off x="6553200" y="6248400"/>
            <a:ext cx="1905000" cy="457200"/>
          </a:xfrm>
        </p:spPr>
        <p:txBody>
          <a:bodyPr/>
          <a:lstStyle>
            <a:lvl1pPr>
              <a:defRPr/>
            </a:lvl1pPr>
          </a:lstStyle>
          <a:p>
            <a:fld id="{D9131099-D287-4A44-83AA-69F0A03A3607}" type="slidenum">
              <a:rPr lang="es-ES_tradnl"/>
              <a:pPr/>
              <a:t>‹Nº›</a:t>
            </a:fld>
            <a:endParaRPr lang="es-ES_tradnl"/>
          </a:p>
        </p:txBody>
      </p:sp>
    </p:spTree>
    <p:extLst>
      <p:ext uri="{BB962C8B-B14F-4D97-AF65-F5344CB8AC3E}">
        <p14:creationId xmlns:p14="http://schemas.microsoft.com/office/powerpoint/2010/main" val="4017663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5"/>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1066800"/>
            <a:ext cx="7772400" cy="106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s-ES_tradnl" smtClean="0"/>
              <a:t>Haga clic para modificar el estilo de título del patrón</a:t>
            </a:r>
          </a:p>
        </p:txBody>
      </p:sp>
      <p:sp>
        <p:nvSpPr>
          <p:cNvPr id="1027" name="Rectangle 3"/>
          <p:cNvSpPr>
            <a:spLocks noGrp="1" noChangeArrowheads="1"/>
          </p:cNvSpPr>
          <p:nvPr>
            <p:ph type="body" idx="1"/>
          </p:nvPr>
        </p:nvSpPr>
        <p:spPr bwMode="auto">
          <a:xfrm>
            <a:off x="685800" y="2286000"/>
            <a:ext cx="7772400" cy="3886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atin typeface="+mn-lt"/>
              </a:defRPr>
            </a:lvl1pPr>
          </a:lstStyle>
          <a:p>
            <a:endParaRPr lang="es-ES_tradnl"/>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atin typeface="+mn-lt"/>
              </a:defRPr>
            </a:lvl1pPr>
          </a:lstStyle>
          <a:p>
            <a:endParaRPr lang="es-ES_tradnl"/>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atin typeface="+mn-lt"/>
              </a:defRPr>
            </a:lvl1pPr>
          </a:lstStyle>
          <a:p>
            <a:fld id="{67826B5C-97AA-4FF2-A1B5-44034560EE48}" type="slidenum">
              <a:rPr lang="es-ES_tradnl"/>
              <a:pPr/>
              <a:t>‹Nº›</a:t>
            </a:fld>
            <a:endParaRPr lang="es-ES_tradnl"/>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ctr" rtl="0" eaLnBrk="1" fontAlgn="base" hangingPunct="1">
        <a:spcBef>
          <a:spcPct val="0"/>
        </a:spcBef>
        <a:spcAft>
          <a:spcPct val="0"/>
        </a:spcAft>
        <a:defRPr sz="3600" b="1">
          <a:solidFill>
            <a:srgbClr val="757679"/>
          </a:solidFill>
          <a:latin typeface="+mj-lt"/>
          <a:ea typeface="+mj-ea"/>
          <a:cs typeface="+mj-cs"/>
        </a:defRPr>
      </a:lvl1pPr>
      <a:lvl2pPr algn="ctr" rtl="0" eaLnBrk="1" fontAlgn="base" hangingPunct="1">
        <a:spcBef>
          <a:spcPct val="0"/>
        </a:spcBef>
        <a:spcAft>
          <a:spcPct val="0"/>
        </a:spcAft>
        <a:defRPr sz="3600" b="1">
          <a:solidFill>
            <a:srgbClr val="757679"/>
          </a:solidFill>
          <a:latin typeface="Arial" charset="0"/>
        </a:defRPr>
      </a:lvl2pPr>
      <a:lvl3pPr algn="ctr" rtl="0" eaLnBrk="1" fontAlgn="base" hangingPunct="1">
        <a:spcBef>
          <a:spcPct val="0"/>
        </a:spcBef>
        <a:spcAft>
          <a:spcPct val="0"/>
        </a:spcAft>
        <a:defRPr sz="3600" b="1">
          <a:solidFill>
            <a:srgbClr val="757679"/>
          </a:solidFill>
          <a:latin typeface="Arial" charset="0"/>
        </a:defRPr>
      </a:lvl3pPr>
      <a:lvl4pPr algn="ctr" rtl="0" eaLnBrk="1" fontAlgn="base" hangingPunct="1">
        <a:spcBef>
          <a:spcPct val="0"/>
        </a:spcBef>
        <a:spcAft>
          <a:spcPct val="0"/>
        </a:spcAft>
        <a:defRPr sz="3600" b="1">
          <a:solidFill>
            <a:srgbClr val="757679"/>
          </a:solidFill>
          <a:latin typeface="Arial" charset="0"/>
        </a:defRPr>
      </a:lvl4pPr>
      <a:lvl5pPr algn="ctr" rtl="0" eaLnBrk="1" fontAlgn="base" hangingPunct="1">
        <a:spcBef>
          <a:spcPct val="0"/>
        </a:spcBef>
        <a:spcAft>
          <a:spcPct val="0"/>
        </a:spcAft>
        <a:defRPr sz="3600" b="1">
          <a:solidFill>
            <a:srgbClr val="757679"/>
          </a:solidFill>
          <a:latin typeface="Arial" charset="0"/>
        </a:defRPr>
      </a:lvl5pPr>
      <a:lvl6pPr marL="457200" algn="ctr" rtl="0" eaLnBrk="1" fontAlgn="base" hangingPunct="1">
        <a:spcBef>
          <a:spcPct val="0"/>
        </a:spcBef>
        <a:spcAft>
          <a:spcPct val="0"/>
        </a:spcAft>
        <a:defRPr sz="3600" b="1">
          <a:solidFill>
            <a:srgbClr val="757679"/>
          </a:solidFill>
          <a:latin typeface="Arial" charset="0"/>
        </a:defRPr>
      </a:lvl6pPr>
      <a:lvl7pPr marL="914400" algn="ctr" rtl="0" eaLnBrk="1" fontAlgn="base" hangingPunct="1">
        <a:spcBef>
          <a:spcPct val="0"/>
        </a:spcBef>
        <a:spcAft>
          <a:spcPct val="0"/>
        </a:spcAft>
        <a:defRPr sz="3600" b="1">
          <a:solidFill>
            <a:srgbClr val="757679"/>
          </a:solidFill>
          <a:latin typeface="Arial" charset="0"/>
        </a:defRPr>
      </a:lvl7pPr>
      <a:lvl8pPr marL="1371600" algn="ctr" rtl="0" eaLnBrk="1" fontAlgn="base" hangingPunct="1">
        <a:spcBef>
          <a:spcPct val="0"/>
        </a:spcBef>
        <a:spcAft>
          <a:spcPct val="0"/>
        </a:spcAft>
        <a:defRPr sz="3600" b="1">
          <a:solidFill>
            <a:srgbClr val="757679"/>
          </a:solidFill>
          <a:latin typeface="Arial" charset="0"/>
        </a:defRPr>
      </a:lvl8pPr>
      <a:lvl9pPr marL="1828800" algn="ctr" rtl="0" eaLnBrk="1" fontAlgn="base" hangingPunct="1">
        <a:spcBef>
          <a:spcPct val="0"/>
        </a:spcBef>
        <a:spcAft>
          <a:spcPct val="0"/>
        </a:spcAft>
        <a:defRPr sz="3600" b="1">
          <a:solidFill>
            <a:srgbClr val="757679"/>
          </a:solidFill>
          <a:latin typeface="Arial" charset="0"/>
        </a:defRPr>
      </a:lvl9pPr>
    </p:titleStyle>
    <p:bodyStyle>
      <a:lvl1pPr marL="342900" indent="-342900" algn="l" rtl="0" eaLnBrk="1" fontAlgn="base" hangingPunct="1">
        <a:spcBef>
          <a:spcPct val="20000"/>
        </a:spcBef>
        <a:spcAft>
          <a:spcPct val="0"/>
        </a:spcAft>
        <a:buChar char="•"/>
        <a:defRPr sz="3200">
          <a:solidFill>
            <a:srgbClr val="6773B7"/>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defRPr>
      </a:lvl2pPr>
      <a:lvl3pPr marL="1143000" indent="-228600" algn="l" rtl="0" eaLnBrk="1" fontAlgn="base" hangingPunct="1">
        <a:spcBef>
          <a:spcPct val="20000"/>
        </a:spcBef>
        <a:spcAft>
          <a:spcPct val="0"/>
        </a:spcAft>
        <a:buChar char="•"/>
        <a:defRPr sz="2400">
          <a:solidFill>
            <a:schemeClr val="tx1"/>
          </a:solidFill>
          <a:latin typeface="+mn-lt"/>
        </a:defRPr>
      </a:lvl3pPr>
      <a:lvl4pPr marL="1600200" indent="-228600" algn="l" rtl="0" eaLnBrk="1" fontAlgn="base" hangingPunct="1">
        <a:spcBef>
          <a:spcPct val="20000"/>
        </a:spcBef>
        <a:spcAft>
          <a:spcPct val="0"/>
        </a:spcAft>
        <a:buChar char="–"/>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ca-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4.png"/><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6.emf"/><Relationship Id="rId4" Type="http://schemas.openxmlformats.org/officeDocument/2006/relationships/oleObject" Target="../embeddings/Hoja_de_c_lculo_de_Microsoft_Excel_97-20031.xls"/></Relationships>
</file>

<file path=ppt/slides/_rels/slide12.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emf"/><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image" Target="../media/image21.emf"/><Relationship Id="rId1" Type="http://schemas.openxmlformats.org/officeDocument/2006/relationships/slideLayout" Target="../slideLayouts/slideLayout2.xml"/><Relationship Id="rId4" Type="http://schemas.openxmlformats.org/officeDocument/2006/relationships/image" Target="../media/image23.jpeg"/></Relationships>
</file>

<file path=ppt/slides/_rels/slide32.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image" Target="../media/image24.emf"/><Relationship Id="rId1" Type="http://schemas.openxmlformats.org/officeDocument/2006/relationships/slideLayout" Target="../slideLayouts/slideLayout2.xml"/><Relationship Id="rId5" Type="http://schemas.openxmlformats.org/officeDocument/2006/relationships/image" Target="../media/image27.emf"/><Relationship Id="rId4" Type="http://schemas.openxmlformats.org/officeDocument/2006/relationships/image" Target="../media/image26.emf"/></Relationships>
</file>

<file path=ppt/slides/_rels/slide33.xml.rels><?xml version="1.0" encoding="UTF-8" standalone="yes"?>
<Relationships xmlns="http://schemas.openxmlformats.org/package/2006/relationships"><Relationship Id="rId2" Type="http://schemas.openxmlformats.org/officeDocument/2006/relationships/image" Target="../media/image28.emf"/><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emf"/><Relationship Id="rId1" Type="http://schemas.openxmlformats.org/officeDocument/2006/relationships/slideLayout" Target="../slideLayouts/slideLayout2.xml"/><Relationship Id="rId5" Type="http://schemas.openxmlformats.org/officeDocument/2006/relationships/image" Target="../media/image32.png"/><Relationship Id="rId4" Type="http://schemas.openxmlformats.org/officeDocument/2006/relationships/image" Target="../media/image31.png"/></Relationships>
</file>

<file path=ppt/slides/_rels/slide35.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685800" y="2286000"/>
            <a:ext cx="7772400" cy="1143000"/>
          </a:xfrm>
        </p:spPr>
        <p:txBody>
          <a:bodyPr/>
          <a:lstStyle/>
          <a:p>
            <a:r>
              <a:rPr lang="ca-ES" dirty="0"/>
              <a:t>L’aproximació i la gestió en la percepció de l’entorn comunitari</a:t>
            </a:r>
          </a:p>
        </p:txBody>
      </p:sp>
      <p:sp>
        <p:nvSpPr>
          <p:cNvPr id="3075" name="Rectangle 3"/>
          <p:cNvSpPr>
            <a:spLocks noGrp="1" noChangeArrowheads="1"/>
          </p:cNvSpPr>
          <p:nvPr>
            <p:ph type="subTitle" idx="1"/>
          </p:nvPr>
        </p:nvSpPr>
        <p:spPr>
          <a:xfrm>
            <a:off x="1403648" y="5085184"/>
            <a:ext cx="6400800" cy="841648"/>
          </a:xfrm>
        </p:spPr>
        <p:txBody>
          <a:bodyPr/>
          <a:lstStyle/>
          <a:p>
            <a:pPr algn="r"/>
            <a:r>
              <a:rPr lang="ca-ES" sz="1600" b="1" dirty="0">
                <a:solidFill>
                  <a:schemeClr val="tx1"/>
                </a:solidFill>
              </a:rPr>
              <a:t>Consell Tècnic Assessor de Comunicació i RSC de la </a:t>
            </a:r>
            <a:r>
              <a:rPr lang="ca-ES" sz="1600" b="1" dirty="0" smtClean="0">
                <a:solidFill>
                  <a:schemeClr val="tx1"/>
                </a:solidFill>
              </a:rPr>
              <a:t>Unió</a:t>
            </a:r>
          </a:p>
          <a:p>
            <a:pPr algn="r"/>
            <a:r>
              <a:rPr lang="ca-ES" sz="1600" b="1" dirty="0" smtClean="0">
                <a:solidFill>
                  <a:schemeClr val="tx1"/>
                </a:solidFill>
              </a:rPr>
              <a:t>Barcelona, 21 de març 2012</a:t>
            </a:r>
            <a:endParaRPr lang="ca-ES" sz="1600" b="1" dirty="0">
              <a:solidFill>
                <a:schemeClr val="tx1"/>
              </a:solidFill>
            </a:endParaRPr>
          </a:p>
          <a:p>
            <a:endParaRPr lang="ca-ES" sz="1600" dirty="0">
              <a:solidFill>
                <a:schemeClr val="tx1"/>
              </a:solidFill>
            </a:endParaRP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685800" y="2286000"/>
            <a:ext cx="7772400" cy="1143000"/>
          </a:xfrm>
        </p:spPr>
        <p:txBody>
          <a:bodyPr/>
          <a:lstStyle/>
          <a:p>
            <a:r>
              <a:rPr lang="ca-ES" dirty="0">
                <a:solidFill>
                  <a:schemeClr val="tx1"/>
                </a:solidFill>
              </a:rPr>
              <a:t>La comunicació en un entorn local</a:t>
            </a:r>
          </a:p>
        </p:txBody>
      </p:sp>
      <p:sp>
        <p:nvSpPr>
          <p:cNvPr id="3075" name="Rectangle 3"/>
          <p:cNvSpPr>
            <a:spLocks noGrp="1" noChangeArrowheads="1"/>
          </p:cNvSpPr>
          <p:nvPr>
            <p:ph type="subTitle" idx="1"/>
          </p:nvPr>
        </p:nvSpPr>
        <p:spPr>
          <a:xfrm>
            <a:off x="1331640" y="3717032"/>
            <a:ext cx="6400800" cy="841648"/>
          </a:xfrm>
        </p:spPr>
        <p:txBody>
          <a:bodyPr/>
          <a:lstStyle/>
          <a:p>
            <a:pPr algn="r"/>
            <a:r>
              <a:rPr lang="ca-ES" sz="1600" b="1" dirty="0" smtClean="0">
                <a:solidFill>
                  <a:schemeClr val="tx1"/>
                </a:solidFill>
              </a:rPr>
              <a:t>Dr. Joan Grané Alsina</a:t>
            </a:r>
          </a:p>
          <a:p>
            <a:pPr algn="r"/>
            <a:r>
              <a:rPr lang="ca-ES" sz="1600" b="1" dirty="0" smtClean="0">
                <a:solidFill>
                  <a:schemeClr val="tx1"/>
                </a:solidFill>
              </a:rPr>
              <a:t>Director Gerent de l’Hospital de Campdevànol</a:t>
            </a:r>
            <a:endParaRPr lang="ca-ES" sz="1600" b="1" dirty="0">
              <a:solidFill>
                <a:schemeClr val="tx1"/>
              </a:solidFill>
            </a:endParaRPr>
          </a:p>
          <a:p>
            <a:endParaRPr lang="ca-ES" sz="1600" dirty="0">
              <a:solidFill>
                <a:schemeClr val="tx1"/>
              </a:solidFill>
            </a:endParaRPr>
          </a:p>
        </p:txBody>
      </p:sp>
    </p:spTree>
    <p:extLst>
      <p:ext uri="{BB962C8B-B14F-4D97-AF65-F5344CB8AC3E}">
        <p14:creationId xmlns:p14="http://schemas.microsoft.com/office/powerpoint/2010/main" val="127061166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ca-ES" dirty="0"/>
          </a:p>
        </p:txBody>
      </p:sp>
      <p:pic>
        <p:nvPicPr>
          <p:cNvPr id="4" name="3 Marcador de contenido"/>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5317" y="908720"/>
            <a:ext cx="3743325" cy="3752850"/>
          </a:xfrm>
        </p:spPr>
      </p:pic>
      <p:pic>
        <p:nvPicPr>
          <p:cNvPr id="5" name="Picture 3"/>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0" b="100000" l="0" r="99272">
                        <a14:foregroundMark x1="3846" y1="5099" x2="3846" y2="5099"/>
                      </a14:backgroundRemoval>
                    </a14:imgEffect>
                  </a14:imgLayer>
                </a14:imgProps>
              </a:ext>
              <a:ext uri="{28A0092B-C50C-407E-A947-70E740481C1C}">
                <a14:useLocalDpi xmlns:a14="http://schemas.microsoft.com/office/drawing/2010/main" val="0"/>
              </a:ext>
            </a:extLst>
          </a:blip>
          <a:srcRect/>
          <a:stretch>
            <a:fillRect/>
          </a:stretch>
        </p:blipFill>
        <p:spPr bwMode="auto">
          <a:xfrm>
            <a:off x="1547660" y="1772812"/>
            <a:ext cx="6627292" cy="4863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6"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7544" y="1046229"/>
            <a:ext cx="8267380" cy="55372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6" name="15 CuadroTexto"/>
          <p:cNvSpPr txBox="1"/>
          <p:nvPr/>
        </p:nvSpPr>
        <p:spPr>
          <a:xfrm>
            <a:off x="3668928" y="3481273"/>
            <a:ext cx="4896544" cy="2382191"/>
          </a:xfrm>
          <a:prstGeom prst="rect">
            <a:avLst/>
          </a:prstGeom>
          <a:noFill/>
        </p:spPr>
        <p:txBody>
          <a:bodyPr wrap="square" rtlCol="0">
            <a:spAutoFit/>
          </a:bodyPr>
          <a:lstStyle/>
          <a:p>
            <a:pPr marL="342900" lvl="0" indent="-342900" algn="just">
              <a:spcBef>
                <a:spcPct val="20000"/>
              </a:spcBef>
              <a:buFontTx/>
              <a:buChar char="•"/>
            </a:pPr>
            <a:r>
              <a:rPr lang="ca-ES" b="1" kern="0" dirty="0">
                <a:solidFill>
                  <a:schemeClr val="bg1"/>
                </a:solidFill>
                <a:latin typeface="Arial"/>
              </a:rPr>
              <a:t>Som un hospital general bàsic </a:t>
            </a:r>
            <a:r>
              <a:rPr lang="ca-ES" b="1" u="sng" kern="0" dirty="0">
                <a:solidFill>
                  <a:schemeClr val="bg1"/>
                </a:solidFill>
                <a:latin typeface="Arial"/>
              </a:rPr>
              <a:t>aïllat</a:t>
            </a:r>
            <a:r>
              <a:rPr lang="ca-ES" b="1" kern="0" dirty="0">
                <a:solidFill>
                  <a:schemeClr val="bg1"/>
                </a:solidFill>
                <a:latin typeface="Arial"/>
              </a:rPr>
              <a:t>.</a:t>
            </a:r>
          </a:p>
          <a:p>
            <a:pPr marL="342900" lvl="0" indent="-342900" algn="just">
              <a:spcBef>
                <a:spcPct val="20000"/>
              </a:spcBef>
              <a:buFontTx/>
              <a:buChar char="•"/>
            </a:pPr>
            <a:r>
              <a:rPr lang="ca-ES" b="1" kern="0" dirty="0">
                <a:solidFill>
                  <a:schemeClr val="bg1"/>
                </a:solidFill>
                <a:latin typeface="Arial"/>
              </a:rPr>
              <a:t>Atenem a la població de la comarca del Ripollès, que té uns 26.393 habitants.</a:t>
            </a:r>
          </a:p>
          <a:p>
            <a:endParaRPr lang="ca-ES" dirty="0"/>
          </a:p>
        </p:txBody>
      </p:sp>
    </p:spTree>
    <p:extLst>
      <p:ext uri="{BB962C8B-B14F-4D97-AF65-F5344CB8AC3E}">
        <p14:creationId xmlns:p14="http://schemas.microsoft.com/office/powerpoint/2010/main" val="8331347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4"/>
                                        </p:tgtEl>
                                      </p:cBhvr>
                                    </p:animEffect>
                                    <p:set>
                                      <p:cBhvr>
                                        <p:cTn id="7" dur="1" fill="hold">
                                          <p:stCondLst>
                                            <p:cond delay="499"/>
                                          </p:stCondLst>
                                        </p:cTn>
                                        <p:tgtEl>
                                          <p:spTgt spid="4"/>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1100"/>
                                  </p:stCondLst>
                                  <p:childTnLst>
                                    <p:set>
                                      <p:cBhvr>
                                        <p:cTn id="11" dur="1" fill="hold">
                                          <p:stCondLst>
                                            <p:cond delay="0"/>
                                          </p:stCondLst>
                                        </p:cTn>
                                        <p:tgtEl>
                                          <p:spTgt spid="5"/>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22" presetClass="entr" presetSubtype="4" fill="hold" nodeType="clickEffect">
                                  <p:stCondLst>
                                    <p:cond delay="1700"/>
                                  </p:stCondLst>
                                  <p:childTnLst>
                                    <p:set>
                                      <p:cBhvr>
                                        <p:cTn id="15" dur="1" fill="hold">
                                          <p:stCondLst>
                                            <p:cond delay="0"/>
                                          </p:stCondLst>
                                        </p:cTn>
                                        <p:tgtEl>
                                          <p:spTgt spid="1026"/>
                                        </p:tgtEl>
                                        <p:attrNameLst>
                                          <p:attrName>style.visibility</p:attrName>
                                        </p:attrNameLst>
                                      </p:cBhvr>
                                      <p:to>
                                        <p:strVal val="visible"/>
                                      </p:to>
                                    </p:set>
                                    <p:animEffect transition="in" filter="wipe(down)">
                                      <p:cBhvr>
                                        <p:cTn id="16" dur="1000"/>
                                        <p:tgtEl>
                                          <p:spTgt spid="1026"/>
                                        </p:tgtEl>
                                      </p:cBhvr>
                                    </p:animEffec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2800"/>
                                  </p:stCondLst>
                                  <p:childTnLst>
                                    <p:set>
                                      <p:cBhvr>
                                        <p:cTn id="20"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ca-ES" dirty="0" smtClean="0"/>
              <a:t>La nostra Organització</a:t>
            </a:r>
            <a:endParaRPr lang="ca-ES" dirty="0"/>
          </a:p>
        </p:txBody>
      </p:sp>
      <p:sp>
        <p:nvSpPr>
          <p:cNvPr id="3" name="2 Marcador de contenido"/>
          <p:cNvSpPr>
            <a:spLocks noGrp="1"/>
          </p:cNvSpPr>
          <p:nvPr>
            <p:ph idx="1"/>
          </p:nvPr>
        </p:nvSpPr>
        <p:spPr/>
        <p:txBody>
          <a:bodyPr/>
          <a:lstStyle/>
          <a:p>
            <a:pPr marL="0" indent="0" algn="just">
              <a:buNone/>
            </a:pPr>
            <a:r>
              <a:rPr lang="ca-ES" sz="2800" dirty="0" smtClean="0"/>
              <a:t>Som una Fundació Privada sense ànim de lucre, que té les següents línies assistencials:</a:t>
            </a:r>
          </a:p>
          <a:p>
            <a:pPr lvl="1"/>
            <a:r>
              <a:rPr lang="ca-ES" dirty="0" smtClean="0"/>
              <a:t>Atenció especialitzada</a:t>
            </a:r>
          </a:p>
          <a:p>
            <a:pPr lvl="1"/>
            <a:r>
              <a:rPr lang="ca-ES" dirty="0" smtClean="0"/>
              <a:t>Atenció sociosanitària</a:t>
            </a:r>
          </a:p>
          <a:p>
            <a:pPr lvl="1"/>
            <a:r>
              <a:rPr lang="ca-ES" dirty="0" smtClean="0"/>
              <a:t>Atenció primària </a:t>
            </a:r>
            <a:r>
              <a:rPr lang="ca-ES" sz="1400" dirty="0" smtClean="0"/>
              <a:t>(ABS Ribes de Freser – Campdevànol)</a:t>
            </a:r>
            <a:endParaRPr lang="ca-ES" sz="1400" dirty="0"/>
          </a:p>
        </p:txBody>
      </p:sp>
    </p:spTree>
    <p:extLst>
      <p:ext uri="{BB962C8B-B14F-4D97-AF65-F5344CB8AC3E}">
        <p14:creationId xmlns:p14="http://schemas.microsoft.com/office/powerpoint/2010/main" val="372811944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ca-ES" dirty="0" smtClean="0"/>
              <a:t>La nostra Organització</a:t>
            </a:r>
            <a:endParaRPr lang="ca-ES" dirty="0"/>
          </a:p>
        </p:txBody>
      </p:sp>
      <p:sp>
        <p:nvSpPr>
          <p:cNvPr id="3" name="2 Marcador de contenido"/>
          <p:cNvSpPr>
            <a:spLocks noGrp="1"/>
          </p:cNvSpPr>
          <p:nvPr>
            <p:ph idx="1"/>
          </p:nvPr>
        </p:nvSpPr>
        <p:spPr>
          <a:xfrm>
            <a:off x="683568" y="1916832"/>
            <a:ext cx="7772400" cy="3886200"/>
          </a:xfrm>
        </p:spPr>
        <p:txBody>
          <a:bodyPr/>
          <a:lstStyle/>
          <a:p>
            <a:pPr marL="0" indent="0">
              <a:lnSpc>
                <a:spcPct val="90000"/>
              </a:lnSpc>
              <a:buClr>
                <a:srgbClr val="808000"/>
              </a:buClr>
              <a:buFont typeface="Wingdings" pitchFamily="2" charset="2"/>
              <a:buChar char="v"/>
            </a:pPr>
            <a:r>
              <a:rPr lang="ca-ES" sz="2400" b="1" u="sng" dirty="0">
                <a:solidFill>
                  <a:srgbClr val="990033"/>
                </a:solidFill>
                <a:latin typeface="+mj-lt"/>
              </a:rPr>
              <a:t>MISSIÓ</a:t>
            </a:r>
            <a:r>
              <a:rPr lang="ca-ES" sz="2400" b="1" dirty="0">
                <a:solidFill>
                  <a:srgbClr val="990033"/>
                </a:solidFill>
                <a:latin typeface="+mj-lt"/>
              </a:rPr>
              <a:t>:</a:t>
            </a:r>
          </a:p>
          <a:p>
            <a:pPr marL="530225" lvl="1" indent="3175" algn="just" eaLnBrk="0" hangingPunct="0">
              <a:lnSpc>
                <a:spcPct val="90000"/>
              </a:lnSpc>
              <a:spcBef>
                <a:spcPct val="0"/>
              </a:spcBef>
              <a:buClrTx/>
              <a:buFontTx/>
              <a:buNone/>
            </a:pPr>
            <a:r>
              <a:rPr lang="ca-ES" sz="1600" i="1" dirty="0">
                <a:solidFill>
                  <a:schemeClr val="tx2"/>
                </a:solidFill>
                <a:latin typeface="+mj-lt"/>
              </a:rPr>
              <a:t>Ser la Institució que vetlla per les necessitats de Salut, integrada i universal (pública i privada), buscant l’excel·lència, en aconseguir resultats en els </a:t>
            </a:r>
            <a:r>
              <a:rPr lang="ca-ES" sz="1600" b="1" i="1" dirty="0">
                <a:solidFill>
                  <a:schemeClr val="tx2"/>
                </a:solidFill>
                <a:latin typeface="+mj-lt"/>
              </a:rPr>
              <a:t>àmbits de la salut i de la dependència</a:t>
            </a:r>
            <a:r>
              <a:rPr lang="ca-ES" sz="1600" i="1" dirty="0">
                <a:solidFill>
                  <a:schemeClr val="tx2"/>
                </a:solidFill>
                <a:latin typeface="+mj-lt"/>
              </a:rPr>
              <a:t> , per les persones a la comarca del Ripollès.</a:t>
            </a:r>
          </a:p>
          <a:p>
            <a:pPr marL="530225" lvl="1" indent="3175" algn="just" eaLnBrk="0" hangingPunct="0">
              <a:lnSpc>
                <a:spcPct val="90000"/>
              </a:lnSpc>
              <a:spcBef>
                <a:spcPct val="0"/>
              </a:spcBef>
              <a:buClrTx/>
              <a:buFontTx/>
              <a:buNone/>
            </a:pPr>
            <a:endParaRPr lang="ca-ES" sz="1600" i="1" dirty="0">
              <a:solidFill>
                <a:schemeClr val="tx2"/>
              </a:solidFill>
              <a:latin typeface="+mj-lt"/>
            </a:endParaRPr>
          </a:p>
          <a:p>
            <a:pPr marL="0" indent="0">
              <a:lnSpc>
                <a:spcPct val="90000"/>
              </a:lnSpc>
              <a:buClr>
                <a:srgbClr val="808000"/>
              </a:buClr>
              <a:buFont typeface="Wingdings" pitchFamily="2" charset="2"/>
              <a:buChar char="v"/>
            </a:pPr>
            <a:r>
              <a:rPr lang="ca-ES" sz="2400" b="1" dirty="0">
                <a:solidFill>
                  <a:srgbClr val="990033"/>
                </a:solidFill>
                <a:latin typeface="+mj-lt"/>
              </a:rPr>
              <a:t> </a:t>
            </a:r>
            <a:r>
              <a:rPr lang="ca-ES" sz="2400" b="1" u="sng" dirty="0">
                <a:solidFill>
                  <a:srgbClr val="990033"/>
                </a:solidFill>
                <a:latin typeface="+mj-lt"/>
              </a:rPr>
              <a:t>VISIÓ</a:t>
            </a:r>
            <a:r>
              <a:rPr lang="ca-ES" sz="2400" dirty="0">
                <a:solidFill>
                  <a:srgbClr val="990033"/>
                </a:solidFill>
                <a:latin typeface="+mj-lt"/>
              </a:rPr>
              <a:t>:</a:t>
            </a:r>
          </a:p>
          <a:p>
            <a:pPr marL="530225" lvl="1" indent="3175" algn="just" eaLnBrk="0" hangingPunct="0">
              <a:lnSpc>
                <a:spcPct val="90000"/>
              </a:lnSpc>
              <a:spcBef>
                <a:spcPct val="0"/>
              </a:spcBef>
              <a:buClrTx/>
              <a:buFontTx/>
              <a:buNone/>
            </a:pPr>
            <a:r>
              <a:rPr lang="ca-ES" sz="1600" i="1" dirty="0">
                <a:solidFill>
                  <a:schemeClr val="tx2"/>
                </a:solidFill>
                <a:latin typeface="+mj-lt"/>
              </a:rPr>
              <a:t>Ser una organització professional, propera, oberta, cordial, necessària i econòmicament sostenible, que garanteixi la cobertura de les necessitats de salut i dependència de les persones del Ripollès, en els aspectes assistencials, de prevenció i formació.</a:t>
            </a:r>
          </a:p>
          <a:p>
            <a:pPr marL="530225" lvl="1" indent="3175" algn="just" eaLnBrk="0" hangingPunct="0">
              <a:lnSpc>
                <a:spcPct val="90000"/>
              </a:lnSpc>
              <a:spcBef>
                <a:spcPct val="0"/>
              </a:spcBef>
              <a:buClrTx/>
              <a:buFontTx/>
              <a:buNone/>
            </a:pPr>
            <a:endParaRPr lang="ca-ES" sz="1600" dirty="0">
              <a:solidFill>
                <a:srgbClr val="33CC33"/>
              </a:solidFill>
              <a:latin typeface="+mj-lt"/>
            </a:endParaRPr>
          </a:p>
          <a:p>
            <a:pPr marL="0" indent="0">
              <a:lnSpc>
                <a:spcPct val="90000"/>
              </a:lnSpc>
              <a:buClr>
                <a:srgbClr val="808000"/>
              </a:buClr>
              <a:buFont typeface="Wingdings" pitchFamily="2" charset="2"/>
              <a:buChar char="v"/>
            </a:pPr>
            <a:r>
              <a:rPr lang="ca-ES" sz="2400" b="1" dirty="0">
                <a:solidFill>
                  <a:srgbClr val="990033"/>
                </a:solidFill>
                <a:latin typeface="+mj-lt"/>
              </a:rPr>
              <a:t> </a:t>
            </a:r>
            <a:r>
              <a:rPr lang="ca-ES" sz="2400" b="1" u="sng" dirty="0">
                <a:solidFill>
                  <a:srgbClr val="990033"/>
                </a:solidFill>
                <a:latin typeface="+mj-lt"/>
              </a:rPr>
              <a:t>VALORS</a:t>
            </a:r>
            <a:r>
              <a:rPr lang="ca-ES" sz="2400" dirty="0">
                <a:solidFill>
                  <a:srgbClr val="990033"/>
                </a:solidFill>
                <a:latin typeface="+mj-lt"/>
              </a:rPr>
              <a:t>:</a:t>
            </a:r>
          </a:p>
          <a:p>
            <a:pPr marL="530225" lvl="1" indent="3175" algn="just">
              <a:lnSpc>
                <a:spcPct val="90000"/>
              </a:lnSpc>
              <a:buFont typeface="Wingdings" pitchFamily="2" charset="2"/>
              <a:buNone/>
            </a:pPr>
            <a:r>
              <a:rPr lang="ca-ES" sz="1600" i="1" dirty="0">
                <a:solidFill>
                  <a:schemeClr val="tx2"/>
                </a:solidFill>
                <a:latin typeface="+mj-lt"/>
              </a:rPr>
              <a:t>Compromís, Agilitat, Eficàcia, Seguretat, Eficiència, Ètica, Atenció a Necessitats</a:t>
            </a:r>
            <a:r>
              <a:rPr lang="ca-ES" sz="1600" i="1" dirty="0" smtClean="0">
                <a:solidFill>
                  <a:schemeClr val="tx2"/>
                </a:solidFill>
                <a:latin typeface="+mj-lt"/>
              </a:rPr>
              <a:t>, Tolerància</a:t>
            </a:r>
            <a:r>
              <a:rPr lang="ca-ES" sz="1600" i="1" dirty="0">
                <a:solidFill>
                  <a:schemeClr val="tx2"/>
                </a:solidFill>
                <a:latin typeface="+mj-lt"/>
              </a:rPr>
              <a:t>, Docència, Recerca, Formació, Innovació, Confort, Proximitat, Excel·lència, Professionalitat, Confiança, Treball en equip, Preocupats pels treballadors.</a:t>
            </a:r>
            <a:r>
              <a:rPr lang="ca-ES" sz="1600" dirty="0">
                <a:solidFill>
                  <a:schemeClr val="tx2"/>
                </a:solidFill>
                <a:latin typeface="+mj-lt"/>
              </a:rPr>
              <a:t> </a:t>
            </a:r>
          </a:p>
          <a:p>
            <a:endParaRPr lang="ca-ES" dirty="0"/>
          </a:p>
        </p:txBody>
      </p:sp>
    </p:spTree>
    <p:extLst>
      <p:ext uri="{BB962C8B-B14F-4D97-AF65-F5344CB8AC3E}">
        <p14:creationId xmlns:p14="http://schemas.microsoft.com/office/powerpoint/2010/main" val="22945144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r>
              <a:rPr lang="ca-ES" dirty="0" smtClean="0"/>
              <a:t>Les nostres dades assistencials</a:t>
            </a:r>
            <a:endParaRPr lang="ca-ES" dirty="0"/>
          </a:p>
        </p:txBody>
      </p:sp>
      <p:graphicFrame>
        <p:nvGraphicFramePr>
          <p:cNvPr id="4" name="3 Marcador de contenido"/>
          <p:cNvGraphicFramePr>
            <a:graphicFrameLocks noGrp="1"/>
          </p:cNvGraphicFramePr>
          <p:nvPr>
            <p:ph idx="1"/>
            <p:extLst>
              <p:ext uri="{D42A27DB-BD31-4B8C-83A1-F6EECF244321}">
                <p14:modId xmlns:p14="http://schemas.microsoft.com/office/powerpoint/2010/main" val="637663491"/>
              </p:ext>
            </p:extLst>
          </p:nvPr>
        </p:nvGraphicFramePr>
        <p:xfrm>
          <a:off x="971600" y="2276872"/>
          <a:ext cx="7342584" cy="3337560"/>
        </p:xfrm>
        <a:graphic>
          <a:graphicData uri="http://schemas.openxmlformats.org/drawingml/2006/table">
            <a:tbl>
              <a:tblPr firstRow="1" bandRow="1">
                <a:tableStyleId>{21E4AEA4-8DFA-4A89-87EB-49C32662AFE0}</a:tableStyleId>
              </a:tblPr>
              <a:tblGrid>
                <a:gridCol w="3310136"/>
                <a:gridCol w="1440160"/>
                <a:gridCol w="1296144"/>
                <a:gridCol w="1296144"/>
              </a:tblGrid>
              <a:tr h="370840">
                <a:tc>
                  <a:txBody>
                    <a:bodyPr/>
                    <a:lstStyle/>
                    <a:p>
                      <a:r>
                        <a:rPr lang="ca-ES" dirty="0" smtClean="0"/>
                        <a:t>Especialitzada</a:t>
                      </a:r>
                      <a:endParaRPr lang="ca-ES" dirty="0"/>
                    </a:p>
                  </a:txBody>
                  <a:tcPr/>
                </a:tc>
                <a:tc>
                  <a:txBody>
                    <a:bodyPr/>
                    <a:lstStyle/>
                    <a:p>
                      <a:pPr algn="ctr"/>
                      <a:r>
                        <a:rPr lang="ca-ES" dirty="0" smtClean="0"/>
                        <a:t>2011</a:t>
                      </a:r>
                      <a:endParaRPr lang="ca-ES" dirty="0"/>
                    </a:p>
                  </a:txBody>
                  <a:tcPr/>
                </a:tc>
                <a:tc>
                  <a:txBody>
                    <a:bodyPr/>
                    <a:lstStyle/>
                    <a:p>
                      <a:pPr algn="ctr"/>
                      <a:r>
                        <a:rPr lang="ca-ES" dirty="0" smtClean="0"/>
                        <a:t>2010</a:t>
                      </a:r>
                      <a:endParaRPr lang="ca-ES" dirty="0"/>
                    </a:p>
                  </a:txBody>
                  <a:tcPr/>
                </a:tc>
                <a:tc>
                  <a:txBody>
                    <a:bodyPr/>
                    <a:lstStyle/>
                    <a:p>
                      <a:pPr algn="ctr"/>
                      <a:r>
                        <a:rPr lang="ca-ES" dirty="0" err="1" smtClean="0"/>
                        <a:t>Dif</a:t>
                      </a:r>
                      <a:r>
                        <a:rPr lang="ca-ES" dirty="0" smtClean="0"/>
                        <a:t>.</a:t>
                      </a:r>
                      <a:endParaRPr lang="ca-ES" dirty="0"/>
                    </a:p>
                  </a:txBody>
                  <a:tcPr/>
                </a:tc>
              </a:tr>
              <a:tr h="370840">
                <a:tc>
                  <a:txBody>
                    <a:bodyPr/>
                    <a:lstStyle/>
                    <a:p>
                      <a:r>
                        <a:rPr lang="ca-ES" dirty="0" smtClean="0"/>
                        <a:t>Altes aguts</a:t>
                      </a:r>
                      <a:endParaRPr lang="ca-ES" dirty="0"/>
                    </a:p>
                  </a:txBody>
                  <a:tcPr/>
                </a:tc>
                <a:tc>
                  <a:txBody>
                    <a:bodyPr/>
                    <a:lstStyle/>
                    <a:p>
                      <a:pPr algn="r"/>
                      <a:r>
                        <a:rPr lang="ca-ES" dirty="0" smtClean="0"/>
                        <a:t>1.720</a:t>
                      </a:r>
                      <a:endParaRPr lang="ca-ES" dirty="0"/>
                    </a:p>
                  </a:txBody>
                  <a:tcPr/>
                </a:tc>
                <a:tc>
                  <a:txBody>
                    <a:bodyPr/>
                    <a:lstStyle/>
                    <a:p>
                      <a:pPr algn="r"/>
                      <a:r>
                        <a:rPr lang="ca-ES" dirty="0" smtClean="0"/>
                        <a:t>1.750</a:t>
                      </a:r>
                      <a:endParaRPr lang="ca-ES" dirty="0"/>
                    </a:p>
                  </a:txBody>
                  <a:tcPr/>
                </a:tc>
                <a:tc>
                  <a:txBody>
                    <a:bodyPr/>
                    <a:lstStyle/>
                    <a:p>
                      <a:pPr algn="ctr"/>
                      <a:r>
                        <a:rPr lang="ca-ES" dirty="0" smtClean="0"/>
                        <a:t>-1,7%</a:t>
                      </a:r>
                      <a:endParaRPr lang="ca-ES" dirty="0"/>
                    </a:p>
                  </a:txBody>
                  <a:tcPr/>
                </a:tc>
              </a:tr>
              <a:tr h="370840">
                <a:tc>
                  <a:txBody>
                    <a:bodyPr/>
                    <a:lstStyle/>
                    <a:p>
                      <a:r>
                        <a:rPr lang="ca-ES" dirty="0" smtClean="0"/>
                        <a:t>Intervencions ingressats</a:t>
                      </a:r>
                    </a:p>
                  </a:txBody>
                  <a:tcPr/>
                </a:tc>
                <a:tc>
                  <a:txBody>
                    <a:bodyPr/>
                    <a:lstStyle/>
                    <a:p>
                      <a:pPr algn="r"/>
                      <a:r>
                        <a:rPr lang="ca-ES" dirty="0" smtClean="0"/>
                        <a:t>394</a:t>
                      </a:r>
                      <a:endParaRPr lang="ca-ES" dirty="0"/>
                    </a:p>
                  </a:txBody>
                  <a:tcPr/>
                </a:tc>
                <a:tc>
                  <a:txBody>
                    <a:bodyPr/>
                    <a:lstStyle/>
                    <a:p>
                      <a:pPr algn="r"/>
                      <a:r>
                        <a:rPr lang="ca-ES" dirty="0" smtClean="0"/>
                        <a:t>351</a:t>
                      </a:r>
                      <a:endParaRPr lang="ca-ES" dirty="0"/>
                    </a:p>
                  </a:txBody>
                  <a:tcPr/>
                </a:tc>
                <a:tc>
                  <a:txBody>
                    <a:bodyPr/>
                    <a:lstStyle/>
                    <a:p>
                      <a:pPr algn="ctr"/>
                      <a:r>
                        <a:rPr lang="ca-ES" dirty="0" smtClean="0"/>
                        <a:t>12,3%</a:t>
                      </a:r>
                      <a:endParaRPr lang="ca-ES" dirty="0"/>
                    </a:p>
                  </a:txBody>
                  <a:tcPr/>
                </a:tc>
              </a:tr>
              <a:tr h="370840">
                <a:tc>
                  <a:txBody>
                    <a:bodyPr/>
                    <a:lstStyle/>
                    <a:p>
                      <a:r>
                        <a:rPr lang="ca-ES" dirty="0" smtClean="0"/>
                        <a:t>Cirurgia Major ambulatòria</a:t>
                      </a:r>
                      <a:endParaRPr lang="ca-ES" dirty="0"/>
                    </a:p>
                  </a:txBody>
                  <a:tcPr/>
                </a:tc>
                <a:tc>
                  <a:txBody>
                    <a:bodyPr/>
                    <a:lstStyle/>
                    <a:p>
                      <a:pPr algn="r"/>
                      <a:r>
                        <a:rPr lang="ca-ES" dirty="0" smtClean="0"/>
                        <a:t>1.047</a:t>
                      </a:r>
                      <a:endParaRPr lang="ca-ES" dirty="0"/>
                    </a:p>
                  </a:txBody>
                  <a:tcPr/>
                </a:tc>
                <a:tc>
                  <a:txBody>
                    <a:bodyPr/>
                    <a:lstStyle/>
                    <a:p>
                      <a:pPr algn="r"/>
                      <a:r>
                        <a:rPr lang="ca-ES" dirty="0" smtClean="0"/>
                        <a:t>969</a:t>
                      </a:r>
                      <a:endParaRPr lang="ca-ES" dirty="0"/>
                    </a:p>
                  </a:txBody>
                  <a:tcPr/>
                </a:tc>
                <a:tc>
                  <a:txBody>
                    <a:bodyPr/>
                    <a:lstStyle/>
                    <a:p>
                      <a:pPr algn="ctr"/>
                      <a:r>
                        <a:rPr lang="ca-ES" dirty="0" smtClean="0"/>
                        <a:t>8,0%</a:t>
                      </a:r>
                      <a:endParaRPr lang="ca-ES" dirty="0"/>
                    </a:p>
                  </a:txBody>
                  <a:tcPr/>
                </a:tc>
              </a:tr>
              <a:tr h="370840">
                <a:tc>
                  <a:txBody>
                    <a:bodyPr/>
                    <a:lstStyle/>
                    <a:p>
                      <a:r>
                        <a:rPr lang="ca-ES" dirty="0" smtClean="0"/>
                        <a:t>Parts</a:t>
                      </a:r>
                      <a:endParaRPr lang="ca-ES" dirty="0"/>
                    </a:p>
                  </a:txBody>
                  <a:tcPr/>
                </a:tc>
                <a:tc>
                  <a:txBody>
                    <a:bodyPr/>
                    <a:lstStyle/>
                    <a:p>
                      <a:pPr algn="r"/>
                      <a:r>
                        <a:rPr lang="ca-ES" dirty="0" smtClean="0"/>
                        <a:t>166</a:t>
                      </a:r>
                      <a:endParaRPr lang="ca-ES" dirty="0"/>
                    </a:p>
                  </a:txBody>
                  <a:tcPr/>
                </a:tc>
                <a:tc>
                  <a:txBody>
                    <a:bodyPr/>
                    <a:lstStyle/>
                    <a:p>
                      <a:pPr algn="r"/>
                      <a:r>
                        <a:rPr lang="ca-ES" dirty="0" smtClean="0"/>
                        <a:t>151</a:t>
                      </a:r>
                      <a:endParaRPr lang="ca-ES" dirty="0"/>
                    </a:p>
                  </a:txBody>
                  <a:tcPr/>
                </a:tc>
                <a:tc>
                  <a:txBody>
                    <a:bodyPr/>
                    <a:lstStyle/>
                    <a:p>
                      <a:pPr algn="ctr"/>
                      <a:r>
                        <a:rPr lang="ca-ES" dirty="0" smtClean="0"/>
                        <a:t>9,9%</a:t>
                      </a:r>
                      <a:endParaRPr lang="ca-ES" dirty="0"/>
                    </a:p>
                  </a:txBody>
                  <a:tcPr/>
                </a:tc>
              </a:tr>
              <a:tr h="370840">
                <a:tc>
                  <a:txBody>
                    <a:bodyPr/>
                    <a:lstStyle/>
                    <a:p>
                      <a:r>
                        <a:rPr lang="ca-ES" dirty="0" smtClean="0"/>
                        <a:t>Hospital de Dia </a:t>
                      </a:r>
                      <a:endParaRPr lang="ca-ES" dirty="0"/>
                    </a:p>
                  </a:txBody>
                  <a:tcPr/>
                </a:tc>
                <a:tc>
                  <a:txBody>
                    <a:bodyPr/>
                    <a:lstStyle/>
                    <a:p>
                      <a:pPr algn="r"/>
                      <a:r>
                        <a:rPr lang="ca-ES" dirty="0" smtClean="0"/>
                        <a:t>927</a:t>
                      </a:r>
                      <a:endParaRPr lang="ca-ES" dirty="0"/>
                    </a:p>
                  </a:txBody>
                  <a:tcPr/>
                </a:tc>
                <a:tc>
                  <a:txBody>
                    <a:bodyPr/>
                    <a:lstStyle/>
                    <a:p>
                      <a:pPr algn="r"/>
                      <a:r>
                        <a:rPr lang="ca-ES" dirty="0" smtClean="0"/>
                        <a:t>747</a:t>
                      </a:r>
                      <a:endParaRPr lang="ca-ES" dirty="0"/>
                    </a:p>
                  </a:txBody>
                  <a:tcPr/>
                </a:tc>
                <a:tc>
                  <a:txBody>
                    <a:bodyPr/>
                    <a:lstStyle/>
                    <a:p>
                      <a:pPr algn="ctr"/>
                      <a:r>
                        <a:rPr lang="ca-ES" dirty="0" smtClean="0"/>
                        <a:t>24,1%</a:t>
                      </a:r>
                      <a:endParaRPr lang="ca-ES" dirty="0"/>
                    </a:p>
                  </a:txBody>
                  <a:tcPr/>
                </a:tc>
              </a:tr>
              <a:tr h="370840">
                <a:tc>
                  <a:txBody>
                    <a:bodyPr/>
                    <a:lstStyle/>
                    <a:p>
                      <a:r>
                        <a:rPr lang="ca-ES" dirty="0" smtClean="0"/>
                        <a:t>Cirurgia menor ambulatòria</a:t>
                      </a:r>
                      <a:endParaRPr lang="ca-ES" dirty="0"/>
                    </a:p>
                  </a:txBody>
                  <a:tcPr/>
                </a:tc>
                <a:tc>
                  <a:txBody>
                    <a:bodyPr/>
                    <a:lstStyle/>
                    <a:p>
                      <a:pPr algn="r"/>
                      <a:r>
                        <a:rPr lang="ca-ES" dirty="0" smtClean="0"/>
                        <a:t>829</a:t>
                      </a:r>
                      <a:endParaRPr lang="ca-ES" dirty="0"/>
                    </a:p>
                  </a:txBody>
                  <a:tcPr/>
                </a:tc>
                <a:tc>
                  <a:txBody>
                    <a:bodyPr/>
                    <a:lstStyle/>
                    <a:p>
                      <a:pPr algn="r"/>
                      <a:r>
                        <a:rPr lang="ca-ES" dirty="0" smtClean="0"/>
                        <a:t>876</a:t>
                      </a:r>
                      <a:endParaRPr lang="ca-ES" dirty="0"/>
                    </a:p>
                  </a:txBody>
                  <a:tcPr/>
                </a:tc>
                <a:tc>
                  <a:txBody>
                    <a:bodyPr/>
                    <a:lstStyle/>
                    <a:p>
                      <a:pPr algn="ctr"/>
                      <a:r>
                        <a:rPr lang="ca-ES" dirty="0" smtClean="0"/>
                        <a:t>-5,4%</a:t>
                      </a:r>
                      <a:endParaRPr lang="ca-ES" dirty="0"/>
                    </a:p>
                  </a:txBody>
                  <a:tcPr/>
                </a:tc>
              </a:tr>
              <a:tr h="370840">
                <a:tc>
                  <a:txBody>
                    <a:bodyPr/>
                    <a:lstStyle/>
                    <a:p>
                      <a:r>
                        <a:rPr lang="ca-ES" dirty="0" smtClean="0"/>
                        <a:t>P. Visites</a:t>
                      </a:r>
                      <a:endParaRPr lang="ca-ES" dirty="0"/>
                    </a:p>
                  </a:txBody>
                  <a:tcPr/>
                </a:tc>
                <a:tc>
                  <a:txBody>
                    <a:bodyPr/>
                    <a:lstStyle/>
                    <a:p>
                      <a:pPr algn="r"/>
                      <a:r>
                        <a:rPr lang="ca-ES" dirty="0" smtClean="0"/>
                        <a:t>11.595</a:t>
                      </a:r>
                      <a:endParaRPr lang="ca-ES" dirty="0"/>
                    </a:p>
                  </a:txBody>
                  <a:tcPr/>
                </a:tc>
                <a:tc>
                  <a:txBody>
                    <a:bodyPr/>
                    <a:lstStyle/>
                    <a:p>
                      <a:pPr algn="r"/>
                      <a:r>
                        <a:rPr lang="ca-ES" dirty="0" smtClean="0"/>
                        <a:t>12.340</a:t>
                      </a:r>
                      <a:endParaRPr lang="ca-ES" dirty="0"/>
                    </a:p>
                  </a:txBody>
                  <a:tcPr/>
                </a:tc>
                <a:tc>
                  <a:txBody>
                    <a:bodyPr/>
                    <a:lstStyle/>
                    <a:p>
                      <a:pPr algn="ctr"/>
                      <a:r>
                        <a:rPr lang="ca-ES" dirty="0" smtClean="0"/>
                        <a:t>-6,0%</a:t>
                      </a:r>
                      <a:endParaRPr lang="ca-ES" dirty="0"/>
                    </a:p>
                  </a:txBody>
                  <a:tcPr/>
                </a:tc>
              </a:tr>
              <a:tr h="370840">
                <a:tc>
                  <a:txBody>
                    <a:bodyPr/>
                    <a:lstStyle/>
                    <a:p>
                      <a:r>
                        <a:rPr lang="ca-ES" dirty="0" smtClean="0"/>
                        <a:t>Urgències</a:t>
                      </a:r>
                      <a:endParaRPr lang="ca-ES" dirty="0"/>
                    </a:p>
                  </a:txBody>
                  <a:tcPr/>
                </a:tc>
                <a:tc>
                  <a:txBody>
                    <a:bodyPr/>
                    <a:lstStyle/>
                    <a:p>
                      <a:pPr algn="r"/>
                      <a:r>
                        <a:rPr lang="ca-ES" dirty="0" smtClean="0"/>
                        <a:t>11.861</a:t>
                      </a:r>
                      <a:endParaRPr lang="ca-ES" dirty="0"/>
                    </a:p>
                  </a:txBody>
                  <a:tcPr/>
                </a:tc>
                <a:tc>
                  <a:txBody>
                    <a:bodyPr/>
                    <a:lstStyle/>
                    <a:p>
                      <a:pPr algn="r"/>
                      <a:r>
                        <a:rPr lang="ca-ES" dirty="0" smtClean="0"/>
                        <a:t>11.966</a:t>
                      </a:r>
                      <a:endParaRPr lang="ca-ES" dirty="0"/>
                    </a:p>
                  </a:txBody>
                  <a:tcPr/>
                </a:tc>
                <a:tc>
                  <a:txBody>
                    <a:bodyPr/>
                    <a:lstStyle/>
                    <a:p>
                      <a:pPr algn="ctr"/>
                      <a:r>
                        <a:rPr lang="ca-ES" dirty="0" smtClean="0"/>
                        <a:t>-0,9%</a:t>
                      </a:r>
                      <a:endParaRPr lang="ca-ES" dirty="0"/>
                    </a:p>
                  </a:txBody>
                  <a:tcPr/>
                </a:tc>
              </a:tr>
            </a:tbl>
          </a:graphicData>
        </a:graphic>
      </p:graphicFrame>
    </p:spTree>
    <p:extLst>
      <p:ext uri="{BB962C8B-B14F-4D97-AF65-F5344CB8AC3E}">
        <p14:creationId xmlns:p14="http://schemas.microsoft.com/office/powerpoint/2010/main" val="423628051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ca-ES" dirty="0" smtClean="0"/>
              <a:t>Les nostres dades assistencials</a:t>
            </a:r>
            <a:endParaRPr lang="ca-ES" dirty="0"/>
          </a:p>
        </p:txBody>
      </p:sp>
      <p:graphicFrame>
        <p:nvGraphicFramePr>
          <p:cNvPr id="4" name="3 Marcador de contenido"/>
          <p:cNvGraphicFramePr>
            <a:graphicFrameLocks noGrp="1"/>
          </p:cNvGraphicFramePr>
          <p:nvPr>
            <p:ph idx="1"/>
            <p:extLst>
              <p:ext uri="{D42A27DB-BD31-4B8C-83A1-F6EECF244321}">
                <p14:modId xmlns:p14="http://schemas.microsoft.com/office/powerpoint/2010/main" val="1569353348"/>
              </p:ext>
            </p:extLst>
          </p:nvPr>
        </p:nvGraphicFramePr>
        <p:xfrm>
          <a:off x="1187624" y="2276872"/>
          <a:ext cx="6838528" cy="1854200"/>
        </p:xfrm>
        <a:graphic>
          <a:graphicData uri="http://schemas.openxmlformats.org/drawingml/2006/table">
            <a:tbl>
              <a:tblPr firstRow="1" bandRow="1">
                <a:tableStyleId>{21E4AEA4-8DFA-4A89-87EB-49C32662AFE0}</a:tableStyleId>
              </a:tblPr>
              <a:tblGrid>
                <a:gridCol w="2880320"/>
                <a:gridCol w="1512168"/>
                <a:gridCol w="1296144"/>
                <a:gridCol w="1149896"/>
              </a:tblGrid>
              <a:tr h="370840">
                <a:tc>
                  <a:txBody>
                    <a:bodyPr/>
                    <a:lstStyle/>
                    <a:p>
                      <a:pPr algn="l"/>
                      <a:r>
                        <a:rPr lang="ca-ES" dirty="0" smtClean="0"/>
                        <a:t>Sociosanitaris</a:t>
                      </a:r>
                      <a:endParaRPr lang="ca-ES" dirty="0"/>
                    </a:p>
                  </a:txBody>
                  <a:tcPr/>
                </a:tc>
                <a:tc>
                  <a:txBody>
                    <a:bodyPr/>
                    <a:lstStyle/>
                    <a:p>
                      <a:pPr algn="ctr"/>
                      <a:r>
                        <a:rPr lang="ca-ES" dirty="0" smtClean="0"/>
                        <a:t>2011</a:t>
                      </a:r>
                      <a:endParaRPr lang="ca-ES" dirty="0"/>
                    </a:p>
                  </a:txBody>
                  <a:tcPr/>
                </a:tc>
                <a:tc>
                  <a:txBody>
                    <a:bodyPr/>
                    <a:lstStyle/>
                    <a:p>
                      <a:pPr algn="ctr"/>
                      <a:r>
                        <a:rPr lang="ca-ES" dirty="0" smtClean="0"/>
                        <a:t>2010</a:t>
                      </a:r>
                      <a:endParaRPr lang="ca-ES" dirty="0"/>
                    </a:p>
                  </a:txBody>
                  <a:tcPr/>
                </a:tc>
                <a:tc>
                  <a:txBody>
                    <a:bodyPr/>
                    <a:lstStyle/>
                    <a:p>
                      <a:pPr algn="ctr"/>
                      <a:r>
                        <a:rPr lang="ca-ES" dirty="0" err="1" smtClean="0"/>
                        <a:t>Dif</a:t>
                      </a:r>
                      <a:r>
                        <a:rPr lang="ca-ES" dirty="0" smtClean="0"/>
                        <a:t>.</a:t>
                      </a:r>
                      <a:endParaRPr lang="ca-ES" dirty="0"/>
                    </a:p>
                  </a:txBody>
                  <a:tcPr/>
                </a:tc>
              </a:tr>
              <a:tr h="370840">
                <a:tc>
                  <a:txBody>
                    <a:bodyPr/>
                    <a:lstStyle/>
                    <a:p>
                      <a:r>
                        <a:rPr lang="ca-ES" dirty="0" smtClean="0"/>
                        <a:t>Estades llarga</a:t>
                      </a:r>
                      <a:r>
                        <a:rPr lang="ca-ES" baseline="0" dirty="0" smtClean="0"/>
                        <a:t> estada</a:t>
                      </a:r>
                      <a:endParaRPr lang="ca-ES" dirty="0"/>
                    </a:p>
                  </a:txBody>
                  <a:tcPr/>
                </a:tc>
                <a:tc>
                  <a:txBody>
                    <a:bodyPr/>
                    <a:lstStyle/>
                    <a:p>
                      <a:pPr algn="r"/>
                      <a:r>
                        <a:rPr lang="ca-ES" dirty="0" smtClean="0"/>
                        <a:t>7.813</a:t>
                      </a:r>
                      <a:endParaRPr lang="ca-ES" dirty="0"/>
                    </a:p>
                  </a:txBody>
                  <a:tcPr/>
                </a:tc>
                <a:tc>
                  <a:txBody>
                    <a:bodyPr/>
                    <a:lstStyle/>
                    <a:p>
                      <a:pPr algn="r"/>
                      <a:r>
                        <a:rPr lang="ca-ES" dirty="0" smtClean="0"/>
                        <a:t>7.985</a:t>
                      </a:r>
                      <a:endParaRPr lang="ca-ES" dirty="0"/>
                    </a:p>
                  </a:txBody>
                  <a:tcPr/>
                </a:tc>
                <a:tc>
                  <a:txBody>
                    <a:bodyPr/>
                    <a:lstStyle/>
                    <a:p>
                      <a:pPr algn="r"/>
                      <a:r>
                        <a:rPr lang="ca-ES" dirty="0" smtClean="0"/>
                        <a:t>-2,2%</a:t>
                      </a:r>
                      <a:endParaRPr lang="ca-ES" dirty="0"/>
                    </a:p>
                  </a:txBody>
                  <a:tcPr/>
                </a:tc>
              </a:tr>
              <a:tr h="370840">
                <a:tc>
                  <a:txBody>
                    <a:bodyPr/>
                    <a:lstStyle/>
                    <a:p>
                      <a:r>
                        <a:rPr lang="ca-ES" dirty="0" smtClean="0"/>
                        <a:t>Altes convalescència</a:t>
                      </a:r>
                      <a:endParaRPr lang="ca-ES" dirty="0"/>
                    </a:p>
                  </a:txBody>
                  <a:tcPr/>
                </a:tc>
                <a:tc>
                  <a:txBody>
                    <a:bodyPr/>
                    <a:lstStyle/>
                    <a:p>
                      <a:pPr algn="r"/>
                      <a:r>
                        <a:rPr lang="ca-ES" dirty="0" smtClean="0"/>
                        <a:t>158</a:t>
                      </a:r>
                      <a:endParaRPr lang="ca-ES" dirty="0"/>
                    </a:p>
                  </a:txBody>
                  <a:tcPr/>
                </a:tc>
                <a:tc>
                  <a:txBody>
                    <a:bodyPr/>
                    <a:lstStyle/>
                    <a:p>
                      <a:pPr algn="r"/>
                      <a:r>
                        <a:rPr lang="ca-ES" dirty="0" smtClean="0"/>
                        <a:t>163</a:t>
                      </a:r>
                      <a:endParaRPr lang="ca-ES" dirty="0"/>
                    </a:p>
                  </a:txBody>
                  <a:tcPr/>
                </a:tc>
                <a:tc>
                  <a:txBody>
                    <a:bodyPr/>
                    <a:lstStyle/>
                    <a:p>
                      <a:pPr algn="r"/>
                      <a:r>
                        <a:rPr lang="ca-ES" dirty="0" smtClean="0"/>
                        <a:t>-3,1%</a:t>
                      </a:r>
                      <a:endParaRPr lang="ca-ES" dirty="0"/>
                    </a:p>
                  </a:txBody>
                  <a:tcPr/>
                </a:tc>
              </a:tr>
              <a:tr h="370840">
                <a:tc>
                  <a:txBody>
                    <a:bodyPr/>
                    <a:lstStyle/>
                    <a:p>
                      <a:r>
                        <a:rPr lang="ca-ES" dirty="0" smtClean="0"/>
                        <a:t>Visites PADES</a:t>
                      </a:r>
                      <a:endParaRPr lang="ca-ES" dirty="0"/>
                    </a:p>
                  </a:txBody>
                  <a:tcPr/>
                </a:tc>
                <a:tc>
                  <a:txBody>
                    <a:bodyPr/>
                    <a:lstStyle/>
                    <a:p>
                      <a:pPr algn="r"/>
                      <a:r>
                        <a:rPr lang="ca-ES" dirty="0" smtClean="0"/>
                        <a:t>1.462</a:t>
                      </a:r>
                      <a:endParaRPr lang="ca-ES" dirty="0"/>
                    </a:p>
                  </a:txBody>
                  <a:tcPr/>
                </a:tc>
                <a:tc>
                  <a:txBody>
                    <a:bodyPr/>
                    <a:lstStyle/>
                    <a:p>
                      <a:pPr algn="r"/>
                      <a:r>
                        <a:rPr lang="ca-ES" dirty="0" smtClean="0"/>
                        <a:t>1.533</a:t>
                      </a:r>
                      <a:endParaRPr lang="ca-ES" dirty="0"/>
                    </a:p>
                  </a:txBody>
                  <a:tcPr/>
                </a:tc>
                <a:tc>
                  <a:txBody>
                    <a:bodyPr/>
                    <a:lstStyle/>
                    <a:p>
                      <a:pPr algn="r"/>
                      <a:r>
                        <a:rPr lang="ca-ES" dirty="0" smtClean="0"/>
                        <a:t>-4,6%</a:t>
                      </a:r>
                      <a:endParaRPr lang="ca-ES" dirty="0"/>
                    </a:p>
                  </a:txBody>
                  <a:tcPr/>
                </a:tc>
              </a:tr>
              <a:tr h="370840">
                <a:tc>
                  <a:txBody>
                    <a:bodyPr/>
                    <a:lstStyle/>
                    <a:p>
                      <a:r>
                        <a:rPr lang="ca-ES" dirty="0" err="1" smtClean="0"/>
                        <a:t>HdD</a:t>
                      </a:r>
                      <a:r>
                        <a:rPr lang="ca-ES" dirty="0" smtClean="0"/>
                        <a:t> Sociosanitari</a:t>
                      </a:r>
                      <a:endParaRPr lang="ca-ES" dirty="0"/>
                    </a:p>
                  </a:txBody>
                  <a:tcPr/>
                </a:tc>
                <a:tc>
                  <a:txBody>
                    <a:bodyPr/>
                    <a:lstStyle/>
                    <a:p>
                      <a:pPr algn="r"/>
                      <a:r>
                        <a:rPr lang="ca-ES" dirty="0" smtClean="0"/>
                        <a:t>4.824</a:t>
                      </a:r>
                      <a:endParaRPr lang="ca-ES" dirty="0"/>
                    </a:p>
                  </a:txBody>
                  <a:tcPr/>
                </a:tc>
                <a:tc>
                  <a:txBody>
                    <a:bodyPr/>
                    <a:lstStyle/>
                    <a:p>
                      <a:pPr algn="r"/>
                      <a:r>
                        <a:rPr lang="ca-ES" dirty="0" smtClean="0"/>
                        <a:t>5.127</a:t>
                      </a:r>
                      <a:endParaRPr lang="ca-ES" dirty="0"/>
                    </a:p>
                  </a:txBody>
                  <a:tcPr/>
                </a:tc>
                <a:tc>
                  <a:txBody>
                    <a:bodyPr/>
                    <a:lstStyle/>
                    <a:p>
                      <a:pPr algn="r"/>
                      <a:r>
                        <a:rPr lang="ca-ES" dirty="0" smtClean="0"/>
                        <a:t>-5,9%</a:t>
                      </a:r>
                      <a:endParaRPr lang="ca-ES" dirty="0"/>
                    </a:p>
                  </a:txBody>
                  <a:tcPr/>
                </a:tc>
              </a:tr>
            </a:tbl>
          </a:graphicData>
        </a:graphic>
      </p:graphicFrame>
    </p:spTree>
    <p:extLst>
      <p:ext uri="{BB962C8B-B14F-4D97-AF65-F5344CB8AC3E}">
        <p14:creationId xmlns:p14="http://schemas.microsoft.com/office/powerpoint/2010/main" val="216950315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ca-ES" dirty="0" err="1" smtClean="0"/>
              <a:t>Stakeholders</a:t>
            </a:r>
            <a:r>
              <a:rPr lang="ca-ES" dirty="0" smtClean="0"/>
              <a:t> considerats en la nostra política de qualitat</a:t>
            </a:r>
            <a:endParaRPr lang="ca-ES" dirty="0"/>
          </a:p>
        </p:txBody>
      </p:sp>
      <p:sp>
        <p:nvSpPr>
          <p:cNvPr id="3" name="2 Marcador de contenido"/>
          <p:cNvSpPr>
            <a:spLocks noGrp="1"/>
          </p:cNvSpPr>
          <p:nvPr>
            <p:ph idx="1"/>
          </p:nvPr>
        </p:nvSpPr>
        <p:spPr/>
        <p:txBody>
          <a:bodyPr/>
          <a:lstStyle/>
          <a:p>
            <a:pPr lvl="0" algn="just"/>
            <a:r>
              <a:rPr lang="ca-ES" sz="2000" dirty="0"/>
              <a:t>Els Ciutadans de la comarca del Ripollès, </a:t>
            </a:r>
            <a:r>
              <a:rPr lang="ca-ES" sz="2000" dirty="0" smtClean="0"/>
              <a:t>incloent-hi aquells que ens visiten.</a:t>
            </a:r>
            <a:r>
              <a:rPr lang="ca-ES" sz="2000" dirty="0"/>
              <a:t> </a:t>
            </a:r>
          </a:p>
          <a:p>
            <a:pPr lvl="0" algn="just"/>
            <a:r>
              <a:rPr lang="ca-ES" sz="2000" dirty="0"/>
              <a:t>La Junta de Patronat de la Fundació</a:t>
            </a:r>
            <a:r>
              <a:rPr lang="ca-ES" sz="2000" dirty="0" smtClean="0"/>
              <a:t>.</a:t>
            </a:r>
            <a:endParaRPr lang="ca-ES" sz="2000" dirty="0"/>
          </a:p>
          <a:p>
            <a:pPr lvl="0" algn="just"/>
            <a:r>
              <a:rPr lang="ca-ES" sz="2000" dirty="0"/>
              <a:t>El personal que treballa a la Fundació</a:t>
            </a:r>
            <a:r>
              <a:rPr lang="ca-ES" sz="2000" dirty="0" smtClean="0"/>
              <a:t>.</a:t>
            </a:r>
            <a:endParaRPr lang="ca-ES" sz="2000" dirty="0"/>
          </a:p>
          <a:p>
            <a:pPr lvl="0" algn="just"/>
            <a:r>
              <a:rPr lang="ca-ES" sz="2000" dirty="0"/>
              <a:t>La Comunitat en </a:t>
            </a:r>
            <a:r>
              <a:rPr lang="ca-ES" sz="2000" dirty="0" smtClean="0"/>
              <a:t>general </a:t>
            </a:r>
            <a:r>
              <a:rPr lang="ca-ES" sz="2000" dirty="0"/>
              <a:t>a través dels seus diferents òrgans de representació (Ajuntaments, Consell Comarcal, Agrupacions d’usuaris i/o persones</a:t>
            </a:r>
            <a:r>
              <a:rPr lang="ca-ES" sz="2000" dirty="0" smtClean="0"/>
              <a:t>, mitjans de comunicació, </a:t>
            </a:r>
            <a:r>
              <a:rPr lang="ca-ES" sz="2000" dirty="0"/>
              <a:t>etc</a:t>
            </a:r>
            <a:r>
              <a:rPr lang="ca-ES" sz="2000" dirty="0" smtClean="0"/>
              <a:t>.)</a:t>
            </a:r>
            <a:endParaRPr lang="ca-ES" sz="2000" dirty="0"/>
          </a:p>
          <a:p>
            <a:pPr lvl="0" algn="just"/>
            <a:r>
              <a:rPr lang="ca-ES" sz="2000" dirty="0"/>
              <a:t>L’Administració Sanitària.</a:t>
            </a:r>
          </a:p>
          <a:p>
            <a:endParaRPr lang="ca-ES" dirty="0"/>
          </a:p>
        </p:txBody>
      </p:sp>
    </p:spTree>
    <p:extLst>
      <p:ext uri="{BB962C8B-B14F-4D97-AF65-F5344CB8AC3E}">
        <p14:creationId xmlns:p14="http://schemas.microsoft.com/office/powerpoint/2010/main" val="208002771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ca-ES" dirty="0" smtClean="0"/>
              <a:t>Enquesta de clima any 2006</a:t>
            </a:r>
            <a:endParaRPr lang="ca-ES" dirty="0"/>
          </a:p>
        </p:txBody>
      </p:sp>
      <p:sp>
        <p:nvSpPr>
          <p:cNvPr id="3" name="2 Marcador de contenido"/>
          <p:cNvSpPr>
            <a:spLocks noGrp="1"/>
          </p:cNvSpPr>
          <p:nvPr>
            <p:ph idx="1"/>
          </p:nvPr>
        </p:nvSpPr>
        <p:spPr/>
        <p:txBody>
          <a:bodyPr/>
          <a:lstStyle/>
          <a:p>
            <a:pPr algn="just"/>
            <a:r>
              <a:rPr lang="ca-ES" sz="2800" dirty="0"/>
              <a:t>Mesurar la percepció de les persones contractades per l’Hospital de Campdevànol en relació a la seva organització per tal de: </a:t>
            </a:r>
          </a:p>
          <a:p>
            <a:pPr lvl="1"/>
            <a:r>
              <a:rPr lang="ca-ES" sz="2000" dirty="0"/>
              <a:t>Obtenir informació</a:t>
            </a:r>
          </a:p>
          <a:p>
            <a:pPr lvl="1"/>
            <a:r>
              <a:rPr lang="ca-ES" sz="2000" dirty="0" smtClean="0"/>
              <a:t>Detectar </a:t>
            </a:r>
            <a:r>
              <a:rPr lang="ca-ES" sz="2000" dirty="0"/>
              <a:t>oportunitats de </a:t>
            </a:r>
            <a:r>
              <a:rPr lang="ca-ES" sz="2000" dirty="0" smtClean="0"/>
              <a:t>millora</a:t>
            </a:r>
          </a:p>
          <a:p>
            <a:pPr marL="457200" lvl="1" indent="0">
              <a:buNone/>
            </a:pPr>
            <a:endParaRPr lang="ca-ES" sz="2000" dirty="0" smtClean="0"/>
          </a:p>
          <a:p>
            <a:pPr marL="457200" lvl="1" indent="0">
              <a:buNone/>
            </a:pPr>
            <a:r>
              <a:rPr lang="ca-ES" sz="2000" dirty="0" smtClean="0"/>
              <a:t>(acompliment de criteris d’acreditació)</a:t>
            </a:r>
            <a:endParaRPr lang="ca-ES" sz="2000" dirty="0"/>
          </a:p>
          <a:p>
            <a:endParaRPr lang="ca-ES" dirty="0"/>
          </a:p>
        </p:txBody>
      </p:sp>
    </p:spTree>
    <p:extLst>
      <p:ext uri="{BB962C8B-B14F-4D97-AF65-F5344CB8AC3E}">
        <p14:creationId xmlns:p14="http://schemas.microsoft.com/office/powerpoint/2010/main" val="252199449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ca-ES" dirty="0"/>
          </a:p>
        </p:txBody>
      </p:sp>
      <p:sp>
        <p:nvSpPr>
          <p:cNvPr id="3" name="2 Marcador de contenido"/>
          <p:cNvSpPr>
            <a:spLocks noGrp="1"/>
          </p:cNvSpPr>
          <p:nvPr>
            <p:ph idx="1"/>
          </p:nvPr>
        </p:nvSpPr>
        <p:spPr/>
        <p:txBody>
          <a:bodyPr/>
          <a:lstStyle/>
          <a:p>
            <a:endParaRPr lang="ca-ES"/>
          </a:p>
        </p:txBody>
      </p:sp>
      <p:pic>
        <p:nvPicPr>
          <p:cNvPr id="4"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836712"/>
            <a:ext cx="9144000" cy="5368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4 Elipse"/>
          <p:cNvSpPr/>
          <p:nvPr/>
        </p:nvSpPr>
        <p:spPr>
          <a:xfrm>
            <a:off x="6300192" y="2204864"/>
            <a:ext cx="388995" cy="57606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a-ES"/>
          </a:p>
        </p:txBody>
      </p:sp>
    </p:spTree>
    <p:extLst>
      <p:ext uri="{BB962C8B-B14F-4D97-AF65-F5344CB8AC3E}">
        <p14:creationId xmlns:p14="http://schemas.microsoft.com/office/powerpoint/2010/main" val="103449653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ca-ES" dirty="0"/>
          </a:p>
        </p:txBody>
      </p:sp>
      <p:graphicFrame>
        <p:nvGraphicFramePr>
          <p:cNvPr id="5" name="4 Objeto"/>
          <p:cNvGraphicFramePr>
            <a:graphicFrameLocks noGrp="1" noChangeAspect="1"/>
          </p:cNvGraphicFramePr>
          <p:nvPr>
            <p:extLst>
              <p:ext uri="{D42A27DB-BD31-4B8C-83A1-F6EECF244321}">
                <p14:modId xmlns:p14="http://schemas.microsoft.com/office/powerpoint/2010/main" val="2394888237"/>
              </p:ext>
            </p:extLst>
          </p:nvPr>
        </p:nvGraphicFramePr>
        <p:xfrm>
          <a:off x="251520" y="908720"/>
          <a:ext cx="8747952" cy="5472608"/>
        </p:xfrm>
        <a:graphic>
          <a:graphicData uri="http://schemas.openxmlformats.org/presentationml/2006/ole">
            <mc:AlternateContent xmlns:mc="http://schemas.openxmlformats.org/markup-compatibility/2006">
              <mc:Choice xmlns:v="urn:schemas-microsoft-com:vml" Requires="v">
                <p:oleObj spid="_x0000_s1048" name="Gráfico" r:id="rId4" imgW="9715500" imgH="5486400" progId="Excel.Chart.8">
                  <p:embed/>
                </p:oleObj>
              </mc:Choice>
              <mc:Fallback>
                <p:oleObj name="Gráfico" r:id="rId4" imgW="9715500" imgH="5486400" progId="Excel.Chart.8">
                  <p:embed/>
                  <p:pic>
                    <p:nvPicPr>
                      <p:cNvPr id="0" name="Object 4"/>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1520" y="908720"/>
                        <a:ext cx="8747952" cy="5472608"/>
                      </a:xfrm>
                      <a:prstGeom prst="rect">
                        <a:avLst/>
                      </a:prstGeom>
                      <a:noFill/>
                      <a:ln>
                        <a:noFill/>
                      </a:ln>
                      <a:effectLst/>
                    </p:spPr>
                  </p:pic>
                </p:oleObj>
              </mc:Fallback>
            </mc:AlternateContent>
          </a:graphicData>
        </a:graphic>
      </p:graphicFrame>
      <p:sp>
        <p:nvSpPr>
          <p:cNvPr id="6" name="5 Marcador de contenido"/>
          <p:cNvSpPr>
            <a:spLocks noGrp="1"/>
          </p:cNvSpPr>
          <p:nvPr>
            <p:ph idx="1"/>
          </p:nvPr>
        </p:nvSpPr>
        <p:spPr>
          <a:xfrm>
            <a:off x="683568" y="980728"/>
            <a:ext cx="7772400" cy="4391406"/>
          </a:xfrm>
        </p:spPr>
        <p:txBody>
          <a:bodyPr/>
          <a:lstStyle/>
          <a:p>
            <a:pPr marL="0" indent="0">
              <a:buNone/>
            </a:pPr>
            <a:endParaRPr lang="ca-ES" dirty="0"/>
          </a:p>
        </p:txBody>
      </p:sp>
    </p:spTree>
    <p:extLst>
      <p:ext uri="{BB962C8B-B14F-4D97-AF65-F5344CB8AC3E}">
        <p14:creationId xmlns:p14="http://schemas.microsoft.com/office/powerpoint/2010/main" val="114652558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ca-ES" dirty="0"/>
          </a:p>
        </p:txBody>
      </p:sp>
      <p:pic>
        <p:nvPicPr>
          <p:cNvPr id="4" name="Picture 4"/>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899592" y="836712"/>
            <a:ext cx="7394400" cy="5745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5673472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ca-ES" dirty="0" smtClean="0"/>
              <a:t>Enquesta de clima laboral 2006</a:t>
            </a:r>
            <a:endParaRPr lang="ca-ES" dirty="0"/>
          </a:p>
        </p:txBody>
      </p:sp>
      <p:sp>
        <p:nvSpPr>
          <p:cNvPr id="3" name="2 Marcador de contenido"/>
          <p:cNvSpPr>
            <a:spLocks noGrp="1"/>
          </p:cNvSpPr>
          <p:nvPr>
            <p:ph idx="1"/>
          </p:nvPr>
        </p:nvSpPr>
        <p:spPr/>
        <p:txBody>
          <a:bodyPr/>
          <a:lstStyle/>
          <a:p>
            <a:pPr algn="just"/>
            <a:r>
              <a:rPr lang="ca-ES" sz="2800" b="1" dirty="0"/>
              <a:t>L’actitud individual i proactiva ha estat ben valorada, enfront a la valoració de la motivació activa per part de l’organització</a:t>
            </a:r>
          </a:p>
          <a:p>
            <a:pPr algn="just"/>
            <a:r>
              <a:rPr lang="ca-ES" sz="2800" b="1" dirty="0" smtClean="0"/>
              <a:t>La </a:t>
            </a:r>
            <a:r>
              <a:rPr lang="ca-ES" sz="2800" b="1" dirty="0"/>
              <a:t>comunicació vertical no ha estat ben valorada, enfront de la comunicació horitzontal, en canvi si que es valora</a:t>
            </a:r>
            <a:endParaRPr lang="ca-ES" sz="2800" dirty="0"/>
          </a:p>
        </p:txBody>
      </p:sp>
    </p:spTree>
    <p:extLst>
      <p:ext uri="{BB962C8B-B14F-4D97-AF65-F5344CB8AC3E}">
        <p14:creationId xmlns:p14="http://schemas.microsoft.com/office/powerpoint/2010/main" val="89216500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ca-ES" dirty="0" smtClean="0"/>
              <a:t>Enquesta de clima laboral 2006</a:t>
            </a:r>
            <a:endParaRPr lang="ca-ES" dirty="0"/>
          </a:p>
        </p:txBody>
      </p:sp>
      <p:sp>
        <p:nvSpPr>
          <p:cNvPr id="3" name="2 Marcador de contenido"/>
          <p:cNvSpPr>
            <a:spLocks noGrp="1"/>
          </p:cNvSpPr>
          <p:nvPr>
            <p:ph idx="1"/>
          </p:nvPr>
        </p:nvSpPr>
        <p:spPr/>
        <p:txBody>
          <a:bodyPr/>
          <a:lstStyle/>
          <a:p>
            <a:pPr algn="just"/>
            <a:r>
              <a:rPr lang="ca-ES" sz="2800" dirty="0" smtClean="0"/>
              <a:t>Els resultats referents a la comunicació, malgrat el resultat global de l’enquesta de percepció va ser valorat com a bo (3,4/5), van sobtar a nivell de l’equip de direcció la valoració de la comunicació, la qual cosa ens va motivar fer un </a:t>
            </a:r>
            <a:r>
              <a:rPr lang="ca-ES" sz="2800" b="1" dirty="0" smtClean="0"/>
              <a:t>PLA DE COMUNICACIÓ</a:t>
            </a:r>
            <a:r>
              <a:rPr lang="ca-ES" sz="2800" dirty="0" smtClean="0"/>
              <a:t>, assessorats per la UCH i MAPA, ja que segurament havien oportunitats de millora.    </a:t>
            </a:r>
            <a:endParaRPr lang="ca-ES" sz="2800" dirty="0"/>
          </a:p>
        </p:txBody>
      </p:sp>
    </p:spTree>
    <p:extLst>
      <p:ext uri="{BB962C8B-B14F-4D97-AF65-F5344CB8AC3E}">
        <p14:creationId xmlns:p14="http://schemas.microsoft.com/office/powerpoint/2010/main" val="9474694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683568" y="1052736"/>
            <a:ext cx="7772400" cy="72008"/>
          </a:xfrm>
        </p:spPr>
        <p:txBody>
          <a:bodyPr/>
          <a:lstStyle/>
          <a:p>
            <a:endParaRPr lang="ca-ES"/>
          </a:p>
        </p:txBody>
      </p:sp>
      <p:sp>
        <p:nvSpPr>
          <p:cNvPr id="3" name="2 Marcador de contenido"/>
          <p:cNvSpPr>
            <a:spLocks noGrp="1"/>
          </p:cNvSpPr>
          <p:nvPr>
            <p:ph idx="1"/>
          </p:nvPr>
        </p:nvSpPr>
        <p:spPr>
          <a:xfrm>
            <a:off x="685800" y="1196752"/>
            <a:ext cx="7772400" cy="4975448"/>
          </a:xfrm>
        </p:spPr>
        <p:txBody>
          <a:bodyPr/>
          <a:lstStyle/>
          <a:p>
            <a:pPr marL="0" indent="0" algn="just">
              <a:buNone/>
            </a:pPr>
            <a:r>
              <a:rPr lang="ca-ES" sz="2800" b="1" dirty="0" smtClean="0"/>
              <a:t>Comunicació</a:t>
            </a:r>
            <a:r>
              <a:rPr lang="ca-ES" sz="2800" dirty="0" smtClean="0"/>
              <a:t>: és l’intercanvi d’informació entre subjectes o objectes (</a:t>
            </a:r>
            <a:r>
              <a:rPr lang="ca-ES" sz="2800" dirty="0" err="1" smtClean="0"/>
              <a:t>viquipèdia</a:t>
            </a:r>
            <a:r>
              <a:rPr lang="ca-ES" sz="2800" dirty="0" smtClean="0"/>
              <a:t>) </a:t>
            </a:r>
          </a:p>
          <a:p>
            <a:pPr marL="0" indent="0" algn="just">
              <a:buNone/>
            </a:pPr>
            <a:endParaRPr lang="ca-ES" sz="2800" dirty="0" smtClean="0"/>
          </a:p>
          <a:p>
            <a:pPr marL="0" indent="0" algn="just">
              <a:buNone/>
            </a:pPr>
            <a:r>
              <a:rPr lang="ca-ES" sz="2800" b="1" dirty="0" smtClean="0"/>
              <a:t>Comunicació</a:t>
            </a:r>
            <a:r>
              <a:rPr lang="ca-ES" sz="2800" dirty="0" smtClean="0"/>
              <a:t>: és un dels mitjans més importants que tenim per descobrir i demostrar la pertinença de les nostres accions de conducta. Mitjançant la comunicació podem facilitar el </a:t>
            </a:r>
            <a:r>
              <a:rPr lang="ca-ES" sz="2800" dirty="0"/>
              <a:t>c</a:t>
            </a:r>
            <a:r>
              <a:rPr lang="ca-ES" sz="2800" dirty="0" smtClean="0"/>
              <a:t>reixement i desenvolupament de l’altre o la seva destrucció . </a:t>
            </a:r>
            <a:endParaRPr lang="ca-ES" sz="2800" dirty="0"/>
          </a:p>
          <a:p>
            <a:pPr marL="0" indent="0" algn="just">
              <a:buNone/>
            </a:pPr>
            <a:endParaRPr lang="ca-ES" dirty="0"/>
          </a:p>
        </p:txBody>
      </p:sp>
    </p:spTree>
    <p:extLst>
      <p:ext uri="{BB962C8B-B14F-4D97-AF65-F5344CB8AC3E}">
        <p14:creationId xmlns:p14="http://schemas.microsoft.com/office/powerpoint/2010/main" val="110432090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ca-ES" dirty="0" smtClean="0"/>
              <a:t>Pla de Comunicació (Objectius)</a:t>
            </a:r>
            <a:endParaRPr lang="ca-ES" dirty="0"/>
          </a:p>
        </p:txBody>
      </p:sp>
      <p:sp>
        <p:nvSpPr>
          <p:cNvPr id="3" name="2 Marcador de contenido"/>
          <p:cNvSpPr>
            <a:spLocks noGrp="1"/>
          </p:cNvSpPr>
          <p:nvPr>
            <p:ph idx="1"/>
          </p:nvPr>
        </p:nvSpPr>
        <p:spPr/>
        <p:txBody>
          <a:bodyPr/>
          <a:lstStyle/>
          <a:p>
            <a:pPr algn="just"/>
            <a:r>
              <a:rPr lang="ca-ES" sz="2000" dirty="0" smtClean="0"/>
              <a:t>Treball d’auditoria interna per a la realització d’un Pla de Comunicació que incideixi principalment en la millora de la comunicació interna de l’entitat. Els objectius que es busquen en la futura execució del pla són la millora dels processos interns pel que fa referència a la implicació i compromís dels col•laboradors; detectar la formació adequada pels diversos nivells organitzacionals; perfeccionament de les habilitats directives; la millora de l’orientació al client i la comunicació institucional i la relació amb els mitjans de comunicació.</a:t>
            </a:r>
            <a:endParaRPr lang="ca-ES" sz="2000" dirty="0"/>
          </a:p>
        </p:txBody>
      </p:sp>
    </p:spTree>
    <p:extLst>
      <p:ext uri="{BB962C8B-B14F-4D97-AF65-F5344CB8AC3E}">
        <p14:creationId xmlns:p14="http://schemas.microsoft.com/office/powerpoint/2010/main" val="101828121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ca-ES" sz="2800" dirty="0" smtClean="0"/>
              <a:t>Pla de Comunicació (Desenvolupament)</a:t>
            </a:r>
            <a:endParaRPr lang="ca-ES" sz="2800" dirty="0"/>
          </a:p>
        </p:txBody>
      </p:sp>
      <p:sp>
        <p:nvSpPr>
          <p:cNvPr id="3" name="2 Marcador de contenido"/>
          <p:cNvSpPr>
            <a:spLocks noGrp="1"/>
          </p:cNvSpPr>
          <p:nvPr>
            <p:ph idx="1"/>
          </p:nvPr>
        </p:nvSpPr>
        <p:spPr/>
        <p:txBody>
          <a:bodyPr/>
          <a:lstStyle/>
          <a:p>
            <a:pPr lvl="0" algn="just"/>
            <a:r>
              <a:rPr lang="ca-ES" sz="2000" dirty="0"/>
              <a:t>Entrevistes amb tots els nivells (personal, direcció, comandaments, sindicats, etc.) de la institució i de tots els centres per accedir a informació de primera mà provinent de fonts amb interessos i visions diverses. </a:t>
            </a:r>
          </a:p>
          <a:p>
            <a:pPr lvl="0" algn="just"/>
            <a:r>
              <a:rPr lang="ca-ES" sz="2000" dirty="0"/>
              <a:t>Estudi de tots els elements de comunicació desenvolupats fins la data. </a:t>
            </a:r>
          </a:p>
          <a:p>
            <a:pPr lvl="0" algn="just"/>
            <a:r>
              <a:rPr lang="ca-ES" sz="2000" dirty="0"/>
              <a:t>Elaboració finalment del Pla de Comunicació i entrega del </a:t>
            </a:r>
            <a:r>
              <a:rPr lang="ca-ES" sz="2000" dirty="0" smtClean="0"/>
              <a:t>mateix </a:t>
            </a:r>
            <a:r>
              <a:rPr lang="ca-ES" sz="2000" dirty="0"/>
              <a:t>per a la seva aprovació</a:t>
            </a:r>
            <a:r>
              <a:rPr lang="ca-ES" sz="2000" dirty="0" smtClean="0"/>
              <a:t>.</a:t>
            </a:r>
            <a:endParaRPr lang="ca-ES" dirty="0"/>
          </a:p>
        </p:txBody>
      </p:sp>
    </p:spTree>
    <p:extLst>
      <p:ext uri="{BB962C8B-B14F-4D97-AF65-F5344CB8AC3E}">
        <p14:creationId xmlns:p14="http://schemas.microsoft.com/office/powerpoint/2010/main" val="92876173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ca-ES" sz="2800" dirty="0"/>
              <a:t>Pla de Comunicació (Desenvolupament)</a:t>
            </a:r>
          </a:p>
        </p:txBody>
      </p:sp>
      <p:sp>
        <p:nvSpPr>
          <p:cNvPr id="3" name="2 Marcador de contenido"/>
          <p:cNvSpPr>
            <a:spLocks noGrp="1"/>
          </p:cNvSpPr>
          <p:nvPr>
            <p:ph idx="1"/>
          </p:nvPr>
        </p:nvSpPr>
        <p:spPr/>
        <p:txBody>
          <a:bodyPr/>
          <a:lstStyle/>
          <a:p>
            <a:pPr marL="0" indent="0">
              <a:buNone/>
            </a:pPr>
            <a:r>
              <a:rPr lang="ca-ES" sz="2000" dirty="0" smtClean="0"/>
              <a:t>Aspectes negatius resultants de les entrevistes amb el personal referents a la comunicació:</a:t>
            </a:r>
          </a:p>
          <a:p>
            <a:pPr lvl="1">
              <a:buFont typeface="Wingdings" pitchFamily="2" charset="2"/>
              <a:buChar char="ü"/>
            </a:pPr>
            <a:r>
              <a:rPr lang="ca-ES" sz="1600" dirty="0" smtClean="0"/>
              <a:t>Es considera que, poc a poc, s’està perdent part de la identitat del centre: “cada vegada més una empresa” (percepció negativa del fet empresarial, molt comuna al sector) </a:t>
            </a:r>
          </a:p>
          <a:p>
            <a:pPr lvl="1">
              <a:buFont typeface="Wingdings" pitchFamily="2" charset="2"/>
              <a:buChar char="ü"/>
            </a:pPr>
            <a:r>
              <a:rPr lang="ca-ES" sz="1600" dirty="0" smtClean="0"/>
              <a:t>Es lamenta l’excés d’intervencionisme i la poca capacitat de delegació </a:t>
            </a:r>
          </a:p>
          <a:p>
            <a:pPr lvl="1">
              <a:buFont typeface="Wingdings" pitchFamily="2" charset="2"/>
              <a:buChar char="ü"/>
            </a:pPr>
            <a:r>
              <a:rPr lang="ca-ES" sz="1600" dirty="0" smtClean="0"/>
              <a:t>Excessivament centrada en la persona del director-gerent </a:t>
            </a:r>
          </a:p>
          <a:p>
            <a:pPr lvl="1">
              <a:buFont typeface="Wingdings" pitchFamily="2" charset="2"/>
              <a:buChar char="ü"/>
            </a:pPr>
            <a:r>
              <a:rPr lang="ca-ES" sz="1600" dirty="0" smtClean="0"/>
              <a:t>Només de caire vertical descendent</a:t>
            </a:r>
          </a:p>
          <a:p>
            <a:pPr lvl="1">
              <a:buFont typeface="Wingdings" pitchFamily="2" charset="2"/>
              <a:buChar char="ü"/>
            </a:pPr>
            <a:r>
              <a:rPr lang="ca-ES" sz="1600" dirty="0"/>
              <a:t>Els canals de comunicació informals són, hores d’ara, els més efectius a la institució. En dona prova el fet que fins i tot són utilitzats per la direcció del centre a l’hora de fer circular missatges.</a:t>
            </a:r>
          </a:p>
        </p:txBody>
      </p:sp>
    </p:spTree>
    <p:extLst>
      <p:ext uri="{BB962C8B-B14F-4D97-AF65-F5344CB8AC3E}">
        <p14:creationId xmlns:p14="http://schemas.microsoft.com/office/powerpoint/2010/main" val="407826510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683568" y="1052736"/>
            <a:ext cx="7772400" cy="1066800"/>
          </a:xfrm>
        </p:spPr>
        <p:txBody>
          <a:bodyPr/>
          <a:lstStyle/>
          <a:p>
            <a:r>
              <a:rPr lang="ca-ES" sz="2800" dirty="0"/>
              <a:t>Pla de Comunicació (Desenvolupament)</a:t>
            </a:r>
          </a:p>
        </p:txBody>
      </p:sp>
      <p:sp>
        <p:nvSpPr>
          <p:cNvPr id="3" name="2 Marcador de contenido"/>
          <p:cNvSpPr>
            <a:spLocks noGrp="1"/>
          </p:cNvSpPr>
          <p:nvPr>
            <p:ph idx="1"/>
          </p:nvPr>
        </p:nvSpPr>
        <p:spPr>
          <a:xfrm>
            <a:off x="685800" y="1850642"/>
            <a:ext cx="7772400" cy="4321557"/>
          </a:xfrm>
        </p:spPr>
        <p:txBody>
          <a:bodyPr/>
          <a:lstStyle/>
          <a:p>
            <a:pPr marL="0" indent="0" algn="just">
              <a:buNone/>
            </a:pPr>
            <a:r>
              <a:rPr lang="ca-ES" sz="2000" dirty="0" smtClean="0"/>
              <a:t>Quan va estar elaborat el document és va fer una presentació formal del mateix a l’organització per tal de donar rellevància i un fulletó informatiu </a:t>
            </a:r>
            <a:endParaRPr lang="ca-ES" sz="2000" dirty="0"/>
          </a:p>
        </p:txBody>
      </p:sp>
      <p:pic>
        <p:nvPicPr>
          <p:cNvPr id="4" name="3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7584" y="1844824"/>
            <a:ext cx="3392424" cy="4797691"/>
          </a:xfrm>
          <a:prstGeom prst="rect">
            <a:avLst/>
          </a:prstGeom>
        </p:spPr>
      </p:pic>
      <p:pic>
        <p:nvPicPr>
          <p:cNvPr id="5" name="4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63688" y="1844823"/>
            <a:ext cx="3392424" cy="4797691"/>
          </a:xfrm>
          <a:prstGeom prst="rect">
            <a:avLst/>
          </a:prstGeom>
        </p:spPr>
      </p:pic>
      <p:pic>
        <p:nvPicPr>
          <p:cNvPr id="6" name="5 Image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275856" y="1850643"/>
            <a:ext cx="3497164" cy="4791872"/>
          </a:xfrm>
          <a:prstGeom prst="rect">
            <a:avLst/>
          </a:prstGeom>
        </p:spPr>
      </p:pic>
      <p:pic>
        <p:nvPicPr>
          <p:cNvPr id="7" name="6 Imagen"/>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932040" y="1844822"/>
            <a:ext cx="3392424" cy="4797691"/>
          </a:xfrm>
          <a:prstGeom prst="rect">
            <a:avLst/>
          </a:prstGeom>
        </p:spPr>
      </p:pic>
    </p:spTree>
    <p:extLst>
      <p:ext uri="{BB962C8B-B14F-4D97-AF65-F5344CB8AC3E}">
        <p14:creationId xmlns:p14="http://schemas.microsoft.com/office/powerpoint/2010/main" val="85602280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1+#ppt_w/2"/>
                                          </p:val>
                                        </p:tav>
                                        <p:tav tm="100000">
                                          <p:val>
                                            <p:strVal val="#ppt_x"/>
                                          </p:val>
                                        </p:tav>
                                      </p:tavLst>
                                    </p:anim>
                                    <p:anim calcmode="lin" valueType="num">
                                      <p:cBhvr additive="base">
                                        <p:cTn id="20"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1" fill="hold" nodeType="click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500" fill="hold"/>
                                        <p:tgtEl>
                                          <p:spTgt spid="7"/>
                                        </p:tgtEl>
                                        <p:attrNameLst>
                                          <p:attrName>ppt_x</p:attrName>
                                        </p:attrNameLst>
                                      </p:cBhvr>
                                      <p:tavLst>
                                        <p:tav tm="0">
                                          <p:val>
                                            <p:strVal val="#ppt_x"/>
                                          </p:val>
                                        </p:tav>
                                        <p:tav tm="100000">
                                          <p:val>
                                            <p:strVal val="#ppt_x"/>
                                          </p:val>
                                        </p:tav>
                                      </p:tavLst>
                                    </p:anim>
                                    <p:anim calcmode="lin" valueType="num">
                                      <p:cBhvr additive="base">
                                        <p:cTn id="26" dur="500" fill="hold"/>
                                        <p:tgtEl>
                                          <p:spTgt spid="7"/>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ca-ES" sz="2800" dirty="0"/>
              <a:t>Pla de Comunicació (Desenvolupament)</a:t>
            </a:r>
          </a:p>
        </p:txBody>
      </p:sp>
      <p:sp>
        <p:nvSpPr>
          <p:cNvPr id="3" name="2 Marcador de contenido"/>
          <p:cNvSpPr>
            <a:spLocks noGrp="1"/>
          </p:cNvSpPr>
          <p:nvPr>
            <p:ph idx="1"/>
          </p:nvPr>
        </p:nvSpPr>
        <p:spPr/>
        <p:txBody>
          <a:bodyPr/>
          <a:lstStyle/>
          <a:p>
            <a:pPr marL="0" indent="0" algn="just">
              <a:buNone/>
            </a:pPr>
            <a:r>
              <a:rPr lang="ca-ES" sz="2400" dirty="0" smtClean="0"/>
              <a:t>Es va signar un contracte d’assessoria amb MAPA mitjançant el conveni de col·laboració que tenim amb la UCH</a:t>
            </a:r>
          </a:p>
          <a:p>
            <a:pPr>
              <a:buFont typeface="Wingdings" pitchFamily="2" charset="2"/>
              <a:buChar char="ü"/>
            </a:pPr>
            <a:r>
              <a:rPr lang="ca-ES" sz="2400" dirty="0" smtClean="0"/>
              <a:t>Objectius:</a:t>
            </a:r>
            <a:endParaRPr lang="ca-ES" sz="2400" dirty="0"/>
          </a:p>
          <a:p>
            <a:pPr lvl="1"/>
            <a:r>
              <a:rPr lang="ca-ES" sz="1800" dirty="0" smtClean="0"/>
              <a:t>Assessoria </a:t>
            </a:r>
            <a:r>
              <a:rPr lang="ca-ES" sz="1800" dirty="0"/>
              <a:t>estratègica</a:t>
            </a:r>
          </a:p>
          <a:p>
            <a:pPr lvl="1"/>
            <a:r>
              <a:rPr lang="ca-ES" sz="1800" dirty="0" smtClean="0"/>
              <a:t>Posada en marxa de l’equip de comunicació (acompanyament en crear l’hàbit de comunicar)</a:t>
            </a:r>
          </a:p>
          <a:p>
            <a:pPr lvl="1"/>
            <a:r>
              <a:rPr lang="ca-ES" sz="1800" dirty="0" smtClean="0"/>
              <a:t>Garantia de supervisió del comitè de crisi</a:t>
            </a:r>
          </a:p>
          <a:p>
            <a:pPr lvl="1"/>
            <a:r>
              <a:rPr lang="ca-ES" sz="1800" dirty="0" smtClean="0"/>
              <a:t>Cobertura </a:t>
            </a:r>
            <a:r>
              <a:rPr lang="ca-ES" sz="1800" dirty="0"/>
              <a:t>de notícies sobrevingudes</a:t>
            </a:r>
          </a:p>
          <a:p>
            <a:endParaRPr lang="ca-ES" dirty="0"/>
          </a:p>
        </p:txBody>
      </p:sp>
    </p:spTree>
    <p:extLst>
      <p:ext uri="{BB962C8B-B14F-4D97-AF65-F5344CB8AC3E}">
        <p14:creationId xmlns:p14="http://schemas.microsoft.com/office/powerpoint/2010/main" val="285636488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ca-ES" sz="2800" dirty="0"/>
              <a:t>Pla de Comunicació (Desenvolupament)</a:t>
            </a:r>
          </a:p>
        </p:txBody>
      </p:sp>
      <p:sp>
        <p:nvSpPr>
          <p:cNvPr id="3" name="2 Marcador de contenido"/>
          <p:cNvSpPr>
            <a:spLocks noGrp="1"/>
          </p:cNvSpPr>
          <p:nvPr>
            <p:ph idx="1"/>
          </p:nvPr>
        </p:nvSpPr>
        <p:spPr/>
        <p:txBody>
          <a:bodyPr/>
          <a:lstStyle/>
          <a:p>
            <a:pPr>
              <a:buFont typeface="Wingdings" pitchFamily="2" charset="2"/>
              <a:buChar char="ü"/>
            </a:pPr>
            <a:r>
              <a:rPr lang="ca-ES" sz="2400" dirty="0"/>
              <a:t>Operatiu funcional:</a:t>
            </a:r>
          </a:p>
          <a:p>
            <a:pPr lvl="1" algn="just"/>
            <a:r>
              <a:rPr lang="ca-ES" sz="2000" dirty="0" smtClean="0"/>
              <a:t>Oficina de premsa permanent</a:t>
            </a:r>
          </a:p>
          <a:p>
            <a:pPr lvl="1" algn="just"/>
            <a:r>
              <a:rPr lang="ca-ES" sz="2000" dirty="0" smtClean="0"/>
              <a:t>Donar suport a l’equip de comunicació</a:t>
            </a:r>
          </a:p>
          <a:p>
            <a:pPr lvl="1" algn="just"/>
            <a:r>
              <a:rPr lang="ca-ES" sz="2000" dirty="0" smtClean="0"/>
              <a:t>Crear els circuits i processos de comunicació</a:t>
            </a:r>
          </a:p>
          <a:p>
            <a:pPr lvl="1" algn="just"/>
            <a:r>
              <a:rPr lang="ca-ES" sz="2000" dirty="0" smtClean="0"/>
              <a:t>Donar suport a l’equip directiu i als responsables de comunicació en adquirir l’hàbit de comunicar bé per dirigir millor i facilitar-los formació en habilitats comunicacionals si s’escau.</a:t>
            </a:r>
          </a:p>
          <a:p>
            <a:pPr lvl="1" algn="just"/>
            <a:r>
              <a:rPr lang="ca-ES" sz="2000" dirty="0" smtClean="0"/>
              <a:t>Supervisar les actuacions que s’estan duent a terme en aspectes de comunicació estratègica</a:t>
            </a:r>
          </a:p>
          <a:p>
            <a:pPr lvl="1" algn="just"/>
            <a:r>
              <a:rPr lang="ca-ES" sz="2000" dirty="0" smtClean="0"/>
              <a:t>Supervisió de la web</a:t>
            </a:r>
            <a:endParaRPr lang="ca-ES" sz="2000" dirty="0"/>
          </a:p>
        </p:txBody>
      </p:sp>
    </p:spTree>
    <p:extLst>
      <p:ext uri="{BB962C8B-B14F-4D97-AF65-F5344CB8AC3E}">
        <p14:creationId xmlns:p14="http://schemas.microsoft.com/office/powerpoint/2010/main" val="415307199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ca-ES" sz="2800" dirty="0"/>
              <a:t>Pla de Comunicació (Desenvolupament)</a:t>
            </a:r>
          </a:p>
        </p:txBody>
      </p:sp>
      <p:sp>
        <p:nvSpPr>
          <p:cNvPr id="3" name="2 Marcador de contenido"/>
          <p:cNvSpPr>
            <a:spLocks noGrp="1"/>
          </p:cNvSpPr>
          <p:nvPr>
            <p:ph idx="1"/>
          </p:nvPr>
        </p:nvSpPr>
        <p:spPr/>
        <p:txBody>
          <a:bodyPr/>
          <a:lstStyle/>
          <a:p>
            <a:pPr marL="0" indent="0" algn="just">
              <a:buNone/>
            </a:pPr>
            <a:r>
              <a:rPr lang="ca-ES" sz="2400" dirty="0" smtClean="0"/>
              <a:t>Es va constituir l’equip de comunicació, conformat per personal de diferents categories (no està present la direcció!)</a:t>
            </a:r>
            <a:endParaRPr lang="ca-ES" sz="2400" dirty="0"/>
          </a:p>
        </p:txBody>
      </p:sp>
      <p:pic>
        <p:nvPicPr>
          <p:cNvPr id="4" name="3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6612" y="2780928"/>
            <a:ext cx="4064000" cy="3048000"/>
          </a:xfrm>
          <a:prstGeom prst="rect">
            <a:avLst/>
          </a:prstGeom>
        </p:spPr>
      </p:pic>
      <p:pic>
        <p:nvPicPr>
          <p:cNvPr id="5" name="4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83968" y="2204864"/>
            <a:ext cx="4064000" cy="3048000"/>
          </a:xfrm>
          <a:prstGeom prst="rect">
            <a:avLst/>
          </a:prstGeom>
        </p:spPr>
      </p:pic>
    </p:spTree>
    <p:extLst>
      <p:ext uri="{BB962C8B-B14F-4D97-AF65-F5344CB8AC3E}">
        <p14:creationId xmlns:p14="http://schemas.microsoft.com/office/powerpoint/2010/main" val="101543365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22" presetClass="entr" presetSubtype="4"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down)">
                                      <p:cBhvr>
                                        <p:cTn id="11" dur="500"/>
                                        <p:tgtEl>
                                          <p:spTgt spid="4"/>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ca-ES" sz="2800" dirty="0"/>
              <a:t>Pla de Comunicació (Desenvolupament)</a:t>
            </a:r>
          </a:p>
        </p:txBody>
      </p:sp>
      <p:sp>
        <p:nvSpPr>
          <p:cNvPr id="3" name="2 Marcador de contenido"/>
          <p:cNvSpPr>
            <a:spLocks noGrp="1"/>
          </p:cNvSpPr>
          <p:nvPr>
            <p:ph idx="1"/>
          </p:nvPr>
        </p:nvSpPr>
        <p:spPr>
          <a:xfrm>
            <a:off x="685800" y="1916832"/>
            <a:ext cx="7772400" cy="4255368"/>
          </a:xfrm>
        </p:spPr>
        <p:txBody>
          <a:bodyPr/>
          <a:lstStyle/>
          <a:p>
            <a:pPr marL="0" indent="0">
              <a:buNone/>
            </a:pPr>
            <a:r>
              <a:rPr lang="ca-ES" sz="2000" b="1" dirty="0" smtClean="0"/>
              <a:t>Funcions de l’equip de comunicació:</a:t>
            </a:r>
          </a:p>
          <a:p>
            <a:pPr marL="400050" lvl="1" indent="0" algn="just">
              <a:buNone/>
            </a:pPr>
            <a:r>
              <a:rPr lang="ca-ES" sz="1800" dirty="0" smtClean="0">
                <a:solidFill>
                  <a:schemeClr val="tx1"/>
                </a:solidFill>
              </a:rPr>
              <a:t>La creació de l’equip de comunicació té com a finalitat destacada el treball conjunt per part dels membres de l’equip, de la gerència de l’Hospital i de MAPA (en qualitat d’assessors) per millorar tots els aspectes que estan relacionats amb la comunicació del centre.</a:t>
            </a:r>
          </a:p>
          <a:p>
            <a:pPr marL="0" indent="0" algn="just">
              <a:buNone/>
            </a:pPr>
            <a:endParaRPr lang="ca-ES" sz="1800" dirty="0" smtClean="0"/>
          </a:p>
          <a:p>
            <a:pPr marL="0" indent="0" algn="just">
              <a:buNone/>
            </a:pPr>
            <a:r>
              <a:rPr lang="ca-ES" sz="1800" dirty="0" smtClean="0"/>
              <a:t>La principal funció de l’equip és millorar les eines de comunicació existents i participar en la proposta i creació de nous canals o instruments comunicatius. Per fer-ho, les tasques a desenvolupar poder ser:</a:t>
            </a:r>
          </a:p>
          <a:p>
            <a:pPr algn="just">
              <a:buFont typeface="Wingdings" pitchFamily="2" charset="2"/>
              <a:buChar char="q"/>
            </a:pPr>
            <a:r>
              <a:rPr lang="ca-ES" sz="1600" dirty="0" smtClean="0">
                <a:solidFill>
                  <a:schemeClr val="tx1"/>
                </a:solidFill>
              </a:rPr>
              <a:t>Detecció de les mancances del centre a nivell comunicatiu</a:t>
            </a:r>
          </a:p>
          <a:p>
            <a:pPr algn="just">
              <a:buFont typeface="Wingdings" pitchFamily="2" charset="2"/>
              <a:buChar char="q"/>
            </a:pPr>
            <a:r>
              <a:rPr lang="ca-ES" sz="1600" dirty="0" smtClean="0">
                <a:solidFill>
                  <a:schemeClr val="tx1"/>
                </a:solidFill>
              </a:rPr>
              <a:t>Anàlisi d’aquestes mancances i proposta de millora</a:t>
            </a:r>
          </a:p>
          <a:p>
            <a:pPr algn="just">
              <a:buFont typeface="Wingdings" pitchFamily="2" charset="2"/>
              <a:buChar char="q"/>
            </a:pPr>
            <a:r>
              <a:rPr lang="ca-ES" sz="1600" dirty="0" err="1" smtClean="0">
                <a:solidFill>
                  <a:schemeClr val="tx1"/>
                </a:solidFill>
              </a:rPr>
              <a:t>Calendarització</a:t>
            </a:r>
            <a:r>
              <a:rPr lang="ca-ES" sz="1600" dirty="0" smtClean="0">
                <a:solidFill>
                  <a:schemeClr val="tx1"/>
                </a:solidFill>
              </a:rPr>
              <a:t> de les accions que poden requerir la participació de l’equip i organització al respecte</a:t>
            </a:r>
          </a:p>
          <a:p>
            <a:pPr marL="0" indent="0" algn="just">
              <a:buNone/>
            </a:pPr>
            <a:endParaRPr lang="ca-ES" sz="1600" dirty="0"/>
          </a:p>
        </p:txBody>
      </p:sp>
    </p:spTree>
    <p:extLst>
      <p:ext uri="{BB962C8B-B14F-4D97-AF65-F5344CB8AC3E}">
        <p14:creationId xmlns:p14="http://schemas.microsoft.com/office/powerpoint/2010/main" val="332836952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ca-ES" sz="2800" dirty="0"/>
              <a:t>Pla de Comunicació (Desenvolupament)</a:t>
            </a:r>
          </a:p>
        </p:txBody>
      </p:sp>
      <p:sp>
        <p:nvSpPr>
          <p:cNvPr id="3" name="2 Marcador de contenido"/>
          <p:cNvSpPr>
            <a:spLocks noGrp="1"/>
          </p:cNvSpPr>
          <p:nvPr>
            <p:ph idx="1"/>
          </p:nvPr>
        </p:nvSpPr>
        <p:spPr/>
        <p:txBody>
          <a:bodyPr/>
          <a:lstStyle/>
          <a:p>
            <a:pPr algn="just">
              <a:buFont typeface="Wingdings" pitchFamily="2" charset="2"/>
              <a:buChar char="q"/>
            </a:pPr>
            <a:r>
              <a:rPr lang="ca-ES" sz="1600" dirty="0">
                <a:solidFill>
                  <a:schemeClr val="tx1"/>
                </a:solidFill>
              </a:rPr>
              <a:t>Centralització de totes les propostes/peticions que es puguin fer al centre (per part d’altres treballadors) en relació amb aspectes </a:t>
            </a:r>
            <a:r>
              <a:rPr lang="ca-ES" sz="1600" dirty="0" smtClean="0">
                <a:solidFill>
                  <a:schemeClr val="tx1"/>
                </a:solidFill>
              </a:rPr>
              <a:t>comunicatius</a:t>
            </a:r>
          </a:p>
          <a:p>
            <a:pPr algn="just">
              <a:buFont typeface="Wingdings" pitchFamily="2" charset="2"/>
              <a:buChar char="q"/>
            </a:pPr>
            <a:r>
              <a:rPr lang="ca-ES" sz="1600" dirty="0" smtClean="0">
                <a:solidFill>
                  <a:schemeClr val="tx1"/>
                </a:solidFill>
              </a:rPr>
              <a:t>Avaluació i proposta d’accions de millora d’aquestes propostes</a:t>
            </a:r>
          </a:p>
          <a:p>
            <a:pPr algn="just">
              <a:buFont typeface="Wingdings" pitchFamily="2" charset="2"/>
              <a:buChar char="q"/>
            </a:pPr>
            <a:r>
              <a:rPr lang="ca-ES" sz="1600" dirty="0" smtClean="0">
                <a:solidFill>
                  <a:schemeClr val="tx1"/>
                </a:solidFill>
              </a:rPr>
              <a:t>Supervisar que la informació que es distribueix al centre (comunicats sindicals o de gerència, informació sobre cursos, formació, etc.) tingui els canals necessaris per arribar als receptors i que tingui una mateixa estructura o format. </a:t>
            </a:r>
          </a:p>
          <a:p>
            <a:pPr algn="just">
              <a:buFont typeface="Wingdings" pitchFamily="2" charset="2"/>
              <a:buChar char="q"/>
            </a:pPr>
            <a:r>
              <a:rPr lang="ca-ES" sz="1600" dirty="0" smtClean="0">
                <a:solidFill>
                  <a:schemeClr val="tx1"/>
                </a:solidFill>
              </a:rPr>
              <a:t>Creació del material corporatiu visible (missió, visió, valors, etc.)</a:t>
            </a:r>
          </a:p>
          <a:p>
            <a:pPr algn="just">
              <a:buFont typeface="Wingdings" pitchFamily="2" charset="2"/>
              <a:buChar char="q"/>
            </a:pPr>
            <a:r>
              <a:rPr lang="ca-ES" sz="1600" dirty="0" smtClean="0">
                <a:solidFill>
                  <a:schemeClr val="tx1"/>
                </a:solidFill>
              </a:rPr>
              <a:t>Habilitació d’espais diferenciats i organitzats per penjar la informació del centre.</a:t>
            </a:r>
          </a:p>
          <a:p>
            <a:pPr algn="just">
              <a:buFont typeface="Wingdings" pitchFamily="2" charset="2"/>
              <a:buChar char="q"/>
            </a:pPr>
            <a:r>
              <a:rPr lang="ca-ES" sz="1600" dirty="0" smtClean="0">
                <a:solidFill>
                  <a:schemeClr val="tx1"/>
                </a:solidFill>
              </a:rPr>
              <a:t>Col·laboració amb gerència per decidir quines són les millors opcions per fer insercions publicitàries</a:t>
            </a:r>
          </a:p>
          <a:p>
            <a:pPr algn="just">
              <a:buFont typeface="Wingdings" pitchFamily="2" charset="2"/>
              <a:buChar char="q"/>
            </a:pPr>
            <a:r>
              <a:rPr lang="ca-ES" sz="1600" dirty="0" smtClean="0">
                <a:solidFill>
                  <a:schemeClr val="tx1"/>
                </a:solidFill>
              </a:rPr>
              <a:t>Proposta de possibles accions que es podrien fer de cara als mitjans de comunicació</a:t>
            </a:r>
          </a:p>
          <a:p>
            <a:pPr marL="0" indent="0">
              <a:buNone/>
            </a:pPr>
            <a:endParaRPr lang="ca-ES" sz="1600" dirty="0"/>
          </a:p>
          <a:p>
            <a:pPr marL="0" indent="0">
              <a:buNone/>
            </a:pPr>
            <a:endParaRPr lang="ca-ES" dirty="0"/>
          </a:p>
        </p:txBody>
      </p:sp>
    </p:spTree>
    <p:extLst>
      <p:ext uri="{BB962C8B-B14F-4D97-AF65-F5344CB8AC3E}">
        <p14:creationId xmlns:p14="http://schemas.microsoft.com/office/powerpoint/2010/main" val="388801810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ca-ES" sz="2800" dirty="0"/>
              <a:t>Pla de Comunicació (Desenvolupament)</a:t>
            </a:r>
            <a:endParaRPr lang="es-ES" sz="2800" dirty="0"/>
          </a:p>
        </p:txBody>
      </p:sp>
      <p:sp>
        <p:nvSpPr>
          <p:cNvPr id="3" name="2 Marcador de contenido"/>
          <p:cNvSpPr>
            <a:spLocks noGrp="1"/>
          </p:cNvSpPr>
          <p:nvPr>
            <p:ph idx="1"/>
          </p:nvPr>
        </p:nvSpPr>
        <p:spPr/>
        <p:txBody>
          <a:bodyPr/>
          <a:lstStyle/>
          <a:p>
            <a:pPr lvl="0" algn="just">
              <a:buFont typeface="Wingdings" pitchFamily="2" charset="2"/>
              <a:buChar char="q"/>
            </a:pPr>
            <a:r>
              <a:rPr lang="ca-ES" sz="1600" dirty="0">
                <a:solidFill>
                  <a:srgbClr val="000000"/>
                </a:solidFill>
              </a:rPr>
              <a:t>Proposta d’accions concretes: Creació d’un canal ascendent de comunicació; bústia de suggeriments i bones pràctiques, Participació en el disseny de la intranet del centre, Disseny de la proposta de la publicació del centre, Proposta dels continguts de la revista corporativa,  Redacció dels textos de la revista, Valorar la necessitat d’elaborar un pla de crisi del centre, Revisió de </a:t>
            </a:r>
            <a:r>
              <a:rPr lang="ca-ES" sz="1600" dirty="0" smtClean="0">
                <a:solidFill>
                  <a:srgbClr val="000000"/>
                </a:solidFill>
              </a:rPr>
              <a:t>materials del </a:t>
            </a:r>
            <a:r>
              <a:rPr lang="ca-ES" sz="1600" dirty="0">
                <a:solidFill>
                  <a:srgbClr val="000000"/>
                </a:solidFill>
              </a:rPr>
              <a:t>centre (pla estratègic, pla d’acollida, codi ètic) i proposta de </a:t>
            </a:r>
            <a:r>
              <a:rPr lang="ca-ES" sz="1600" dirty="0" smtClean="0">
                <a:solidFill>
                  <a:srgbClr val="000000"/>
                </a:solidFill>
              </a:rPr>
              <a:t>millora</a:t>
            </a:r>
          </a:p>
          <a:p>
            <a:pPr lvl="0" algn="just">
              <a:buFont typeface="Wingdings" pitchFamily="2" charset="2"/>
              <a:buChar char="q"/>
            </a:pPr>
            <a:r>
              <a:rPr lang="ca-ES" sz="1600" dirty="0" smtClean="0">
                <a:solidFill>
                  <a:srgbClr val="000000"/>
                </a:solidFill>
              </a:rPr>
              <a:t>Propostes </a:t>
            </a:r>
            <a:r>
              <a:rPr lang="ca-ES" sz="1600" dirty="0">
                <a:solidFill>
                  <a:srgbClr val="000000"/>
                </a:solidFill>
              </a:rPr>
              <a:t>de millora de la memòria anual i de la </a:t>
            </a:r>
            <a:r>
              <a:rPr lang="ca-ES" sz="1600" dirty="0" smtClean="0">
                <a:solidFill>
                  <a:srgbClr val="000000"/>
                </a:solidFill>
              </a:rPr>
              <a:t>presentació del </a:t>
            </a:r>
            <a:r>
              <a:rPr lang="ca-ES" sz="1600" dirty="0">
                <a:solidFill>
                  <a:srgbClr val="000000"/>
                </a:solidFill>
              </a:rPr>
              <a:t>pla estratègic</a:t>
            </a:r>
          </a:p>
          <a:p>
            <a:pPr marL="0" indent="0" algn="just">
              <a:buNone/>
            </a:pPr>
            <a:endParaRPr lang="ca-ES" sz="1000" dirty="0" smtClean="0"/>
          </a:p>
          <a:p>
            <a:pPr marL="0" indent="0" algn="just">
              <a:buNone/>
            </a:pPr>
            <a:r>
              <a:rPr lang="ca-ES" sz="1800" dirty="0" smtClean="0"/>
              <a:t>L’equip de comunicació funciona en paral·lel a la gerència del centre i de forma autònoma. No obstant, es recomana que des de gerència es prenguin les decisions finals pel que fa a les accions de comunicació i a les propostes que farà l’equip. A banda d’això, les funcions més destacades que hauria de tenir la gerència de l’hospital són: Atenció als mitjans de comunicació actuant d’únic, Contractació de publicitat, Conformitat amb les propostes</a:t>
            </a:r>
          </a:p>
          <a:p>
            <a:pPr marL="0" indent="0">
              <a:buNone/>
            </a:pPr>
            <a:endParaRPr lang="ca-ES" sz="1800" dirty="0"/>
          </a:p>
        </p:txBody>
      </p:sp>
    </p:spTree>
    <p:extLst>
      <p:ext uri="{BB962C8B-B14F-4D97-AF65-F5344CB8AC3E}">
        <p14:creationId xmlns:p14="http://schemas.microsoft.com/office/powerpoint/2010/main" val="115601612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nodeType="clickEffect">
                                  <p:stCondLst>
                                    <p:cond delay="60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randombar(horizontal)">
                                      <p:cBhvr>
                                        <p:cTn id="15"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ca-ES"/>
          </a:p>
        </p:txBody>
      </p:sp>
      <p:pic>
        <p:nvPicPr>
          <p:cNvPr id="3075" name="Picture 3"/>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755576" y="1052736"/>
            <a:ext cx="7632000" cy="572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9347956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ES"/>
          </a:p>
        </p:txBody>
      </p:sp>
      <p:sp>
        <p:nvSpPr>
          <p:cNvPr id="3" name="2 Marcador de contenido"/>
          <p:cNvSpPr>
            <a:spLocks noGrp="1"/>
          </p:cNvSpPr>
          <p:nvPr>
            <p:ph idx="1"/>
          </p:nvPr>
        </p:nvSpPr>
        <p:spPr/>
        <p:txBody>
          <a:bodyPr/>
          <a:lstStyle/>
          <a:p>
            <a:endParaRPr lang="es-ES"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0599" y="908720"/>
            <a:ext cx="8915400" cy="57711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0732535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ES"/>
          </a:p>
        </p:txBody>
      </p:sp>
      <p:pic>
        <p:nvPicPr>
          <p:cNvPr id="205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339752" y="1052736"/>
            <a:ext cx="3607866" cy="52478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511" y="1006954"/>
            <a:ext cx="8784978" cy="55183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509557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 calcmode="lin" valueType="num">
                                      <p:cBhvr additive="base">
                                        <p:cTn id="7" dur="500" fill="hold"/>
                                        <p:tgtEl>
                                          <p:spTgt spid="2050"/>
                                        </p:tgtEl>
                                        <p:attrNameLst>
                                          <p:attrName>ppt_x</p:attrName>
                                        </p:attrNameLst>
                                      </p:cBhvr>
                                      <p:tavLst>
                                        <p:tav tm="0">
                                          <p:val>
                                            <p:strVal val="0-#ppt_w/2"/>
                                          </p:val>
                                        </p:tav>
                                        <p:tav tm="100000">
                                          <p:val>
                                            <p:strVal val="#ppt_x"/>
                                          </p:val>
                                        </p:tav>
                                      </p:tavLst>
                                    </p:anim>
                                    <p:anim calcmode="lin" valueType="num">
                                      <p:cBhvr additive="base">
                                        <p:cTn id="8" dur="500" fill="hold"/>
                                        <p:tgtEl>
                                          <p:spTgt spid="205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nodeType="clickEffect">
                                  <p:stCondLst>
                                    <p:cond delay="0"/>
                                  </p:stCondLst>
                                  <p:childTnLst>
                                    <p:set>
                                      <p:cBhvr>
                                        <p:cTn id="12" dur="1" fill="hold">
                                          <p:stCondLst>
                                            <p:cond delay="0"/>
                                          </p:stCondLst>
                                        </p:cTn>
                                        <p:tgtEl>
                                          <p:spTgt spid="2051"/>
                                        </p:tgtEl>
                                        <p:attrNameLst>
                                          <p:attrName>style.visibility</p:attrName>
                                        </p:attrNameLst>
                                      </p:cBhvr>
                                      <p:to>
                                        <p:strVal val="visible"/>
                                      </p:to>
                                    </p:set>
                                    <p:anim calcmode="lin" valueType="num">
                                      <p:cBhvr>
                                        <p:cTn id="13" dur="500" fill="hold"/>
                                        <p:tgtEl>
                                          <p:spTgt spid="2051"/>
                                        </p:tgtEl>
                                        <p:attrNameLst>
                                          <p:attrName>ppt_w</p:attrName>
                                        </p:attrNameLst>
                                      </p:cBhvr>
                                      <p:tavLst>
                                        <p:tav tm="0">
                                          <p:val>
                                            <p:fltVal val="0"/>
                                          </p:val>
                                        </p:tav>
                                        <p:tav tm="100000">
                                          <p:val>
                                            <p:strVal val="#ppt_w"/>
                                          </p:val>
                                        </p:tav>
                                      </p:tavLst>
                                    </p:anim>
                                    <p:anim calcmode="lin" valueType="num">
                                      <p:cBhvr>
                                        <p:cTn id="14" dur="500" fill="hold"/>
                                        <p:tgtEl>
                                          <p:spTgt spid="2051"/>
                                        </p:tgtEl>
                                        <p:attrNameLst>
                                          <p:attrName>ppt_h</p:attrName>
                                        </p:attrNameLst>
                                      </p:cBhvr>
                                      <p:tavLst>
                                        <p:tav tm="0">
                                          <p:val>
                                            <p:fltVal val="0"/>
                                          </p:val>
                                        </p:tav>
                                        <p:tav tm="100000">
                                          <p:val>
                                            <p:strVal val="#ppt_h"/>
                                          </p:val>
                                        </p:tav>
                                      </p:tavLst>
                                    </p:anim>
                                    <p:animEffect transition="in" filter="fade">
                                      <p:cBhvr>
                                        <p:cTn id="15" dur="500"/>
                                        <p:tgtEl>
                                          <p:spTgt spid="20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ca-ES"/>
          </a:p>
        </p:txBody>
      </p:sp>
      <p:sp>
        <p:nvSpPr>
          <p:cNvPr id="3" name="2 Marcador de contenido"/>
          <p:cNvSpPr>
            <a:spLocks noGrp="1"/>
          </p:cNvSpPr>
          <p:nvPr>
            <p:ph idx="1"/>
          </p:nvPr>
        </p:nvSpPr>
        <p:spPr/>
        <p:txBody>
          <a:bodyPr/>
          <a:lstStyle/>
          <a:p>
            <a:endParaRPr lang="ca-ES" dirty="0"/>
          </a:p>
        </p:txBody>
      </p:sp>
      <p:pic>
        <p:nvPicPr>
          <p:cNvPr id="307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7394" y="836712"/>
            <a:ext cx="7600950" cy="5762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503" y="836712"/>
            <a:ext cx="8660733" cy="5904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1796258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07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07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ES"/>
          </a:p>
        </p:txBody>
      </p:sp>
      <p:sp>
        <p:nvSpPr>
          <p:cNvPr id="3" name="2 Marcador de contenido"/>
          <p:cNvSpPr>
            <a:spLocks noGrp="1"/>
          </p:cNvSpPr>
          <p:nvPr>
            <p:ph idx="1"/>
          </p:nvPr>
        </p:nvSpPr>
        <p:spPr/>
        <p:txBody>
          <a:bodyPr/>
          <a:lstStyle/>
          <a:p>
            <a:endParaRPr lang="es-ES"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1124744"/>
            <a:ext cx="8641080" cy="5244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0301187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ca-ES" dirty="0"/>
          </a:p>
        </p:txBody>
      </p:sp>
      <p:pic>
        <p:nvPicPr>
          <p:cNvPr id="7172"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6213" y="1052736"/>
            <a:ext cx="6209280" cy="5275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3"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27784" y="1023604"/>
            <a:ext cx="6236160" cy="52214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0" name="Picture 2" descr="M:\Pla estratègic 2010-2012\Fotos sessió dia 20-4-2009\1 002 (2).jpg"/>
          <p:cNvPicPr>
            <a:picLocks noGrp="1" noChangeAspect="1" noChangeArrowheads="1"/>
          </p:cNvPicPr>
          <p:nvPr>
            <p:ph idx="1"/>
          </p:nvPr>
        </p:nvPicPr>
        <p:blipFill>
          <a:blip r:embed="rId4">
            <a:extLst>
              <a:ext uri="{28A0092B-C50C-407E-A947-70E740481C1C}">
                <a14:useLocalDpi xmlns:a14="http://schemas.microsoft.com/office/drawing/2010/main" val="0"/>
              </a:ext>
            </a:extLst>
          </a:blip>
          <a:srcRect/>
          <a:stretch>
            <a:fillRect/>
          </a:stretch>
        </p:blipFill>
        <p:spPr bwMode="auto">
          <a:xfrm>
            <a:off x="2051720" y="1793950"/>
            <a:ext cx="5057030" cy="37927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619844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172"/>
                                        </p:tgtEl>
                                        <p:attrNameLst>
                                          <p:attrName>style.visibility</p:attrName>
                                        </p:attrNameLst>
                                      </p:cBhvr>
                                      <p:to>
                                        <p:strVal val="visible"/>
                                      </p:to>
                                    </p:set>
                                    <p:anim calcmode="lin" valueType="num">
                                      <p:cBhvr additive="base">
                                        <p:cTn id="7" dur="500" fill="hold"/>
                                        <p:tgtEl>
                                          <p:spTgt spid="7172"/>
                                        </p:tgtEl>
                                        <p:attrNameLst>
                                          <p:attrName>ppt_x</p:attrName>
                                        </p:attrNameLst>
                                      </p:cBhvr>
                                      <p:tavLst>
                                        <p:tav tm="0">
                                          <p:val>
                                            <p:strVal val="#ppt_x"/>
                                          </p:val>
                                        </p:tav>
                                        <p:tav tm="100000">
                                          <p:val>
                                            <p:strVal val="#ppt_x"/>
                                          </p:val>
                                        </p:tav>
                                      </p:tavLst>
                                    </p:anim>
                                    <p:anim calcmode="lin" valueType="num">
                                      <p:cBhvr additive="base">
                                        <p:cTn id="8" dur="500" fill="hold"/>
                                        <p:tgtEl>
                                          <p:spTgt spid="717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1" fill="hold" nodeType="clickEffect">
                                  <p:stCondLst>
                                    <p:cond delay="0"/>
                                  </p:stCondLst>
                                  <p:childTnLst>
                                    <p:set>
                                      <p:cBhvr>
                                        <p:cTn id="12" dur="1" fill="hold">
                                          <p:stCondLst>
                                            <p:cond delay="0"/>
                                          </p:stCondLst>
                                        </p:cTn>
                                        <p:tgtEl>
                                          <p:spTgt spid="7173"/>
                                        </p:tgtEl>
                                        <p:attrNameLst>
                                          <p:attrName>style.visibility</p:attrName>
                                        </p:attrNameLst>
                                      </p:cBhvr>
                                      <p:to>
                                        <p:strVal val="visible"/>
                                      </p:to>
                                    </p:set>
                                    <p:anim calcmode="lin" valueType="num">
                                      <p:cBhvr additive="base">
                                        <p:cTn id="13" dur="500" fill="hold"/>
                                        <p:tgtEl>
                                          <p:spTgt spid="7173"/>
                                        </p:tgtEl>
                                        <p:attrNameLst>
                                          <p:attrName>ppt_x</p:attrName>
                                        </p:attrNameLst>
                                      </p:cBhvr>
                                      <p:tavLst>
                                        <p:tav tm="0">
                                          <p:val>
                                            <p:strVal val="#ppt_x"/>
                                          </p:val>
                                        </p:tav>
                                        <p:tav tm="100000">
                                          <p:val>
                                            <p:strVal val="#ppt_x"/>
                                          </p:val>
                                        </p:tav>
                                      </p:tavLst>
                                    </p:anim>
                                    <p:anim calcmode="lin" valueType="num">
                                      <p:cBhvr additive="base">
                                        <p:cTn id="14" dur="500" fill="hold"/>
                                        <p:tgtEl>
                                          <p:spTgt spid="7173"/>
                                        </p:tgtEl>
                                        <p:attrNameLst>
                                          <p:attrName>ppt_y</p:attrName>
                                        </p:attrNameLst>
                                      </p:cBhvr>
                                      <p:tavLst>
                                        <p:tav tm="0">
                                          <p:val>
                                            <p:strVal val="0-#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nodeType="clickEffect">
                                  <p:stCondLst>
                                    <p:cond delay="0"/>
                                  </p:stCondLst>
                                  <p:childTnLst>
                                    <p:set>
                                      <p:cBhvr>
                                        <p:cTn id="18" dur="1" fill="hold">
                                          <p:stCondLst>
                                            <p:cond delay="0"/>
                                          </p:stCondLst>
                                        </p:cTn>
                                        <p:tgtEl>
                                          <p:spTgt spid="7170"/>
                                        </p:tgtEl>
                                        <p:attrNameLst>
                                          <p:attrName>style.visibility</p:attrName>
                                        </p:attrNameLst>
                                      </p:cBhvr>
                                      <p:to>
                                        <p:strVal val="visible"/>
                                      </p:to>
                                    </p:set>
                                    <p:anim calcmode="lin" valueType="num">
                                      <p:cBhvr>
                                        <p:cTn id="19" dur="500" fill="hold"/>
                                        <p:tgtEl>
                                          <p:spTgt spid="7170"/>
                                        </p:tgtEl>
                                        <p:attrNameLst>
                                          <p:attrName>ppt_w</p:attrName>
                                        </p:attrNameLst>
                                      </p:cBhvr>
                                      <p:tavLst>
                                        <p:tav tm="0">
                                          <p:val>
                                            <p:fltVal val="0"/>
                                          </p:val>
                                        </p:tav>
                                        <p:tav tm="100000">
                                          <p:val>
                                            <p:strVal val="#ppt_w"/>
                                          </p:val>
                                        </p:tav>
                                      </p:tavLst>
                                    </p:anim>
                                    <p:anim calcmode="lin" valueType="num">
                                      <p:cBhvr>
                                        <p:cTn id="20" dur="500" fill="hold"/>
                                        <p:tgtEl>
                                          <p:spTgt spid="7170"/>
                                        </p:tgtEl>
                                        <p:attrNameLst>
                                          <p:attrName>ppt_h</p:attrName>
                                        </p:attrNameLst>
                                      </p:cBhvr>
                                      <p:tavLst>
                                        <p:tav tm="0">
                                          <p:val>
                                            <p:fltVal val="0"/>
                                          </p:val>
                                        </p:tav>
                                        <p:tav tm="100000">
                                          <p:val>
                                            <p:strVal val="#ppt_h"/>
                                          </p:val>
                                        </p:tav>
                                      </p:tavLst>
                                    </p:anim>
                                    <p:animEffect transition="in" filter="fade">
                                      <p:cBhvr>
                                        <p:cTn id="21" dur="500"/>
                                        <p:tgtEl>
                                          <p:spTgt spid="71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ca-ES" dirty="0"/>
          </a:p>
        </p:txBody>
      </p:sp>
      <p:pic>
        <p:nvPicPr>
          <p:cNvPr id="5122"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645214" y="919808"/>
            <a:ext cx="3491880" cy="48319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4"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55776" y="908720"/>
            <a:ext cx="3528393" cy="48708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6" name="Picture 6"/>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139952" y="919808"/>
            <a:ext cx="3522560" cy="48537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5" name="Picture 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220072" y="933469"/>
            <a:ext cx="3512320" cy="48460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758254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5122"/>
                                        </p:tgtEl>
                                        <p:attrNameLst>
                                          <p:attrName>style.visibility</p:attrName>
                                        </p:attrNameLst>
                                      </p:cBhvr>
                                      <p:to>
                                        <p:strVal val="visible"/>
                                      </p:to>
                                    </p:set>
                                    <p:anim calcmode="lin" valueType="num">
                                      <p:cBhvr additive="base">
                                        <p:cTn id="7" dur="500" fill="hold"/>
                                        <p:tgtEl>
                                          <p:spTgt spid="5122"/>
                                        </p:tgtEl>
                                        <p:attrNameLst>
                                          <p:attrName>ppt_x</p:attrName>
                                        </p:attrNameLst>
                                      </p:cBhvr>
                                      <p:tavLst>
                                        <p:tav tm="0">
                                          <p:val>
                                            <p:strVal val="0-#ppt_w/2"/>
                                          </p:val>
                                        </p:tav>
                                        <p:tav tm="100000">
                                          <p:val>
                                            <p:strVal val="#ppt_x"/>
                                          </p:val>
                                        </p:tav>
                                      </p:tavLst>
                                    </p:anim>
                                    <p:anim calcmode="lin" valueType="num">
                                      <p:cBhvr additive="base">
                                        <p:cTn id="8" dur="500" fill="hold"/>
                                        <p:tgtEl>
                                          <p:spTgt spid="512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124"/>
                                        </p:tgtEl>
                                        <p:attrNameLst>
                                          <p:attrName>style.visibility</p:attrName>
                                        </p:attrNameLst>
                                      </p:cBhvr>
                                      <p:to>
                                        <p:strVal val="visible"/>
                                      </p:to>
                                    </p:set>
                                    <p:anim calcmode="lin" valueType="num">
                                      <p:cBhvr additive="base">
                                        <p:cTn id="13" dur="500" fill="hold"/>
                                        <p:tgtEl>
                                          <p:spTgt spid="5124"/>
                                        </p:tgtEl>
                                        <p:attrNameLst>
                                          <p:attrName>ppt_x</p:attrName>
                                        </p:attrNameLst>
                                      </p:cBhvr>
                                      <p:tavLst>
                                        <p:tav tm="0">
                                          <p:val>
                                            <p:strVal val="#ppt_x"/>
                                          </p:val>
                                        </p:tav>
                                        <p:tav tm="100000">
                                          <p:val>
                                            <p:strVal val="#ppt_x"/>
                                          </p:val>
                                        </p:tav>
                                      </p:tavLst>
                                    </p:anim>
                                    <p:anim calcmode="lin" valueType="num">
                                      <p:cBhvr additive="base">
                                        <p:cTn id="14" dur="500" fill="hold"/>
                                        <p:tgtEl>
                                          <p:spTgt spid="512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1" fill="hold" nodeType="clickEffect">
                                  <p:stCondLst>
                                    <p:cond delay="0"/>
                                  </p:stCondLst>
                                  <p:childTnLst>
                                    <p:set>
                                      <p:cBhvr>
                                        <p:cTn id="18" dur="1" fill="hold">
                                          <p:stCondLst>
                                            <p:cond delay="0"/>
                                          </p:stCondLst>
                                        </p:cTn>
                                        <p:tgtEl>
                                          <p:spTgt spid="5126"/>
                                        </p:tgtEl>
                                        <p:attrNameLst>
                                          <p:attrName>style.visibility</p:attrName>
                                        </p:attrNameLst>
                                      </p:cBhvr>
                                      <p:to>
                                        <p:strVal val="visible"/>
                                      </p:to>
                                    </p:set>
                                    <p:anim calcmode="lin" valueType="num">
                                      <p:cBhvr additive="base">
                                        <p:cTn id="19" dur="500" fill="hold"/>
                                        <p:tgtEl>
                                          <p:spTgt spid="5126"/>
                                        </p:tgtEl>
                                        <p:attrNameLst>
                                          <p:attrName>ppt_x</p:attrName>
                                        </p:attrNameLst>
                                      </p:cBhvr>
                                      <p:tavLst>
                                        <p:tav tm="0">
                                          <p:val>
                                            <p:strVal val="#ppt_x"/>
                                          </p:val>
                                        </p:tav>
                                        <p:tav tm="100000">
                                          <p:val>
                                            <p:strVal val="#ppt_x"/>
                                          </p:val>
                                        </p:tav>
                                      </p:tavLst>
                                    </p:anim>
                                    <p:anim calcmode="lin" valueType="num">
                                      <p:cBhvr additive="base">
                                        <p:cTn id="20" dur="500" fill="hold"/>
                                        <p:tgtEl>
                                          <p:spTgt spid="5126"/>
                                        </p:tgtEl>
                                        <p:attrNameLst>
                                          <p:attrName>ppt_y</p:attrName>
                                        </p:attrNameLst>
                                      </p:cBhvr>
                                      <p:tavLst>
                                        <p:tav tm="0">
                                          <p:val>
                                            <p:strVal val="0-#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nodeType="clickEffect">
                                  <p:stCondLst>
                                    <p:cond delay="0"/>
                                  </p:stCondLst>
                                  <p:childTnLst>
                                    <p:set>
                                      <p:cBhvr>
                                        <p:cTn id="24" dur="1" fill="hold">
                                          <p:stCondLst>
                                            <p:cond delay="0"/>
                                          </p:stCondLst>
                                        </p:cTn>
                                        <p:tgtEl>
                                          <p:spTgt spid="5125"/>
                                        </p:tgtEl>
                                        <p:attrNameLst>
                                          <p:attrName>style.visibility</p:attrName>
                                        </p:attrNameLst>
                                      </p:cBhvr>
                                      <p:to>
                                        <p:strVal val="visible"/>
                                      </p:to>
                                    </p:set>
                                    <p:anim calcmode="lin" valueType="num">
                                      <p:cBhvr additive="base">
                                        <p:cTn id="25" dur="500" fill="hold"/>
                                        <p:tgtEl>
                                          <p:spTgt spid="5125"/>
                                        </p:tgtEl>
                                        <p:attrNameLst>
                                          <p:attrName>ppt_x</p:attrName>
                                        </p:attrNameLst>
                                      </p:cBhvr>
                                      <p:tavLst>
                                        <p:tav tm="0">
                                          <p:val>
                                            <p:strVal val="1+#ppt_w/2"/>
                                          </p:val>
                                        </p:tav>
                                        <p:tav tm="100000">
                                          <p:val>
                                            <p:strVal val="#ppt_x"/>
                                          </p:val>
                                        </p:tav>
                                      </p:tavLst>
                                    </p:anim>
                                    <p:anim calcmode="lin" valueType="num">
                                      <p:cBhvr additive="base">
                                        <p:cTn id="26" dur="500" fill="hold"/>
                                        <p:tgtEl>
                                          <p:spTgt spid="512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ca-ES"/>
          </a:p>
        </p:txBody>
      </p:sp>
      <p:pic>
        <p:nvPicPr>
          <p:cNvPr id="8194"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2195736" y="1124744"/>
            <a:ext cx="4513280" cy="52775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5841549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ca-ES"/>
          </a:p>
        </p:txBody>
      </p:sp>
      <p:pic>
        <p:nvPicPr>
          <p:cNvPr id="6146"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395536" y="908720"/>
            <a:ext cx="4158720" cy="5830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58996" y="1020140"/>
            <a:ext cx="4659558" cy="26248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63601" y="3429000"/>
            <a:ext cx="4601694" cy="2592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2"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91680" y="1700808"/>
            <a:ext cx="5544616" cy="38198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1594858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6146"/>
                                        </p:tgtEl>
                                        <p:attrNameLst>
                                          <p:attrName>style.visibility</p:attrName>
                                        </p:attrNameLst>
                                      </p:cBhvr>
                                      <p:to>
                                        <p:strVal val="visible"/>
                                      </p:to>
                                    </p:set>
                                    <p:anim calcmode="lin" valueType="num">
                                      <p:cBhvr additive="base">
                                        <p:cTn id="7" dur="500" fill="hold"/>
                                        <p:tgtEl>
                                          <p:spTgt spid="6146"/>
                                        </p:tgtEl>
                                        <p:attrNameLst>
                                          <p:attrName>ppt_x</p:attrName>
                                        </p:attrNameLst>
                                      </p:cBhvr>
                                      <p:tavLst>
                                        <p:tav tm="0">
                                          <p:val>
                                            <p:strVal val="0-#ppt_w/2"/>
                                          </p:val>
                                        </p:tav>
                                        <p:tav tm="100000">
                                          <p:val>
                                            <p:strVal val="#ppt_x"/>
                                          </p:val>
                                        </p:tav>
                                      </p:tavLst>
                                    </p:anim>
                                    <p:anim calcmode="lin" valueType="num">
                                      <p:cBhvr additive="base">
                                        <p:cTn id="8" dur="500" fill="hold"/>
                                        <p:tgtEl>
                                          <p:spTgt spid="6146"/>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nodeType="clickEffect">
                                  <p:stCondLst>
                                    <p:cond delay="0"/>
                                  </p:stCondLst>
                                  <p:childTnLst>
                                    <p:set>
                                      <p:cBhvr>
                                        <p:cTn id="12" dur="1" fill="hold">
                                          <p:stCondLst>
                                            <p:cond delay="0"/>
                                          </p:stCondLst>
                                        </p:cTn>
                                        <p:tgtEl>
                                          <p:spTgt spid="2050"/>
                                        </p:tgtEl>
                                        <p:attrNameLst>
                                          <p:attrName>style.visibility</p:attrName>
                                        </p:attrNameLst>
                                      </p:cBhvr>
                                      <p:to>
                                        <p:strVal val="visible"/>
                                      </p:to>
                                    </p:set>
                                    <p:anim calcmode="lin" valueType="num">
                                      <p:cBhvr>
                                        <p:cTn id="13" dur="500" fill="hold"/>
                                        <p:tgtEl>
                                          <p:spTgt spid="2050"/>
                                        </p:tgtEl>
                                        <p:attrNameLst>
                                          <p:attrName>ppt_w</p:attrName>
                                        </p:attrNameLst>
                                      </p:cBhvr>
                                      <p:tavLst>
                                        <p:tav tm="0">
                                          <p:val>
                                            <p:fltVal val="0"/>
                                          </p:val>
                                        </p:tav>
                                        <p:tav tm="100000">
                                          <p:val>
                                            <p:strVal val="#ppt_w"/>
                                          </p:val>
                                        </p:tav>
                                      </p:tavLst>
                                    </p:anim>
                                    <p:anim calcmode="lin" valueType="num">
                                      <p:cBhvr>
                                        <p:cTn id="14" dur="500" fill="hold"/>
                                        <p:tgtEl>
                                          <p:spTgt spid="2050"/>
                                        </p:tgtEl>
                                        <p:attrNameLst>
                                          <p:attrName>ppt_h</p:attrName>
                                        </p:attrNameLst>
                                      </p:cBhvr>
                                      <p:tavLst>
                                        <p:tav tm="0">
                                          <p:val>
                                            <p:fltVal val="0"/>
                                          </p:val>
                                        </p:tav>
                                        <p:tav tm="100000">
                                          <p:val>
                                            <p:strVal val="#ppt_h"/>
                                          </p:val>
                                        </p:tav>
                                      </p:tavLst>
                                    </p:anim>
                                    <p:animEffect transition="in" filter="fade">
                                      <p:cBhvr>
                                        <p:cTn id="15" dur="500"/>
                                        <p:tgtEl>
                                          <p:spTgt spid="2050"/>
                                        </p:tgtEl>
                                      </p:cBhvr>
                                    </p:animEffect>
                                  </p:childTnLst>
                                </p:cTn>
                              </p:par>
                            </p:childTnLst>
                          </p:cTn>
                        </p:par>
                      </p:childTnLst>
                    </p:cTn>
                  </p:par>
                  <p:par>
                    <p:cTn id="16" fill="hold">
                      <p:stCondLst>
                        <p:cond delay="indefinite"/>
                      </p:stCondLst>
                      <p:childTnLst>
                        <p:par>
                          <p:cTn id="17" fill="hold">
                            <p:stCondLst>
                              <p:cond delay="0"/>
                            </p:stCondLst>
                            <p:childTnLst>
                              <p:par>
                                <p:cTn id="18" presetID="31" presetClass="entr" presetSubtype="0" fill="hold" nodeType="clickEffect">
                                  <p:stCondLst>
                                    <p:cond delay="0"/>
                                  </p:stCondLst>
                                  <p:childTnLst>
                                    <p:set>
                                      <p:cBhvr>
                                        <p:cTn id="19" dur="1" fill="hold">
                                          <p:stCondLst>
                                            <p:cond delay="0"/>
                                          </p:stCondLst>
                                        </p:cTn>
                                        <p:tgtEl>
                                          <p:spTgt spid="2051"/>
                                        </p:tgtEl>
                                        <p:attrNameLst>
                                          <p:attrName>style.visibility</p:attrName>
                                        </p:attrNameLst>
                                      </p:cBhvr>
                                      <p:to>
                                        <p:strVal val="visible"/>
                                      </p:to>
                                    </p:set>
                                    <p:anim calcmode="lin" valueType="num">
                                      <p:cBhvr>
                                        <p:cTn id="20" dur="1000" fill="hold"/>
                                        <p:tgtEl>
                                          <p:spTgt spid="2051"/>
                                        </p:tgtEl>
                                        <p:attrNameLst>
                                          <p:attrName>ppt_w</p:attrName>
                                        </p:attrNameLst>
                                      </p:cBhvr>
                                      <p:tavLst>
                                        <p:tav tm="0">
                                          <p:val>
                                            <p:fltVal val="0"/>
                                          </p:val>
                                        </p:tav>
                                        <p:tav tm="100000">
                                          <p:val>
                                            <p:strVal val="#ppt_w"/>
                                          </p:val>
                                        </p:tav>
                                      </p:tavLst>
                                    </p:anim>
                                    <p:anim calcmode="lin" valueType="num">
                                      <p:cBhvr>
                                        <p:cTn id="21" dur="1000" fill="hold"/>
                                        <p:tgtEl>
                                          <p:spTgt spid="2051"/>
                                        </p:tgtEl>
                                        <p:attrNameLst>
                                          <p:attrName>ppt_h</p:attrName>
                                        </p:attrNameLst>
                                      </p:cBhvr>
                                      <p:tavLst>
                                        <p:tav tm="0">
                                          <p:val>
                                            <p:fltVal val="0"/>
                                          </p:val>
                                        </p:tav>
                                        <p:tav tm="100000">
                                          <p:val>
                                            <p:strVal val="#ppt_h"/>
                                          </p:val>
                                        </p:tav>
                                      </p:tavLst>
                                    </p:anim>
                                    <p:anim calcmode="lin" valueType="num">
                                      <p:cBhvr>
                                        <p:cTn id="22" dur="1000" fill="hold"/>
                                        <p:tgtEl>
                                          <p:spTgt spid="2051"/>
                                        </p:tgtEl>
                                        <p:attrNameLst>
                                          <p:attrName>style.rotation</p:attrName>
                                        </p:attrNameLst>
                                      </p:cBhvr>
                                      <p:tavLst>
                                        <p:tav tm="0">
                                          <p:val>
                                            <p:fltVal val="90"/>
                                          </p:val>
                                        </p:tav>
                                        <p:tav tm="100000">
                                          <p:val>
                                            <p:fltVal val="0"/>
                                          </p:val>
                                        </p:tav>
                                      </p:tavLst>
                                    </p:anim>
                                    <p:animEffect transition="in" filter="fade">
                                      <p:cBhvr>
                                        <p:cTn id="23" dur="1000"/>
                                        <p:tgtEl>
                                          <p:spTgt spid="2051"/>
                                        </p:tgtEl>
                                      </p:cBhvr>
                                    </p:animEffec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nodeType="clickEffect">
                                  <p:stCondLst>
                                    <p:cond delay="0"/>
                                  </p:stCondLst>
                                  <p:childTnLst>
                                    <p:set>
                                      <p:cBhvr>
                                        <p:cTn id="27" dur="1" fill="hold">
                                          <p:stCondLst>
                                            <p:cond delay="0"/>
                                          </p:stCondLst>
                                        </p:cTn>
                                        <p:tgtEl>
                                          <p:spTgt spid="205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ca-ES" dirty="0" smtClean="0"/>
              <a:t>Enquesta de clima laboral 2010</a:t>
            </a:r>
            <a:endParaRPr lang="ca-ES" dirty="0"/>
          </a:p>
        </p:txBody>
      </p:sp>
      <p:pic>
        <p:nvPicPr>
          <p:cNvPr id="9218"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115616" y="1988840"/>
            <a:ext cx="6700572" cy="44826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4154395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685800" y="1066800"/>
            <a:ext cx="7772400" cy="706016"/>
          </a:xfrm>
        </p:spPr>
        <p:txBody>
          <a:bodyPr/>
          <a:lstStyle/>
          <a:p>
            <a:r>
              <a:rPr lang="ca-ES" dirty="0"/>
              <a:t>Fets recents</a:t>
            </a:r>
          </a:p>
        </p:txBody>
      </p:sp>
      <p:sp>
        <p:nvSpPr>
          <p:cNvPr id="3" name="2 Marcador de contenido"/>
          <p:cNvSpPr>
            <a:spLocks noGrp="1"/>
          </p:cNvSpPr>
          <p:nvPr>
            <p:ph idx="1"/>
          </p:nvPr>
        </p:nvSpPr>
        <p:spPr>
          <a:xfrm>
            <a:off x="685800" y="1844824"/>
            <a:ext cx="7772400" cy="4327376"/>
          </a:xfrm>
        </p:spPr>
        <p:txBody>
          <a:bodyPr/>
          <a:lstStyle/>
          <a:p>
            <a:pPr marL="0" indent="0" algn="just">
              <a:buNone/>
            </a:pPr>
            <a:r>
              <a:rPr lang="ca-ES" sz="2400" dirty="0" smtClean="0"/>
              <a:t>Davant la situació que hem viscut per la  disminució dels recursos econòmics disponibles (reajustaments), vam incrementar les accions de comunicació:</a:t>
            </a:r>
          </a:p>
          <a:p>
            <a:pPr algn="just">
              <a:buFont typeface="Wingdings" pitchFamily="2" charset="2"/>
              <a:buChar char="ü"/>
            </a:pPr>
            <a:r>
              <a:rPr lang="ca-ES" sz="2000" dirty="0" smtClean="0">
                <a:solidFill>
                  <a:schemeClr val="tx1"/>
                </a:solidFill>
              </a:rPr>
              <a:t>Reunió amb Comitè d’Empresa i Junta de Professionals</a:t>
            </a:r>
          </a:p>
          <a:p>
            <a:pPr algn="just">
              <a:buFont typeface="Wingdings" pitchFamily="2" charset="2"/>
              <a:buChar char="ü"/>
            </a:pPr>
            <a:r>
              <a:rPr lang="ca-ES" sz="2000" dirty="0" smtClean="0">
                <a:solidFill>
                  <a:schemeClr val="tx1"/>
                </a:solidFill>
              </a:rPr>
              <a:t>Crear una comissió d’estudi i anàlisi de la situació, fent propostes de les mesures a adoptar </a:t>
            </a:r>
            <a:endParaRPr lang="ca-ES" sz="2000" dirty="0">
              <a:solidFill>
                <a:schemeClr val="tx1"/>
              </a:solidFill>
            </a:endParaRPr>
          </a:p>
          <a:p>
            <a:pPr algn="just">
              <a:buFont typeface="Wingdings" pitchFamily="2" charset="2"/>
              <a:buChar char="ü"/>
            </a:pPr>
            <a:r>
              <a:rPr lang="ca-ES" sz="2000" dirty="0" smtClean="0">
                <a:solidFill>
                  <a:schemeClr val="tx1"/>
                </a:solidFill>
              </a:rPr>
              <a:t>Assemblees amb els treballadors (4 en un any)</a:t>
            </a:r>
          </a:p>
          <a:p>
            <a:pPr algn="just">
              <a:buFont typeface="Wingdings" pitchFamily="2" charset="2"/>
              <a:buChar char="ü"/>
            </a:pPr>
            <a:r>
              <a:rPr lang="ca-ES" sz="2000" dirty="0" smtClean="0">
                <a:solidFill>
                  <a:schemeClr val="tx1"/>
                </a:solidFill>
              </a:rPr>
              <a:t>Comunicats als treballadors per Minerva i e-mail de l’evolució de l’estat de la situació</a:t>
            </a:r>
          </a:p>
          <a:p>
            <a:pPr algn="just">
              <a:buFont typeface="Wingdings" pitchFamily="2" charset="2"/>
              <a:buChar char="ü"/>
            </a:pPr>
            <a:r>
              <a:rPr lang="ca-ES" sz="2000" dirty="0" smtClean="0">
                <a:solidFill>
                  <a:schemeClr val="tx1"/>
                </a:solidFill>
              </a:rPr>
              <a:t>Poca informació als mitjans de comunicació sobre el tema d’ajustaments, reactiva a interessos de fora de la Institució, facilitada per la poca conflictivitat interna del centre (Recordem que estàvem en campanya electoral).</a:t>
            </a:r>
          </a:p>
          <a:p>
            <a:pPr lvl="2" algn="just">
              <a:buFont typeface="Wingdings" pitchFamily="2" charset="2"/>
              <a:buChar char="ü"/>
            </a:pPr>
            <a:endParaRPr lang="ca-ES" sz="2000" dirty="0"/>
          </a:p>
        </p:txBody>
      </p:sp>
    </p:spTree>
    <p:extLst>
      <p:ext uri="{BB962C8B-B14F-4D97-AF65-F5344CB8AC3E}">
        <p14:creationId xmlns:p14="http://schemas.microsoft.com/office/powerpoint/2010/main" val="368283593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685800" y="1066800"/>
            <a:ext cx="7772400" cy="562000"/>
          </a:xfrm>
        </p:spPr>
        <p:txBody>
          <a:bodyPr/>
          <a:lstStyle/>
          <a:p>
            <a:r>
              <a:rPr lang="ca-ES" dirty="0"/>
              <a:t>Fets recents</a:t>
            </a:r>
          </a:p>
        </p:txBody>
      </p:sp>
      <p:sp>
        <p:nvSpPr>
          <p:cNvPr id="3" name="2 Marcador de contenido"/>
          <p:cNvSpPr>
            <a:spLocks noGrp="1"/>
          </p:cNvSpPr>
          <p:nvPr>
            <p:ph idx="1"/>
          </p:nvPr>
        </p:nvSpPr>
        <p:spPr>
          <a:xfrm>
            <a:off x="685800" y="1844824"/>
            <a:ext cx="7772400" cy="4327376"/>
          </a:xfrm>
        </p:spPr>
        <p:txBody>
          <a:bodyPr/>
          <a:lstStyle/>
          <a:p>
            <a:pPr algn="just">
              <a:buFont typeface="Wingdings" pitchFamily="2" charset="2"/>
              <a:buChar char="ü"/>
            </a:pPr>
            <a:r>
              <a:rPr lang="ca-ES" sz="2000" dirty="0" smtClean="0">
                <a:solidFill>
                  <a:schemeClr val="tx1"/>
                </a:solidFill>
              </a:rPr>
              <a:t>D’allò que hem transmès als mitjans de comunicació, sempre des de la vessant positiva (no afectació de la qualitat de l’assistència, poca afectació de la part social de l’empresa, etc.)</a:t>
            </a:r>
          </a:p>
          <a:p>
            <a:pPr algn="just">
              <a:buFont typeface="Wingdings" pitchFamily="2" charset="2"/>
              <a:buChar char="ü"/>
            </a:pPr>
            <a:r>
              <a:rPr lang="ca-ES" sz="2000" dirty="0" smtClean="0">
                <a:solidFill>
                  <a:schemeClr val="tx1"/>
                </a:solidFill>
              </a:rPr>
              <a:t>Hem fet aparèixer i donar rellevància, de manera controlada, bones notícies per tal de contrarestar les que feien referència als ajustaments:</a:t>
            </a:r>
          </a:p>
          <a:p>
            <a:pPr lvl="1" algn="just">
              <a:buFont typeface="Wingdings" pitchFamily="2" charset="2"/>
              <a:buChar char="ü"/>
            </a:pPr>
            <a:r>
              <a:rPr lang="ca-ES" sz="1800" dirty="0" smtClean="0"/>
              <a:t>Hem posat en marxa la nova imatge corporativa del centre</a:t>
            </a:r>
            <a:endParaRPr lang="ca-ES" sz="1800" dirty="0" smtClean="0">
              <a:solidFill>
                <a:schemeClr val="tx1"/>
              </a:solidFill>
            </a:endParaRPr>
          </a:p>
          <a:p>
            <a:pPr lvl="1" algn="just">
              <a:buFont typeface="Wingdings" pitchFamily="2" charset="2"/>
              <a:buChar char="ü"/>
            </a:pPr>
            <a:r>
              <a:rPr lang="ca-ES" sz="1800" dirty="0" smtClean="0">
                <a:solidFill>
                  <a:schemeClr val="tx1"/>
                </a:solidFill>
              </a:rPr>
              <a:t>Hem parlat molt del “triangle del senglar” i dels “4 gats”</a:t>
            </a:r>
          </a:p>
          <a:p>
            <a:pPr lvl="1" algn="just">
              <a:buFont typeface="Wingdings" pitchFamily="2" charset="2"/>
              <a:buChar char="ü"/>
            </a:pPr>
            <a:r>
              <a:rPr lang="ca-ES" sz="1800" dirty="0" smtClean="0"/>
              <a:t>Hem parlat dels premis i reconeixement rebuts (TOP20, reconeixement banc d’ulls)</a:t>
            </a:r>
          </a:p>
          <a:p>
            <a:pPr lvl="1" algn="just">
              <a:buFont typeface="Wingdings" pitchFamily="2" charset="2"/>
              <a:buChar char="ü"/>
            </a:pPr>
            <a:r>
              <a:rPr lang="ca-ES" sz="1800" dirty="0" smtClean="0">
                <a:solidFill>
                  <a:schemeClr val="tx1"/>
                </a:solidFill>
              </a:rPr>
              <a:t>Hem donat rellevància a temes de responsabilitat social corporativa (col·laboració amb Marató de TV3 amb parxís comarcal, presentació de la sardana commemorativa del 90è aniversari de l’Hospital) </a:t>
            </a:r>
            <a:endParaRPr lang="ca-ES" sz="1800" dirty="0">
              <a:solidFill>
                <a:schemeClr val="tx1"/>
              </a:solidFill>
            </a:endParaRPr>
          </a:p>
        </p:txBody>
      </p:sp>
    </p:spTree>
    <p:extLst>
      <p:ext uri="{BB962C8B-B14F-4D97-AF65-F5344CB8AC3E}">
        <p14:creationId xmlns:p14="http://schemas.microsoft.com/office/powerpoint/2010/main" val="429378086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ca-ES" dirty="0" smtClean="0"/>
              <a:t>Què hem aprés?</a:t>
            </a:r>
            <a:endParaRPr lang="ca-ES" dirty="0"/>
          </a:p>
        </p:txBody>
      </p:sp>
      <p:sp>
        <p:nvSpPr>
          <p:cNvPr id="3" name="2 Marcador de contenido"/>
          <p:cNvSpPr>
            <a:spLocks noGrp="1"/>
          </p:cNvSpPr>
          <p:nvPr>
            <p:ph idx="1"/>
          </p:nvPr>
        </p:nvSpPr>
        <p:spPr>
          <a:xfrm>
            <a:off x="685800" y="2348880"/>
            <a:ext cx="7772400" cy="3823320"/>
          </a:xfrm>
        </p:spPr>
        <p:txBody>
          <a:bodyPr/>
          <a:lstStyle/>
          <a:p>
            <a:pPr marL="0" indent="0" algn="just">
              <a:buFont typeface="+mj-lt"/>
              <a:buAutoNum type="arabicPeriod"/>
            </a:pPr>
            <a:r>
              <a:rPr lang="ca-ES" sz="2000" dirty="0" smtClean="0"/>
              <a:t> Que la comunicació és un procés estratègic per la nostra organització, malgrat que el percentatge econòmic de dedicació sigui baix (inferior a l’1% de les despeses d’explotació)</a:t>
            </a:r>
          </a:p>
          <a:p>
            <a:pPr marL="0" indent="0" algn="just">
              <a:buFont typeface="+mj-lt"/>
              <a:buAutoNum type="arabicPeriod"/>
            </a:pPr>
            <a:r>
              <a:rPr lang="ca-ES" sz="2200" dirty="0"/>
              <a:t> </a:t>
            </a:r>
            <a:r>
              <a:rPr lang="ca-ES" sz="2000" dirty="0" smtClean="0"/>
              <a:t>Que el procés de comunicació ha d’ésser professionalitzat, havent optat nosaltres per una empresa de comunicació (MAPA) </a:t>
            </a:r>
          </a:p>
          <a:p>
            <a:pPr marL="0" indent="0" algn="just">
              <a:buFont typeface="+mj-lt"/>
              <a:buAutoNum type="arabicPeriod"/>
            </a:pPr>
            <a:r>
              <a:rPr lang="ca-ES" sz="2000" dirty="0"/>
              <a:t> </a:t>
            </a:r>
            <a:r>
              <a:rPr lang="ca-ES" sz="2000" dirty="0" smtClean="0"/>
              <a:t>Que un bon procés de comunicació, tan interna com externa, t’ajuda a evitar problemes o, almenys, a apaivagar-los</a:t>
            </a:r>
          </a:p>
          <a:p>
            <a:pPr marL="0" indent="0" algn="just">
              <a:buFont typeface="+mj-lt"/>
              <a:buAutoNum type="arabicPeriod"/>
            </a:pPr>
            <a:r>
              <a:rPr lang="ca-ES" sz="2000" dirty="0"/>
              <a:t> </a:t>
            </a:r>
            <a:r>
              <a:rPr lang="ca-ES" sz="2000" dirty="0" smtClean="0"/>
              <a:t>Que un bon procés de comunicació dona satisfacció interna (treballadors – enquesta de clima) com externa (usuaris – enquestes de satisfacció)</a:t>
            </a:r>
          </a:p>
        </p:txBody>
      </p:sp>
    </p:spTree>
    <p:extLst>
      <p:ext uri="{BB962C8B-B14F-4D97-AF65-F5344CB8AC3E}">
        <p14:creationId xmlns:p14="http://schemas.microsoft.com/office/powerpoint/2010/main" val="34350631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685800" y="1066800"/>
            <a:ext cx="7772400" cy="706016"/>
          </a:xfrm>
        </p:spPr>
        <p:txBody>
          <a:bodyPr/>
          <a:lstStyle/>
          <a:p>
            <a:r>
              <a:rPr lang="ca-ES" dirty="0" smtClean="0"/>
              <a:t>Què hem aprés?</a:t>
            </a:r>
            <a:endParaRPr lang="ca-ES" dirty="0"/>
          </a:p>
        </p:txBody>
      </p:sp>
      <p:sp>
        <p:nvSpPr>
          <p:cNvPr id="3" name="2 Marcador de contenido"/>
          <p:cNvSpPr>
            <a:spLocks noGrp="1"/>
          </p:cNvSpPr>
          <p:nvPr>
            <p:ph idx="1"/>
          </p:nvPr>
        </p:nvSpPr>
        <p:spPr>
          <a:xfrm>
            <a:off x="685800" y="2492896"/>
            <a:ext cx="7772400" cy="3679304"/>
          </a:xfrm>
        </p:spPr>
        <p:txBody>
          <a:bodyPr/>
          <a:lstStyle/>
          <a:p>
            <a:pPr marL="0" indent="0" algn="just">
              <a:buFont typeface="+mj-lt"/>
              <a:buAutoNum type="arabicPeriod" startAt="5"/>
            </a:pPr>
            <a:r>
              <a:rPr lang="ca-ES" sz="2000" dirty="0" smtClean="0"/>
              <a:t> Que malgrat un entorn proper fa que qualsevol fet relacionat amb l’hospital tingui un retorn molt ràpid, és el que tenim i hem de conviure amb aquesta situació; no passem desapercebuts ni la Institució ni el personal que treballa amb nosaltres. Per això donem més importància al fet d’intentar comunicar correctament</a:t>
            </a:r>
          </a:p>
          <a:p>
            <a:pPr marL="0" indent="0" algn="just">
              <a:buFont typeface="+mj-lt"/>
              <a:buAutoNum type="arabicPeriod" startAt="5"/>
            </a:pPr>
            <a:r>
              <a:rPr lang="ca-ES" sz="2000" dirty="0"/>
              <a:t> </a:t>
            </a:r>
            <a:r>
              <a:rPr lang="ca-ES" sz="2000" dirty="0" smtClean="0"/>
              <a:t>Que “radio </a:t>
            </a:r>
            <a:r>
              <a:rPr lang="ca-ES" sz="2000" dirty="0" err="1" smtClean="0"/>
              <a:t>macuto</a:t>
            </a:r>
            <a:r>
              <a:rPr lang="ca-ES" sz="2000" dirty="0" smtClean="0"/>
              <a:t>” és un canal que funciona molt en el nostre àmbit i que més que anul·lar-lo el tenim que modular, estant atents a la informació que emet</a:t>
            </a:r>
          </a:p>
          <a:p>
            <a:pPr marL="0" indent="0" algn="just">
              <a:buFont typeface="+mj-lt"/>
              <a:buAutoNum type="arabicPeriod" startAt="5"/>
            </a:pPr>
            <a:r>
              <a:rPr lang="ca-ES" sz="2000" dirty="0" smtClean="0"/>
              <a:t> Que </a:t>
            </a:r>
            <a:r>
              <a:rPr lang="ca-ES" sz="2000" dirty="0"/>
              <a:t>ser una </a:t>
            </a:r>
            <a:r>
              <a:rPr lang="ca-ES" sz="2000" dirty="0" smtClean="0"/>
              <a:t>Institució propera i oberta està dins la visió que volem donar de la nostra organització, amb tota la càrrega que això suposa</a:t>
            </a:r>
            <a:endParaRPr lang="ca-ES" sz="2000" dirty="0"/>
          </a:p>
        </p:txBody>
      </p:sp>
    </p:spTree>
    <p:extLst>
      <p:ext uri="{BB962C8B-B14F-4D97-AF65-F5344CB8AC3E}">
        <p14:creationId xmlns:p14="http://schemas.microsoft.com/office/powerpoint/2010/main" val="6978880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ca-ES" kern="10" dirty="0">
                <a:ln w="9525">
                  <a:round/>
                  <a:headEnd/>
                  <a:tailEnd/>
                </a:ln>
                <a:solidFill>
                  <a:schemeClr val="accent2"/>
                </a:solidFill>
                <a:latin typeface="Times New Roman"/>
                <a:cs typeface="Times New Roman"/>
              </a:rPr>
              <a:t>MOLTES GRÀCIES</a:t>
            </a:r>
            <a:br>
              <a:rPr lang="ca-ES" kern="10" dirty="0">
                <a:ln w="9525">
                  <a:round/>
                  <a:headEnd/>
                  <a:tailEnd/>
                </a:ln>
                <a:solidFill>
                  <a:schemeClr val="accent2"/>
                </a:solidFill>
                <a:latin typeface="Times New Roman"/>
                <a:cs typeface="Times New Roman"/>
              </a:rPr>
            </a:br>
            <a:endParaRPr lang="ca-ES" dirty="0"/>
          </a:p>
        </p:txBody>
      </p:sp>
      <p:pic>
        <p:nvPicPr>
          <p:cNvPr id="205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659954" y="2286000"/>
            <a:ext cx="5824091" cy="3886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700"/>
                                        <p:tgtEl>
                                          <p:spTgt spid="2"/>
                                        </p:tgtEl>
                                      </p:cBhvr>
                                    </p:animEffect>
                                    <p:anim calcmode="lin" valueType="num">
                                      <p:cBhvr>
                                        <p:cTn id="8" dur="1700" fill="hold"/>
                                        <p:tgtEl>
                                          <p:spTgt spid="2"/>
                                        </p:tgtEl>
                                        <p:attrNameLst>
                                          <p:attrName>ppt_x</p:attrName>
                                        </p:attrNameLst>
                                      </p:cBhvr>
                                      <p:tavLst>
                                        <p:tav tm="0">
                                          <p:val>
                                            <p:strVal val="#ppt_x"/>
                                          </p:val>
                                        </p:tav>
                                        <p:tav tm="100000">
                                          <p:val>
                                            <p:strVal val="#ppt_x"/>
                                          </p:val>
                                        </p:tav>
                                      </p:tavLst>
                                    </p:anim>
                                    <p:anim calcmode="lin" valueType="num">
                                      <p:cBhvr>
                                        <p:cTn id="9" dur="17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6" presetClass="entr" presetSubtype="16" fill="hold" nodeType="clickEffect">
                                  <p:stCondLst>
                                    <p:cond delay="0"/>
                                  </p:stCondLst>
                                  <p:childTnLst>
                                    <p:set>
                                      <p:cBhvr>
                                        <p:cTn id="13" dur="1" fill="hold">
                                          <p:stCondLst>
                                            <p:cond delay="0"/>
                                          </p:stCondLst>
                                        </p:cTn>
                                        <p:tgtEl>
                                          <p:spTgt spid="2050"/>
                                        </p:tgtEl>
                                        <p:attrNameLst>
                                          <p:attrName>style.visibility</p:attrName>
                                        </p:attrNameLst>
                                      </p:cBhvr>
                                      <p:to>
                                        <p:strVal val="visible"/>
                                      </p:to>
                                    </p:set>
                                    <p:animEffect transition="in" filter="circle(in)">
                                      <p:cBhvr>
                                        <p:cTn id="14" dur="35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theme1.xml><?xml version="1.0" encoding="utf-8"?>
<a:theme xmlns:a="http://schemas.openxmlformats.org/drawingml/2006/main" name="plantilla Power Point Hospital">
  <a:themeElements>
    <a:clrScheme name="Diseño predeterminado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iseño predeterminado">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iseño predeterminado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iseño predeterminado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iseño predeterminado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iseño predeterminado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iseño predeterminado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iseño predeterminado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iseño predeterminado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plantilla Power Point Hospital</Template>
  <TotalTime>1322</TotalTime>
  <Words>1952</Words>
  <Application>Microsoft Office PowerPoint</Application>
  <PresentationFormat>Presentación en pantalla (4:3)</PresentationFormat>
  <Paragraphs>179</Paragraphs>
  <Slides>40</Slides>
  <Notes>1</Notes>
  <HiddenSlides>0</HiddenSlides>
  <MMClips>0</MMClips>
  <ScaleCrop>false</ScaleCrop>
  <HeadingPairs>
    <vt:vector size="6" baseType="variant">
      <vt:variant>
        <vt:lpstr>Tema</vt:lpstr>
      </vt:variant>
      <vt:variant>
        <vt:i4>1</vt:i4>
      </vt:variant>
      <vt:variant>
        <vt:lpstr>Servidores OLE incrustados</vt:lpstr>
      </vt:variant>
      <vt:variant>
        <vt:i4>1</vt:i4>
      </vt:variant>
      <vt:variant>
        <vt:lpstr>Títulos de diapositiva</vt:lpstr>
      </vt:variant>
      <vt:variant>
        <vt:i4>40</vt:i4>
      </vt:variant>
    </vt:vector>
  </HeadingPairs>
  <TitlesOfParts>
    <vt:vector size="42" baseType="lpstr">
      <vt:lpstr>plantilla Power Point Hospital</vt:lpstr>
      <vt:lpstr>Gráfico</vt:lpstr>
      <vt:lpstr>L’aproximació i la gestió en la percepció de l’entorn comunitari</vt:lpstr>
      <vt:lpstr>La comunicació en un entorn local</vt:lpstr>
      <vt:lpstr>Presentación de PowerPoint</vt:lpstr>
      <vt:lpstr>La nostra Organització</vt:lpstr>
      <vt:lpstr>La nostra Organització</vt:lpstr>
      <vt:lpstr>Les nostres dades assistencials</vt:lpstr>
      <vt:lpstr>Les nostres dades assistencials</vt:lpstr>
      <vt:lpstr>Stakeholders considerats en la nostra política de qualitat</vt:lpstr>
      <vt:lpstr>Enquesta de clima any 2006</vt:lpstr>
      <vt:lpstr>Presentación de PowerPoint</vt:lpstr>
      <vt:lpstr>Presentación de PowerPoint</vt:lpstr>
      <vt:lpstr>Presentación de PowerPoint</vt:lpstr>
      <vt:lpstr>Enquesta de clima laboral 2006</vt:lpstr>
      <vt:lpstr>Enquesta de clima laboral 2006</vt:lpstr>
      <vt:lpstr>Presentación de PowerPoint</vt:lpstr>
      <vt:lpstr>Pla de Comunicació (Objectius)</vt:lpstr>
      <vt:lpstr>Pla de Comunicació (Desenvolupament)</vt:lpstr>
      <vt:lpstr>Pla de Comunicació (Desenvolupament)</vt:lpstr>
      <vt:lpstr>Pla de Comunicació (Desenvolupament)</vt:lpstr>
      <vt:lpstr>Pla de Comunicació (Desenvolupament)</vt:lpstr>
      <vt:lpstr>Pla de Comunicació (Desenvolupament)</vt:lpstr>
      <vt:lpstr>Pla de Comunicació (Desenvolupament)</vt:lpstr>
      <vt:lpstr>Pla de Comunicació (Desenvolupament)</vt:lpstr>
      <vt:lpstr>Pla de Comunicació (Desenvolupament)</vt:lpstr>
      <vt:lpstr>Pla de Comunicació (Desenvolupament)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Enquesta de clima laboral 2010</vt:lpstr>
      <vt:lpstr>Fets recents</vt:lpstr>
      <vt:lpstr>Fets recents</vt:lpstr>
      <vt:lpstr>Què hem aprés?</vt:lpstr>
      <vt:lpstr>Què hem aprés?</vt:lpstr>
      <vt:lpstr>MOLTES GRÀCIES </vt:lpstr>
    </vt:vector>
  </TitlesOfParts>
  <Company>HC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L’aproximació i la gestió en la percepció de l’entorn comunitari</dc:title>
  <dc:creator>Joan Grané Alsina</dc:creator>
  <cp:lastModifiedBy>Joan Grané Alsina</cp:lastModifiedBy>
  <cp:revision>58</cp:revision>
  <cp:lastPrinted>2012-03-20T19:56:08Z</cp:lastPrinted>
  <dcterms:created xsi:type="dcterms:W3CDTF">2012-03-05T17:13:35Z</dcterms:created>
  <dcterms:modified xsi:type="dcterms:W3CDTF">2012-03-20T19:56:16Z</dcterms:modified>
</cp:coreProperties>
</file>