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6858000" cy="9144000" type="screen4x3"/>
  <p:notesSz cx="6669088" cy="9926638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8ED5"/>
    <a:srgbClr val="0098C8"/>
    <a:srgbClr val="800000"/>
    <a:srgbClr val="003366"/>
    <a:srgbClr val="0089B4"/>
    <a:srgbClr val="009ED0"/>
    <a:srgbClr val="00ADE2"/>
    <a:srgbClr val="00AD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19" autoAdjust="0"/>
    <p:restoredTop sz="99825" autoAdjust="0"/>
  </p:normalViewPr>
  <p:slideViewPr>
    <p:cSldViewPr snapToObjects="1">
      <p:cViewPr>
        <p:scale>
          <a:sx n="96" d="100"/>
          <a:sy n="96" d="100"/>
        </p:scale>
        <p:origin x="-852" y="237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962" y="-114"/>
      </p:cViewPr>
      <p:guideLst>
        <p:guide orient="horz" pos="3127"/>
        <p:guide pos="210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777461" y="0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35616B2-BAA4-405E-AEA8-8427672CFC04}" type="datetime1">
              <a:rPr lang="es-ES_tradnl"/>
              <a:pPr>
                <a:defRPr/>
              </a:pPr>
              <a:t>19/09/2012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9305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777461" y="9429305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80AA1143-242A-4E4E-BC28-D5D0CC75E95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777461" y="0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CE0D4AA9-4A25-40F5-BABE-055827C4BA14}" type="datetime1">
              <a:rPr lang="es-ES_tradnl"/>
              <a:pPr>
                <a:defRPr/>
              </a:pPr>
              <a:t>19/09/2012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938338" y="744538"/>
            <a:ext cx="27924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4829" tIns="47414" rIns="94829" bIns="47414" numCol="1" anchor="ctr" anchorCtr="0" compatLnSpc="1">
            <a:prstTxWarp prst="textNoShape">
              <a:avLst/>
            </a:prstTxWarp>
          </a:bodyPr>
          <a:lstStyle/>
          <a:p>
            <a:pPr lvl="0"/>
            <a:endParaRPr lang="ca-ES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66611" y="4714653"/>
            <a:ext cx="5335867" cy="4466756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9305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777461" y="9429305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2743C432-C2CE-44C7-BDF7-0EF13F09089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938338" y="744538"/>
            <a:ext cx="2792412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ca-ES" smtClean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8D127F-FB0C-4532-AB44-BC4EA37B85D1}" type="slidenum">
              <a:rPr lang="es-ES_tradnl" smtClean="0">
                <a:latin typeface="Calibri" pitchFamily="34" charset="0"/>
              </a:rPr>
              <a:pPr/>
              <a:t>1</a:t>
            </a:fld>
            <a:endParaRPr lang="es-ES_tradnl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</a:t>
            </a:r>
            <a:r>
              <a:rPr lang="es-ES" dirty="0" err="1" smtClean="0"/>
              <a:t>ítulo</a:t>
            </a:r>
            <a:r>
              <a:rPr lang="es-ES" dirty="0" smtClean="0"/>
              <a:t> del patrón</a:t>
            </a:r>
            <a:endParaRPr lang="ca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73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E7108-7501-4FF2-9382-9A92C58D63C2}" type="datetimeFigureOut">
              <a:rPr lang="ca-ES"/>
              <a:pPr>
                <a:defRPr/>
              </a:pPr>
              <a:t>19/09/2012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66F90-5ABE-4E81-9813-7941EFB902A6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7AC72-41DD-48FC-91A1-8B012D5C14A7}" type="datetimeFigureOut">
              <a:rPr lang="ca-ES"/>
              <a:pPr>
                <a:defRPr/>
              </a:pPr>
              <a:t>19/09/2012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EE8E4-B9C0-4E24-80ED-52641640894A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71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24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3C74D-9C3B-4EB7-A248-CC49D188A151}" type="datetimeFigureOut">
              <a:rPr lang="ca-ES"/>
              <a:pPr>
                <a:defRPr/>
              </a:pPr>
              <a:t>19/09/2012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37875-7E42-4FF1-85E5-DF1F15AA1F7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640B1-E002-48FA-9BB2-8BDE912F6A32}" type="datetimeFigureOut">
              <a:rPr lang="ca-ES"/>
              <a:pPr>
                <a:defRPr/>
              </a:pPr>
              <a:t>19/09/2012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1FE1C-E9C4-47E8-AED1-5149088F67C1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97EA4-E4AA-4E68-889D-A19294EB30A1}" type="datetimeFigureOut">
              <a:rPr lang="ca-ES"/>
              <a:pPr>
                <a:defRPr/>
              </a:pPr>
              <a:t>19/09/2012</a:t>
            </a:fld>
            <a:endParaRPr lang="ca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446E3-D204-46EB-A041-58C2D52E2E7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5C3DC-EA6B-4951-98CE-3E51C620FB0E}" type="datetimeFigureOut">
              <a:rPr lang="ca-ES"/>
              <a:pPr>
                <a:defRPr/>
              </a:pPr>
              <a:t>19/09/2012</a:t>
            </a:fld>
            <a:endParaRPr lang="ca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7E58A-46B9-407D-82AF-6C2C43A85AD1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B87E-1BE1-4699-B2F3-AC1C7F549B05}" type="datetimeFigureOut">
              <a:rPr lang="ca-ES"/>
              <a:pPr>
                <a:defRPr/>
              </a:pPr>
              <a:t>19/09/2012</a:t>
            </a:fld>
            <a:endParaRPr lang="ca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E8EA5-483C-4A8A-ACA9-A56597F1F228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90" y="364073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37DAF-A722-4FC2-9FAE-ABA473059315}" type="datetimeFigureOut">
              <a:rPr lang="ca-ES"/>
              <a:pPr>
                <a:defRPr/>
              </a:pPr>
              <a:t>19/09/2012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B11D6-8563-4707-BFE3-DC1AFD62593D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BE271-AFFD-412A-8B40-446FA24CEB7D}" type="datetimeFigureOut">
              <a:rPr lang="ca-ES"/>
              <a:pPr>
                <a:defRPr/>
              </a:pPr>
              <a:t>19/09/2012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8D63A-E87F-4F82-9791-95EF6B559C82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C88F6-AB52-4A06-AAF8-E5F36CB2BD7B}" type="datetimeFigureOut">
              <a:rPr lang="ca-ES"/>
              <a:pPr>
                <a:defRPr/>
              </a:pPr>
              <a:t>19/09/2012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EAAF7-3358-4FA4-8E5F-A561103B9637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90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90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752D4-4D9A-4D76-8B06-5D4F15497A91}" type="datetimeFigureOut">
              <a:rPr lang="ca-ES"/>
              <a:pPr>
                <a:defRPr/>
              </a:pPr>
              <a:t>19/09/2012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592EA-4BEA-4C64-936C-5A9406922CB7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8C8"/>
            </a:gs>
            <a:gs pos="39999">
              <a:srgbClr val="0088BA"/>
            </a:gs>
            <a:gs pos="100000">
              <a:srgbClr val="00151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/>
          <p:cNvCxnSpPr>
            <a:cxnSpLocks noChangeShapeType="1"/>
          </p:cNvCxnSpPr>
          <p:nvPr userDrawn="1"/>
        </p:nvCxnSpPr>
        <p:spPr bwMode="auto">
          <a:xfrm>
            <a:off x="342900" y="8600021"/>
            <a:ext cx="6229350" cy="2116"/>
          </a:xfrm>
          <a:prstGeom prst="line">
            <a:avLst/>
          </a:prstGeom>
          <a:noFill/>
          <a:ln w="12700">
            <a:solidFill>
              <a:schemeClr val="tx1">
                <a:alpha val="20000"/>
              </a:schemeClr>
            </a:solidFill>
            <a:round/>
            <a:headEnd/>
            <a:tailEnd/>
          </a:ln>
          <a:effectLst>
            <a:outerShdw dist="12700" dir="5400000" rotWithShape="0">
              <a:schemeClr val="bg1"/>
            </a:outerShdw>
          </a:effectLst>
        </p:spPr>
      </p:cxnSp>
      <p:sp>
        <p:nvSpPr>
          <p:cNvPr id="14" name="CuadroTexto 13"/>
          <p:cNvSpPr txBox="1"/>
          <p:nvPr userDrawn="1"/>
        </p:nvSpPr>
        <p:spPr>
          <a:xfrm>
            <a:off x="342900" y="8741832"/>
            <a:ext cx="6229350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          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cs typeface="Arial" charset="0"/>
              </a:rPr>
              <a:t>Carrer</a:t>
            </a: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cs typeface="Arial" charset="0"/>
              </a:rPr>
              <a:t>Bruc</a:t>
            </a: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72-74, 1r. 08009 Barcelona · Tel. 93  209 36 99 · www.uch.cat</a:t>
            </a:r>
          </a:p>
        </p:txBody>
      </p:sp>
      <p:sp>
        <p:nvSpPr>
          <p:cNvPr id="27" name="Rectángulo 26"/>
          <p:cNvSpPr>
            <a:spLocks noChangeArrowheads="1"/>
          </p:cNvSpPr>
          <p:nvPr userDrawn="1"/>
        </p:nvSpPr>
        <p:spPr bwMode="auto">
          <a:xfrm>
            <a:off x="0" y="1"/>
            <a:ext cx="6858000" cy="8012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2700" dir="5400000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ca-ES">
              <a:solidFill>
                <a:srgbClr val="FFFFFF"/>
              </a:solidFill>
              <a:latin typeface="Calibri" charset="0"/>
            </a:endParaRPr>
          </a:p>
        </p:txBody>
      </p:sp>
      <p:pic>
        <p:nvPicPr>
          <p:cNvPr id="1029" name="Imagen 24" descr="unioCatalanaHospitals.ai"/>
          <p:cNvPicPr>
            <a:picLocks noChangeAspect="1"/>
          </p:cNvPicPr>
          <p:nvPr userDrawn="1"/>
        </p:nvPicPr>
        <p:blipFill>
          <a:blip r:embed="rId6"/>
          <a:srcRect l="3751" t="33746" r="3751" b="33746"/>
          <a:stretch>
            <a:fillRect/>
          </a:stretch>
        </p:blipFill>
        <p:spPr bwMode="auto">
          <a:xfrm>
            <a:off x="296652" y="59499"/>
            <a:ext cx="1033871" cy="645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Imagen 30" descr="DNV.jp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6291318" y="59499"/>
            <a:ext cx="269582" cy="645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8" descr="unioCatalanaHospitals.ai"/>
          <p:cNvPicPr>
            <a:picLocks noChangeAspect="1"/>
          </p:cNvPicPr>
          <p:nvPr userDrawn="1"/>
        </p:nvPicPr>
        <p:blipFill>
          <a:blip r:embed="rId8"/>
          <a:srcRect l="3751" t="33746" r="63742" b="33746"/>
          <a:stretch>
            <a:fillRect/>
          </a:stretch>
        </p:blipFill>
        <p:spPr bwMode="auto">
          <a:xfrm>
            <a:off x="2096693" y="8724906"/>
            <a:ext cx="189309" cy="33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67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89B4"/>
            </a:gs>
            <a:gs pos="39999">
              <a:srgbClr val="0088BA"/>
            </a:gs>
            <a:gs pos="100000">
              <a:srgbClr val="00151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66184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ca-ES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133605"/>
            <a:ext cx="6172200" cy="603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40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FEF548E4-587C-41A3-A20D-1B7311C38B0C}" type="datetimeFigureOut">
              <a:rPr lang="ca-ES"/>
              <a:pPr>
                <a:defRPr/>
              </a:pPr>
              <a:t>19/09/2012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40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40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7F46CBE-8FA8-496B-8C27-5FFCDC0F33B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\\Exuch\comuns\JORNADES\2012\Properes\21%20Novembre%20Jornada%20CTA%20INF\Programa\Pre-Programa%20IV%20Jornada%20INF%20v7%20vertical.pptx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uch.cat/index.php?md=jornades&amp;accio=fitxa_jornada&amp;id=11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/>
          <p:cNvSpPr>
            <a:spLocks noChangeArrowheads="1"/>
          </p:cNvSpPr>
          <p:nvPr/>
        </p:nvSpPr>
        <p:spPr bwMode="auto">
          <a:xfrm>
            <a:off x="134634" y="971600"/>
            <a:ext cx="6606734" cy="1461565"/>
          </a:xfrm>
          <a:prstGeom prst="roundRect">
            <a:avLst>
              <a:gd name="adj" fmla="val 3903"/>
            </a:avLst>
          </a:prstGeom>
          <a:gradFill rotWithShape="1">
            <a:gsLst>
              <a:gs pos="0">
                <a:srgbClr val="EBF0F6"/>
              </a:gs>
              <a:gs pos="39999">
                <a:srgbClr val="EBF0F6"/>
              </a:gs>
              <a:gs pos="100000">
                <a:srgbClr val="9B9FA3"/>
              </a:gs>
            </a:gsLst>
            <a:lin ang="5400000"/>
          </a:gra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/>
        </p:spPr>
        <p:txBody>
          <a:bodyPr tIns="0" bIns="36000"/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ca-ES" sz="1200" b="1" dirty="0" smtClean="0">
                <a:latin typeface="Arial" charset="0"/>
                <a:cs typeface="Arial" charset="0"/>
              </a:rPr>
              <a:t>IV JORNADA TÈCNICA </a:t>
            </a:r>
            <a:r>
              <a:rPr lang="ca-ES" sz="1200" b="1" dirty="0">
                <a:latin typeface="Arial" charset="0"/>
                <a:cs typeface="Arial" charset="0"/>
              </a:rPr>
              <a:t> </a:t>
            </a:r>
            <a:r>
              <a:rPr lang="ca-ES" sz="1200" b="1" dirty="0" smtClean="0">
                <a:latin typeface="Arial" charset="0"/>
                <a:cs typeface="Arial" charset="0"/>
              </a:rPr>
              <a:t>D’</a:t>
            </a:r>
            <a:r>
              <a:rPr lang="ca-ES" sz="1200" b="1" dirty="0" smtClean="0"/>
              <a:t>INNOVACIONS INFERMERES</a:t>
            </a:r>
          </a:p>
          <a:p>
            <a:pPr algn="ctr">
              <a:spcBef>
                <a:spcPct val="50000"/>
              </a:spcBef>
              <a:defRPr/>
            </a:pPr>
            <a:r>
              <a:rPr lang="ca-ES" sz="1400" b="1" dirty="0" smtClean="0"/>
              <a:t>TEMPS D’OPORTUNITATS</a:t>
            </a:r>
          </a:p>
          <a:p>
            <a:pPr algn="ctr">
              <a:spcBef>
                <a:spcPct val="50000"/>
              </a:spcBef>
              <a:defRPr/>
            </a:pPr>
            <a:endParaRPr lang="ca-ES" sz="60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r>
              <a:rPr lang="ca-ES" sz="1200" b="1" dirty="0" smtClean="0"/>
              <a:t>21 de novembre de 2012</a:t>
            </a:r>
            <a:r>
              <a:rPr lang="ca-ES" sz="1200" dirty="0" smtClean="0"/>
              <a:t>,</a:t>
            </a:r>
            <a:r>
              <a:rPr lang="ca-ES" sz="1200" b="1" dirty="0" smtClean="0"/>
              <a:t> de 09.00 </a:t>
            </a:r>
            <a:r>
              <a:rPr lang="ca-ES" sz="1200" b="1" dirty="0"/>
              <a:t>a 14.00 h.</a:t>
            </a:r>
          </a:p>
          <a:p>
            <a:pPr algn="ctr">
              <a:spcBef>
                <a:spcPct val="20000"/>
              </a:spcBef>
              <a:defRPr/>
            </a:pPr>
            <a:r>
              <a:rPr lang="ca-ES" sz="1200" b="1" dirty="0" smtClean="0"/>
              <a:t>Sala d’actes de l’Hospital Sant Rafael</a:t>
            </a:r>
          </a:p>
          <a:p>
            <a:pPr algn="ctr">
              <a:spcBef>
                <a:spcPct val="20000"/>
              </a:spcBef>
              <a:defRPr/>
            </a:pPr>
            <a:endParaRPr lang="ca-ES" sz="300" b="1" dirty="0" smtClean="0"/>
          </a:p>
          <a:p>
            <a:pPr algn="ctr">
              <a:spcBef>
                <a:spcPts val="0"/>
              </a:spcBef>
              <a:defRPr/>
            </a:pPr>
            <a:r>
              <a:rPr lang="ca-ES" sz="900" i="1" dirty="0" smtClean="0"/>
              <a:t>(Pg. de la Vall </a:t>
            </a:r>
            <a:r>
              <a:rPr lang="ca-ES" sz="900" i="1" dirty="0" err="1" smtClean="0"/>
              <a:t>d'Hebron</a:t>
            </a:r>
            <a:r>
              <a:rPr lang="ca-ES" sz="900" i="1" dirty="0" smtClean="0"/>
              <a:t>, 107-117 . Barcelona </a:t>
            </a:r>
            <a:r>
              <a:rPr lang="pt-BR" sz="900" i="1" dirty="0" smtClean="0"/>
              <a:t>)</a:t>
            </a:r>
            <a:endParaRPr lang="pt-BR" sz="900" i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71438" y="4139952"/>
            <a:ext cx="66699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09.00 - 9.30 h 	Recepció dels assistents</a:t>
            </a:r>
          </a:p>
          <a:p>
            <a:pPr algn="just" defTabSz="190500">
              <a:tabLst>
                <a:tab pos="1074738" algn="l"/>
              </a:tabLst>
              <a:defRPr/>
            </a:pPr>
            <a:endParaRPr lang="ca-ES" sz="1000" b="1" dirty="0" smtClean="0">
              <a:solidFill>
                <a:schemeClr val="bg1"/>
              </a:solidFill>
            </a:endParaRP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09.30 h - 9.45 h 	Presentació de la Jornada, a càrrec de: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Helena Ris, </a:t>
            </a:r>
            <a:r>
              <a:rPr lang="ca-ES" sz="1000" dirty="0" smtClean="0">
                <a:solidFill>
                  <a:schemeClr val="bg1"/>
                </a:solidFill>
              </a:rPr>
              <a:t>directora general de La Unió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Juan Ignacio Barrachina, </a:t>
            </a:r>
            <a:r>
              <a:rPr lang="ca-ES" sz="1000" dirty="0" smtClean="0">
                <a:solidFill>
                  <a:schemeClr val="bg1"/>
                </a:solidFill>
              </a:rPr>
              <a:t>Gerent Hospital Sant Rafael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</a:t>
            </a:r>
            <a:r>
              <a:rPr lang="ca-ES" sz="1000" dirty="0" smtClean="0">
                <a:solidFill>
                  <a:schemeClr val="bg1"/>
                </a:solidFill>
              </a:rPr>
              <a:t>	</a:t>
            </a:r>
            <a:endParaRPr lang="ca-ES" sz="10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0628" y="2483768"/>
            <a:ext cx="66607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a-ES" sz="1000" dirty="0" smtClean="0">
                <a:solidFill>
                  <a:schemeClr val="bg1"/>
                </a:solidFill>
              </a:rPr>
              <a:t>La Unió posa en marxa la </a:t>
            </a:r>
            <a:r>
              <a:rPr lang="ca-ES" sz="1000" b="1" dirty="0" smtClean="0">
                <a:solidFill>
                  <a:schemeClr val="bg1"/>
                </a:solidFill>
              </a:rPr>
              <a:t>IV Jornada Tècnica d’Infermeria </a:t>
            </a:r>
            <a:r>
              <a:rPr lang="ca-ES" sz="1000" dirty="0" smtClean="0">
                <a:solidFill>
                  <a:schemeClr val="bg1"/>
                </a:solidFill>
              </a:rPr>
              <a:t>amb l’objectiu d’afavorir un espai de reflexió, que enguany s’emmarca en la realitat actual per construir el futur. </a:t>
            </a:r>
          </a:p>
          <a:p>
            <a:pPr algn="just"/>
            <a:endParaRPr lang="ca-ES" sz="1000" dirty="0" smtClean="0">
              <a:solidFill>
                <a:schemeClr val="bg1"/>
              </a:solidFill>
            </a:endParaRPr>
          </a:p>
          <a:p>
            <a:pPr algn="just"/>
            <a:r>
              <a:rPr lang="ca-ES" sz="1000" dirty="0" smtClean="0">
                <a:solidFill>
                  <a:schemeClr val="bg1"/>
                </a:solidFill>
              </a:rPr>
              <a:t>El camí cap a la sostenibilitat del sistema de salut en temps de crisi, ens situa en un nou paradigma que obre un ventall d’oportunitats per abordar amb èxit les estratègies de cures i de gestió, en circumstàncies adverses.</a:t>
            </a:r>
          </a:p>
          <a:p>
            <a:pPr algn="just"/>
            <a:endParaRPr lang="ca-ES" sz="1000" dirty="0" smtClean="0">
              <a:solidFill>
                <a:schemeClr val="bg1"/>
              </a:solidFill>
            </a:endParaRPr>
          </a:p>
          <a:p>
            <a:pPr algn="just"/>
            <a:r>
              <a:rPr lang="ca-ES" sz="1000" dirty="0" smtClean="0">
                <a:solidFill>
                  <a:schemeClr val="bg1"/>
                </a:solidFill>
              </a:rPr>
              <a:t>L’edició d’aquest any pretén oferir-vos un ració d’optimisme en una jornada que concentra tres espais: la professió infermera,  la contribució infermera a partir d’ara i la capacitat creativa de les infermeres per adaptar-se a l’entorn.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80628" y="3851920"/>
            <a:ext cx="16201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PROGRAMA:</a:t>
            </a:r>
            <a:endParaRPr lang="ca-ES" sz="10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456892" y="88920"/>
            <a:ext cx="1836204" cy="24622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1000" dirty="0" smtClean="0">
                <a:solidFill>
                  <a:srgbClr val="FF0000"/>
                </a:solidFill>
              </a:rPr>
              <a:t>Programa provisional</a:t>
            </a:r>
            <a:endParaRPr lang="ca-ES" sz="1000" dirty="0">
              <a:solidFill>
                <a:srgbClr val="FF0000"/>
              </a:solidFill>
            </a:endParaRPr>
          </a:p>
        </p:txBody>
      </p:sp>
      <p:sp>
        <p:nvSpPr>
          <p:cNvPr id="10" name="4 CuadroTexto"/>
          <p:cNvSpPr txBox="1">
            <a:spLocks noChangeArrowheads="1"/>
          </p:cNvSpPr>
          <p:nvPr/>
        </p:nvSpPr>
        <p:spPr bwMode="auto">
          <a:xfrm>
            <a:off x="44624" y="4860032"/>
            <a:ext cx="664791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11200" indent="-711200" algn="just">
              <a:tabLst>
                <a:tab pos="447675" algn="l"/>
              </a:tabLst>
              <a:defRPr/>
            </a:pPr>
            <a:endParaRPr lang="ca-ES" sz="1000" b="1" i="1" dirty="0" smtClean="0">
              <a:solidFill>
                <a:schemeClr val="bg1"/>
              </a:solidFill>
            </a:endParaRPr>
          </a:p>
          <a:p>
            <a:pPr marL="1073150" indent="-1073150" algn="just">
              <a:tabLst>
                <a:tab pos="1073150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09.45 - 11.00 h 	Taula 1.  La professió infermera avui: una mirada al present per construir el futur.</a:t>
            </a:r>
          </a:p>
          <a:p>
            <a:pPr marL="1073150" indent="-1073150" algn="just">
              <a:tabLst>
                <a:tab pos="1073150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</a:t>
            </a:r>
          </a:p>
          <a:p>
            <a:pPr marL="1073150" indent="-1073150" algn="just">
              <a:tabLst>
                <a:tab pos="1073150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Modera: Anna </a:t>
            </a:r>
            <a:r>
              <a:rPr lang="ca-ES" sz="1000" b="1" dirty="0" err="1" smtClean="0">
                <a:solidFill>
                  <a:schemeClr val="bg1"/>
                </a:solidFill>
              </a:rPr>
              <a:t>Mcpherson</a:t>
            </a:r>
            <a:r>
              <a:rPr lang="ca-ES" sz="1000" b="1" dirty="0" smtClean="0">
                <a:solidFill>
                  <a:schemeClr val="bg1"/>
                </a:solidFill>
              </a:rPr>
              <a:t>, </a:t>
            </a:r>
            <a:r>
              <a:rPr lang="ca-ES" sz="1000" dirty="0" smtClean="0">
                <a:solidFill>
                  <a:schemeClr val="bg1"/>
                </a:solidFill>
              </a:rPr>
              <a:t>periodista de La Vanguardia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Mila Berja, </a:t>
            </a:r>
            <a:r>
              <a:rPr lang="ca-ES" sz="1000" dirty="0" smtClean="0">
                <a:solidFill>
                  <a:schemeClr val="bg1"/>
                </a:solidFill>
              </a:rPr>
              <a:t>estudiant 2n curs infermeria. Escola Universitària </a:t>
            </a:r>
            <a:r>
              <a:rPr lang="ca-ES" sz="1000" dirty="0" err="1" smtClean="0">
                <a:solidFill>
                  <a:schemeClr val="bg1"/>
                </a:solidFill>
              </a:rPr>
              <a:t>Gimbernat</a:t>
            </a:r>
            <a:r>
              <a:rPr lang="ca-ES" sz="1000" dirty="0" smtClean="0">
                <a:solidFill>
                  <a:schemeClr val="bg1"/>
                </a:solidFill>
              </a:rPr>
              <a:t>  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Silvia </a:t>
            </a:r>
            <a:r>
              <a:rPr lang="ca-ES" sz="1000" b="1" dirty="0" err="1" smtClean="0">
                <a:solidFill>
                  <a:schemeClr val="bg1"/>
                </a:solidFill>
              </a:rPr>
              <a:t>Teba</a:t>
            </a:r>
            <a:r>
              <a:rPr lang="ca-ES" sz="1000" dirty="0" smtClean="0">
                <a:solidFill>
                  <a:schemeClr val="bg1"/>
                </a:solidFill>
              </a:rPr>
              <a:t>, infermera especialista en Salut Mental. Parc Sanitari Sant Joan de Déu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Dolors </a:t>
            </a:r>
            <a:r>
              <a:rPr lang="ca-ES" sz="1000" b="1" dirty="0" err="1" smtClean="0">
                <a:solidFill>
                  <a:schemeClr val="bg1"/>
                </a:solidFill>
              </a:rPr>
              <a:t>Bernabeu</a:t>
            </a:r>
            <a:r>
              <a:rPr lang="ca-ES" sz="1000" dirty="0" smtClean="0">
                <a:solidFill>
                  <a:schemeClr val="bg1"/>
                </a:solidFill>
              </a:rPr>
              <a:t>, directora del Departament d'Infermeria de la UAB 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A concretar</a:t>
            </a:r>
            <a:r>
              <a:rPr lang="ca-ES" sz="1000" dirty="0" smtClean="0">
                <a:solidFill>
                  <a:schemeClr val="bg1"/>
                </a:solidFill>
              </a:rPr>
              <a:t>, infermera generalista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Anna Cruz</a:t>
            </a:r>
            <a:r>
              <a:rPr lang="ca-ES" sz="1000" dirty="0" smtClean="0">
                <a:solidFill>
                  <a:schemeClr val="bg1"/>
                </a:solidFill>
              </a:rPr>
              <a:t>, directora d’infermeria. Capio Catalunya  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Miquel Pons</a:t>
            </a:r>
            <a:r>
              <a:rPr lang="ca-ES" sz="1000" dirty="0" smtClean="0">
                <a:solidFill>
                  <a:schemeClr val="bg1"/>
                </a:solidFill>
              </a:rPr>
              <a:t>, </a:t>
            </a:r>
            <a:r>
              <a:rPr lang="es-ES" sz="1000" dirty="0" smtClean="0">
                <a:solidFill>
                  <a:schemeClr val="bg1"/>
                </a:solidFill>
              </a:rPr>
              <a:t>director de la </a:t>
            </a:r>
            <a:r>
              <a:rPr lang="ca-ES" sz="1000" dirty="0" smtClean="0">
                <a:solidFill>
                  <a:schemeClr val="bg1"/>
                </a:solidFill>
              </a:rPr>
              <a:t>divisió d‘atenció especialitzada. </a:t>
            </a:r>
            <a:r>
              <a:rPr lang="ca-ES" sz="1000" dirty="0" err="1" smtClean="0">
                <a:solidFill>
                  <a:schemeClr val="bg1"/>
                </a:solidFill>
              </a:rPr>
              <a:t>Althaia</a:t>
            </a:r>
            <a:r>
              <a:rPr lang="ca-ES" sz="1000" dirty="0" smtClean="0">
                <a:solidFill>
                  <a:schemeClr val="bg1"/>
                </a:solidFill>
              </a:rPr>
              <a:t>. Xarxa assistencial de Manresa 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Carles Pla</a:t>
            </a:r>
            <a:r>
              <a:rPr lang="ca-ES" sz="1000" dirty="0" smtClean="0">
                <a:solidFill>
                  <a:schemeClr val="bg1"/>
                </a:solidFill>
              </a:rPr>
              <a:t>, director de recursos humans. Fundació Hospital Asil de Granollers </a:t>
            </a:r>
          </a:p>
          <a:p>
            <a:pPr marL="1255713" indent="-180975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Debat	</a:t>
            </a:r>
            <a:r>
              <a:rPr lang="ca-ES" sz="1000" b="1" dirty="0" smtClean="0">
                <a:solidFill>
                  <a:schemeClr val="bg1"/>
                </a:solidFill>
              </a:rPr>
              <a:t>		</a:t>
            </a:r>
            <a:endParaRPr lang="ca-ES" sz="1000" dirty="0" smtClean="0">
              <a:solidFill>
                <a:schemeClr val="bg1"/>
              </a:solidFill>
            </a:endParaRPr>
          </a:p>
          <a:p>
            <a:pPr marL="895350" indent="-895350" algn="just">
              <a:tabLst>
                <a:tab pos="1074738" algn="l"/>
              </a:tabLst>
              <a:defRPr/>
            </a:pPr>
            <a:endParaRPr lang="ca-ES" sz="1000" b="1" dirty="0" smtClean="0">
              <a:solidFill>
                <a:schemeClr val="bg1"/>
              </a:solidFill>
            </a:endParaRPr>
          </a:p>
        </p:txBody>
      </p:sp>
      <p:sp>
        <p:nvSpPr>
          <p:cNvPr id="11" name="4 CuadroTexto"/>
          <p:cNvSpPr txBox="1">
            <a:spLocks noChangeArrowheads="1"/>
          </p:cNvSpPr>
          <p:nvPr/>
        </p:nvSpPr>
        <p:spPr bwMode="auto">
          <a:xfrm>
            <a:off x="44624" y="6804248"/>
            <a:ext cx="660673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11200" indent="-711200" algn="just">
              <a:tabLst>
                <a:tab pos="447675" algn="l"/>
              </a:tabLst>
              <a:defRPr/>
            </a:pPr>
            <a:endParaRPr lang="ca-ES" sz="1000" b="1" i="1" dirty="0" smtClean="0">
              <a:solidFill>
                <a:schemeClr val="bg1"/>
              </a:solidFill>
            </a:endParaRPr>
          </a:p>
          <a:p>
            <a:pPr marL="1073150" indent="-1073150" algn="just">
              <a:tabLst>
                <a:tab pos="1073150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11.00 - 11.15 h</a:t>
            </a:r>
            <a:r>
              <a:rPr lang="ca-ES" sz="1000" dirty="0" smtClean="0">
                <a:solidFill>
                  <a:schemeClr val="bg1"/>
                </a:solidFill>
              </a:rPr>
              <a:t>	</a:t>
            </a:r>
            <a:r>
              <a:rPr lang="ca-ES" sz="1000" b="1" dirty="0" smtClean="0">
                <a:solidFill>
                  <a:schemeClr val="bg1"/>
                </a:solidFill>
              </a:rPr>
              <a:t>Pausa cafè</a:t>
            </a:r>
            <a:endParaRPr lang="ca-ES" sz="1000" dirty="0" smtClean="0">
              <a:solidFill>
                <a:schemeClr val="bg1"/>
              </a:solidFill>
            </a:endParaRPr>
          </a:p>
          <a:p>
            <a:pPr marL="895350" indent="-895350" algn="just">
              <a:tabLst>
                <a:tab pos="1074738" algn="l"/>
              </a:tabLst>
              <a:defRPr/>
            </a:pPr>
            <a:endParaRPr lang="ca-ES" sz="1000" b="1" dirty="0" smtClean="0">
              <a:solidFill>
                <a:schemeClr val="bg1"/>
              </a:solidFill>
            </a:endParaRPr>
          </a:p>
          <a:p>
            <a:pPr marL="895350" indent="-8953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11.15 h - 12.30 h	Taula 2.  Nou paradigma, una oportunitat? </a:t>
            </a:r>
          </a:p>
          <a:p>
            <a:pPr marL="895350" indent="-8953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	</a:t>
            </a:r>
          </a:p>
          <a:p>
            <a:pPr marL="895350" indent="-8953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	Modera: M Emilia Gil</a:t>
            </a:r>
            <a:r>
              <a:rPr lang="ca-ES" sz="1000" dirty="0" smtClean="0">
                <a:solidFill>
                  <a:schemeClr val="bg1"/>
                </a:solidFill>
              </a:rPr>
              <a:t>, adjunta a la direcció  general 	de Mutua de Terrassa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Carles </a:t>
            </a:r>
            <a:r>
              <a:rPr lang="ca-ES" sz="1000" b="1" dirty="0" err="1" smtClean="0">
                <a:solidFill>
                  <a:schemeClr val="bg1"/>
                </a:solidFill>
              </a:rPr>
              <a:t>Constante</a:t>
            </a:r>
            <a:r>
              <a:rPr lang="ca-ES" sz="1000" b="1" dirty="0" smtClean="0">
                <a:solidFill>
                  <a:schemeClr val="bg1"/>
                </a:solidFill>
              </a:rPr>
              <a:t>, </a:t>
            </a:r>
            <a:r>
              <a:rPr lang="ca-ES" sz="1000" dirty="0" smtClean="0">
                <a:solidFill>
                  <a:schemeClr val="bg1"/>
                </a:solidFill>
              </a:rPr>
              <a:t>director general de Regulació, Planificació i Recursos Sanitaris  del Departament de Salut.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Albert Tort, p</a:t>
            </a:r>
            <a:r>
              <a:rPr lang="ca-ES" sz="1000" dirty="0" smtClean="0">
                <a:solidFill>
                  <a:schemeClr val="bg1"/>
                </a:solidFill>
              </a:rPr>
              <a:t>resident del Col·legi Oficial d'Infermeres i Infermers de Barcelona</a:t>
            </a:r>
          </a:p>
          <a:p>
            <a:pPr marL="1255713" indent="-180975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rgbClr val="DCE6F2"/>
                </a:solidFill>
              </a:rPr>
              <a:t>Debat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rcRect l="5625" t="85437" r="4306" b="6204"/>
          <a:stretch>
            <a:fillRect/>
          </a:stretch>
        </p:blipFill>
        <p:spPr bwMode="auto">
          <a:xfrm>
            <a:off x="-27384" y="8532440"/>
            <a:ext cx="6885384" cy="61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redondeado 12"/>
          <p:cNvSpPr>
            <a:spLocks noChangeArrowheads="1"/>
          </p:cNvSpPr>
          <p:nvPr/>
        </p:nvSpPr>
        <p:spPr bwMode="auto">
          <a:xfrm>
            <a:off x="116632" y="903465"/>
            <a:ext cx="6624736" cy="1436287"/>
          </a:xfrm>
          <a:prstGeom prst="roundRect">
            <a:avLst>
              <a:gd name="adj" fmla="val 3903"/>
            </a:avLst>
          </a:prstGeom>
          <a:gradFill rotWithShape="1">
            <a:gsLst>
              <a:gs pos="0">
                <a:srgbClr val="EBF0F6"/>
              </a:gs>
              <a:gs pos="39999">
                <a:srgbClr val="EBF0F6"/>
              </a:gs>
              <a:gs pos="100000">
                <a:srgbClr val="9B9FA3"/>
              </a:gs>
            </a:gsLst>
            <a:lin ang="5400000"/>
          </a:gra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/>
        </p:spPr>
        <p:txBody>
          <a:bodyPr tIns="0" bIns="36000"/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ca-ES" sz="1200" b="1" dirty="0" smtClean="0">
                <a:latin typeface="Arial" charset="0"/>
                <a:cs typeface="Arial" charset="0"/>
              </a:rPr>
              <a:t>IV JORNADA TÈCNICA </a:t>
            </a:r>
            <a:r>
              <a:rPr lang="ca-ES" sz="1200" b="1" dirty="0">
                <a:latin typeface="Arial" charset="0"/>
                <a:cs typeface="Arial" charset="0"/>
              </a:rPr>
              <a:t> </a:t>
            </a:r>
            <a:r>
              <a:rPr lang="ca-ES" sz="1200" b="1" dirty="0" smtClean="0"/>
              <a:t>INNOVACIONS INFERMERES</a:t>
            </a:r>
          </a:p>
          <a:p>
            <a:pPr algn="ctr">
              <a:spcBef>
                <a:spcPct val="50000"/>
              </a:spcBef>
              <a:defRPr/>
            </a:pPr>
            <a:r>
              <a:rPr lang="ca-ES" sz="1400" b="1" dirty="0" smtClean="0"/>
              <a:t>TEMPS D’OPORTUNITATS</a:t>
            </a:r>
            <a:endParaRPr lang="ca-ES" sz="60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endParaRPr lang="ca-ES" sz="1200" b="1" dirty="0" smtClean="0"/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r>
              <a:rPr lang="ca-ES" sz="1200" b="1" dirty="0" smtClean="0"/>
              <a:t>21 de novembre de 2012</a:t>
            </a:r>
            <a:r>
              <a:rPr lang="ca-ES" sz="1200" dirty="0" smtClean="0"/>
              <a:t>,</a:t>
            </a:r>
            <a:r>
              <a:rPr lang="ca-ES" sz="1200" b="1" dirty="0" smtClean="0"/>
              <a:t> de 09.00 </a:t>
            </a:r>
            <a:r>
              <a:rPr lang="ca-ES" sz="1200" b="1" dirty="0"/>
              <a:t>a 14.00 h.</a:t>
            </a:r>
          </a:p>
          <a:p>
            <a:pPr algn="ctr">
              <a:spcBef>
                <a:spcPct val="20000"/>
              </a:spcBef>
              <a:defRPr/>
            </a:pPr>
            <a:r>
              <a:rPr lang="ca-ES" sz="1200" b="1" dirty="0" smtClean="0"/>
              <a:t>Sala d’actes de l’Hospital Sant Rafael</a:t>
            </a:r>
          </a:p>
          <a:p>
            <a:pPr algn="ctr">
              <a:spcBef>
                <a:spcPts val="0"/>
              </a:spcBef>
              <a:defRPr/>
            </a:pPr>
            <a:r>
              <a:rPr lang="ca-ES" sz="900" i="1" dirty="0" smtClean="0"/>
              <a:t>(Pg. de la Vall </a:t>
            </a:r>
            <a:r>
              <a:rPr lang="ca-ES" sz="900" i="1" dirty="0" err="1" smtClean="0"/>
              <a:t>d'Hebron</a:t>
            </a:r>
            <a:r>
              <a:rPr lang="ca-ES" sz="900" i="1" dirty="0" smtClean="0"/>
              <a:t>, 107-117 . Barcelona </a:t>
            </a:r>
            <a:r>
              <a:rPr lang="pt-BR" sz="900" i="1" dirty="0" smtClean="0"/>
              <a:t>)</a:t>
            </a:r>
            <a:endParaRPr lang="pt-BR" sz="900" i="1" dirty="0"/>
          </a:p>
        </p:txBody>
      </p:sp>
      <p:sp>
        <p:nvSpPr>
          <p:cNvPr id="14" name="4 CuadroTexto"/>
          <p:cNvSpPr txBox="1">
            <a:spLocks noChangeArrowheads="1"/>
          </p:cNvSpPr>
          <p:nvPr/>
        </p:nvSpPr>
        <p:spPr bwMode="auto">
          <a:xfrm>
            <a:off x="116632" y="2483768"/>
            <a:ext cx="662473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11200" indent="-711200" algn="just">
              <a:tabLst>
                <a:tab pos="447675" algn="l"/>
              </a:tabLst>
              <a:defRPr/>
            </a:pPr>
            <a:endParaRPr lang="ca-ES" sz="1000" b="1" i="1" dirty="0" smtClean="0">
              <a:solidFill>
                <a:schemeClr val="bg1"/>
              </a:solidFill>
            </a:endParaRP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12.30 h - 13.30 h </a:t>
            </a:r>
            <a:r>
              <a:rPr lang="ca-ES" sz="1000" b="1" i="1" dirty="0" smtClean="0">
                <a:solidFill>
                  <a:schemeClr val="bg1"/>
                </a:solidFill>
              </a:rPr>
              <a:t>	</a:t>
            </a:r>
            <a:r>
              <a:rPr lang="ca-ES" sz="1000" b="1" dirty="0" smtClean="0">
                <a:solidFill>
                  <a:schemeClr val="bg1"/>
                </a:solidFill>
              </a:rPr>
              <a:t>Taula 3:</a:t>
            </a:r>
            <a:r>
              <a:rPr lang="ca-ES" sz="1000" b="1" i="1" dirty="0" smtClean="0">
                <a:solidFill>
                  <a:schemeClr val="bg1"/>
                </a:solidFill>
              </a:rPr>
              <a:t>  </a:t>
            </a:r>
            <a:r>
              <a:rPr lang="ca-ES" sz="1000" b="1" dirty="0" smtClean="0">
                <a:solidFill>
                  <a:schemeClr val="bg1"/>
                </a:solidFill>
              </a:rPr>
              <a:t>Píndoles d’innovació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Modera: Lluis Burgués, </a:t>
            </a:r>
            <a:r>
              <a:rPr lang="ca-ES" sz="1000" dirty="0" smtClean="0">
                <a:solidFill>
                  <a:schemeClr val="bg1"/>
                </a:solidFill>
              </a:rPr>
              <a:t>membre del Consell Tècnic Assessor d’Infermeria de La Unió.</a:t>
            </a:r>
            <a:endParaRPr lang="ca-ES" sz="1000" b="1" dirty="0" smtClean="0">
              <a:solidFill>
                <a:schemeClr val="bg1"/>
              </a:solidFill>
            </a:endParaRPr>
          </a:p>
          <a:p>
            <a:pPr marL="1252538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10 presentacions de </a:t>
            </a:r>
            <a:r>
              <a:rPr lang="ca-ES" sz="10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minuts</a:t>
            </a:r>
            <a:r>
              <a:rPr lang="ca-ES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a-E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d’</a:t>
            </a:r>
            <a:r>
              <a:rPr lang="ca-ES" sz="1000" b="1" dirty="0" smtClean="0">
                <a:solidFill>
                  <a:schemeClr val="bg1"/>
                </a:solidFill>
              </a:rPr>
              <a:t>experiències orientades a l'eficiència en la gestió de les cures</a:t>
            </a:r>
          </a:p>
          <a:p>
            <a:pPr marL="1252538" indent="-179388"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rgbClr val="DCE6F2"/>
                </a:solidFill>
              </a:rPr>
              <a:t>Debat</a:t>
            </a:r>
            <a:endParaRPr lang="ca-ES" sz="10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just">
              <a:tabLst>
                <a:tab pos="1073150" algn="l"/>
                <a:tab pos="1074738" algn="l"/>
              </a:tabLst>
              <a:defRPr/>
            </a:pPr>
            <a:endParaRPr lang="ca-ES" sz="1000" b="1" dirty="0" smtClean="0">
              <a:solidFill>
                <a:schemeClr val="bg1"/>
              </a:solidFill>
            </a:endParaRPr>
          </a:p>
          <a:p>
            <a:pPr algn="just">
              <a:tabLst>
                <a:tab pos="1073150" algn="l"/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13.30 h – 14.00h 	Conclusions de la Jornada i cloenda, a càrrec de:</a:t>
            </a:r>
            <a:endParaRPr lang="ca-ES" sz="1000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indent="10731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Anna Riera, </a:t>
            </a:r>
            <a:r>
              <a:rPr lang="ca-ES" sz="1000" dirty="0" smtClean="0">
                <a:solidFill>
                  <a:schemeClr val="bg1"/>
                </a:solidFill>
              </a:rPr>
              <a:t>directora assistencial, d’anàlisi sectorial i de participació de La Unió. </a:t>
            </a:r>
          </a:p>
          <a:p>
            <a:pPr indent="10731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Lourdes Martínez, </a:t>
            </a:r>
            <a:r>
              <a:rPr lang="ca-ES" sz="1000" dirty="0" smtClean="0">
                <a:solidFill>
                  <a:schemeClr val="bg1"/>
                </a:solidFill>
              </a:rPr>
              <a:t>Directora Infermeria Hospital Sant Rafael 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116632" y="4961667"/>
            <a:ext cx="4748258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Lluis Burgués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Hospital Plató Fundació Privada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Carmen del Solar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Mútua Terrassa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Carmen  Diaz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Corporació Sanitaria Parc Taulí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 smtClean="0">
                <a:solidFill>
                  <a:schemeClr val="bg1"/>
                </a:solidFill>
                <a:cs typeface="Arial" pitchFamily="34" charset="0"/>
              </a:rPr>
              <a:t>Jesús </a:t>
            </a: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Esteve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Consorci Sanitari Integral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 smtClean="0">
                <a:solidFill>
                  <a:schemeClr val="bg1"/>
                </a:solidFill>
                <a:cs typeface="Arial" pitchFamily="34" charset="0"/>
              </a:rPr>
              <a:t>M Mercè Estrem</a:t>
            </a:r>
            <a:r>
              <a:rPr lang="ca-ES" sz="800" dirty="0" smtClean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Unió Catalana d’Hospitals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Silvia Ferrer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Fundació Hospital de Sant Pau i Santa Tecla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Lena Ferrús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Consorci Sanitari Integral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Esther Franquet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Fundació Puigvert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es-ES" sz="800" b="1" dirty="0">
                <a:solidFill>
                  <a:schemeClr val="bg1"/>
                </a:solidFill>
                <a:cs typeface="Arial" pitchFamily="34" charset="0"/>
              </a:rPr>
              <a:t>Marta Garcia</a:t>
            </a:r>
            <a:r>
              <a:rPr lang="es-ES" sz="800" dirty="0">
                <a:solidFill>
                  <a:schemeClr val="bg1"/>
                </a:solidFill>
                <a:cs typeface="Arial" pitchFamily="34" charset="0"/>
              </a:rPr>
              <a:t>, Fundació Privada </a:t>
            </a:r>
            <a:r>
              <a:rPr lang="es-ES" sz="800" dirty="0" err="1">
                <a:solidFill>
                  <a:schemeClr val="bg1"/>
                </a:solidFill>
                <a:cs typeface="Arial" pitchFamily="34" charset="0"/>
              </a:rPr>
              <a:t>Institut</a:t>
            </a:r>
            <a:r>
              <a:rPr lang="es-ES" sz="8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ES" sz="800" dirty="0" err="1">
                <a:solidFill>
                  <a:schemeClr val="bg1"/>
                </a:solidFill>
                <a:cs typeface="Arial" pitchFamily="34" charset="0"/>
              </a:rPr>
              <a:t>Neurorehabilitació</a:t>
            </a:r>
            <a:r>
              <a:rPr lang="es-ES" sz="8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ES" sz="800" dirty="0" err="1">
                <a:solidFill>
                  <a:schemeClr val="bg1"/>
                </a:solidFill>
                <a:cs typeface="Arial" pitchFamily="34" charset="0"/>
              </a:rPr>
              <a:t>Guttmann</a:t>
            </a:r>
            <a:endParaRPr lang="ca-ES" sz="800" dirty="0">
              <a:solidFill>
                <a:schemeClr val="bg1"/>
              </a:solidFill>
              <a:cs typeface="Arial" pitchFamily="34" charset="0"/>
            </a:endParaRP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Pilar Gili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Corporació Sanitaria Parc Taulí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Isabel Grimal, 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Parc Sanitari Sant Joan de Déu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Dolors Llorens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ca-ES" sz="800" dirty="0" err="1">
                <a:solidFill>
                  <a:schemeClr val="bg1"/>
                </a:solidFill>
                <a:cs typeface="Arial" pitchFamily="34" charset="0"/>
              </a:rPr>
              <a:t>Althaia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 Xarxa Assistencial de Manresa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Anna Riera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Unió Catalana d’Hospitals 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Pepa Romero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ca-ES" sz="800" dirty="0" err="1">
                <a:solidFill>
                  <a:schemeClr val="bg1"/>
                </a:solidFill>
                <a:cs typeface="Arial" pitchFamily="34" charset="0"/>
              </a:rPr>
              <a:t>Mutuam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 MPS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Mireia Vicente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Fundació Sanitària de Mollet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Rosa M Yrla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Associació Catalana d’Entitats de Base Associativa (ACEBA)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Adelaida Zabalegui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Hospital Clínic de Barcelona </a:t>
            </a:r>
          </a:p>
        </p:txBody>
      </p:sp>
      <p:sp>
        <p:nvSpPr>
          <p:cNvPr id="18" name="11 CuadroTexto"/>
          <p:cNvSpPr txBox="1">
            <a:spLocks noChangeArrowheads="1"/>
          </p:cNvSpPr>
          <p:nvPr/>
        </p:nvSpPr>
        <p:spPr bwMode="auto">
          <a:xfrm>
            <a:off x="149983" y="4644008"/>
            <a:ext cx="3927090" cy="2154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a-ES" sz="800" b="1" dirty="0"/>
              <a:t>Comitè </a:t>
            </a:r>
            <a:r>
              <a:rPr lang="ca-ES" sz="800" b="1" dirty="0" smtClean="0"/>
              <a:t>Organitzador</a:t>
            </a:r>
            <a:endParaRPr lang="ca-ES" sz="800" b="1" dirty="0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>
          <a:blip r:embed="rId2"/>
          <a:srcRect l="49922" t="44720" r="5646" b="21454"/>
          <a:stretch>
            <a:fillRect/>
          </a:stretch>
        </p:blipFill>
        <p:spPr bwMode="auto">
          <a:xfrm>
            <a:off x="4293096" y="5076057"/>
            <a:ext cx="2417843" cy="138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15 CuadroTexto"/>
          <p:cNvSpPr txBox="1">
            <a:spLocks noChangeArrowheads="1"/>
          </p:cNvSpPr>
          <p:nvPr/>
        </p:nvSpPr>
        <p:spPr bwMode="auto">
          <a:xfrm>
            <a:off x="4864890" y="5096371"/>
            <a:ext cx="7921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 sz="800" b="1" dirty="0"/>
              <a:t>Hospital Sant Rafael </a:t>
            </a:r>
          </a:p>
        </p:txBody>
      </p:sp>
      <p:cxnSp>
        <p:nvCxnSpPr>
          <p:cNvPr id="27" name="26 Conector recto de flecha"/>
          <p:cNvCxnSpPr/>
          <p:nvPr/>
        </p:nvCxnSpPr>
        <p:spPr>
          <a:xfrm>
            <a:off x="4748058" y="5436096"/>
            <a:ext cx="2873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20 CuadroTexto"/>
          <p:cNvSpPr txBox="1">
            <a:spLocks noChangeArrowheads="1"/>
          </p:cNvSpPr>
          <p:nvPr/>
        </p:nvSpPr>
        <p:spPr bwMode="auto">
          <a:xfrm>
            <a:off x="5445224" y="5762650"/>
            <a:ext cx="7921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 sz="800" b="1" dirty="0"/>
              <a:t>Metro Vall </a:t>
            </a:r>
            <a:r>
              <a:rPr lang="ca-ES" sz="800" b="1" dirty="0" err="1"/>
              <a:t>d’Hebron</a:t>
            </a:r>
            <a:endParaRPr lang="ca-ES" sz="800" b="1" dirty="0"/>
          </a:p>
        </p:txBody>
      </p:sp>
      <p:sp>
        <p:nvSpPr>
          <p:cNvPr id="29" name="11 CuadroTexto"/>
          <p:cNvSpPr txBox="1">
            <a:spLocks noChangeArrowheads="1"/>
          </p:cNvSpPr>
          <p:nvPr/>
        </p:nvSpPr>
        <p:spPr bwMode="auto">
          <a:xfrm>
            <a:off x="4243233" y="4644008"/>
            <a:ext cx="2498135" cy="2160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a-ES" sz="800" b="1" dirty="0" smtClean="0"/>
              <a:t>Ubicació i accés</a:t>
            </a:r>
            <a:endParaRPr lang="ca-ES" sz="800" b="1" dirty="0"/>
          </a:p>
        </p:txBody>
      </p:sp>
      <p:sp>
        <p:nvSpPr>
          <p:cNvPr id="30" name="29 CuadroTexto"/>
          <p:cNvSpPr txBox="1"/>
          <p:nvPr/>
        </p:nvSpPr>
        <p:spPr>
          <a:xfrm>
            <a:off x="4292295" y="6797278"/>
            <a:ext cx="2089033" cy="13696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a-ES" sz="900" dirty="0" smtClean="0">
              <a:solidFill>
                <a:schemeClr val="bg1"/>
              </a:solidFill>
            </a:endParaRPr>
          </a:p>
          <a:p>
            <a:r>
              <a:rPr lang="ca-ES" sz="900" b="1" dirty="0" smtClean="0">
                <a:solidFill>
                  <a:schemeClr val="bg1"/>
                </a:solidFill>
              </a:rPr>
              <a:t>25€ </a:t>
            </a:r>
            <a:r>
              <a:rPr lang="ca-ES" sz="900" dirty="0" smtClean="0">
                <a:solidFill>
                  <a:schemeClr val="bg1"/>
                </a:solidFill>
              </a:rPr>
              <a:t>Entitats associades a La Unió</a:t>
            </a:r>
          </a:p>
          <a:p>
            <a:r>
              <a:rPr lang="ca-ES" sz="900" b="1" dirty="0" smtClean="0">
                <a:solidFill>
                  <a:schemeClr val="bg1"/>
                </a:solidFill>
              </a:rPr>
              <a:t>30€ </a:t>
            </a:r>
            <a:r>
              <a:rPr lang="ca-ES" sz="900" dirty="0" smtClean="0">
                <a:solidFill>
                  <a:schemeClr val="bg1"/>
                </a:solidFill>
              </a:rPr>
              <a:t>Entitats no associades a La Unió</a:t>
            </a:r>
          </a:p>
          <a:p>
            <a:r>
              <a:rPr lang="ca-ES" sz="900" b="1" dirty="0" smtClean="0">
                <a:solidFill>
                  <a:schemeClr val="bg1"/>
                </a:solidFill>
              </a:rPr>
              <a:t>15€ </a:t>
            </a:r>
            <a:r>
              <a:rPr lang="ca-ES" sz="900" dirty="0" smtClean="0">
                <a:solidFill>
                  <a:schemeClr val="bg1"/>
                </a:solidFill>
              </a:rPr>
              <a:t>Estudiants</a:t>
            </a:r>
          </a:p>
          <a:p>
            <a:endParaRPr lang="ca-ES" sz="900" dirty="0" smtClean="0">
              <a:solidFill>
                <a:schemeClr val="bg1"/>
              </a:solidFill>
            </a:endParaRPr>
          </a:p>
          <a:p>
            <a:r>
              <a:rPr lang="ca-ES" sz="900" dirty="0" smtClean="0">
                <a:solidFill>
                  <a:schemeClr val="bg1"/>
                </a:solidFill>
              </a:rPr>
              <a:t>Secretaria Tècnica de la Jornada</a:t>
            </a:r>
          </a:p>
          <a:p>
            <a:r>
              <a:rPr lang="ca-ES" sz="900" dirty="0" smtClean="0">
                <a:solidFill>
                  <a:schemeClr val="bg1"/>
                </a:solidFill>
              </a:rPr>
              <a:t> Informació 93 209 36 99</a:t>
            </a:r>
          </a:p>
          <a:p>
            <a:endParaRPr lang="ca-ES" sz="1000" dirty="0" smtClean="0">
              <a:solidFill>
                <a:schemeClr val="bg1"/>
              </a:solidFill>
            </a:endParaRPr>
          </a:p>
          <a:p>
            <a:endParaRPr lang="ca-ES" sz="1000" dirty="0">
              <a:solidFill>
                <a:schemeClr val="bg1"/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332656" y="816688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900" dirty="0" smtClean="0">
                <a:solidFill>
                  <a:schemeClr val="bg1"/>
                </a:solidFill>
              </a:rPr>
              <a:t>Per realitzar la inscripció </a:t>
            </a:r>
            <a:r>
              <a:rPr lang="ca-ES" sz="900" dirty="0" err="1" smtClean="0">
                <a:solidFill>
                  <a:schemeClr val="bg1"/>
                </a:solidFill>
              </a:rPr>
              <a:t>on-line</a:t>
            </a:r>
            <a:r>
              <a:rPr lang="ca-ES" sz="900" dirty="0" smtClean="0">
                <a:solidFill>
                  <a:schemeClr val="bg1"/>
                </a:solidFill>
              </a:rPr>
              <a:t>: </a:t>
            </a:r>
          </a:p>
        </p:txBody>
      </p:sp>
      <p:sp>
        <p:nvSpPr>
          <p:cNvPr id="32" name="Rectángulo redondeado 11">
            <a:hlinkClick r:id="rId3" action="ppaction://hlinkpres?slideindex=1&amp;slidetitle="/>
          </p:cNvPr>
          <p:cNvSpPr/>
          <p:nvPr/>
        </p:nvSpPr>
        <p:spPr>
          <a:xfrm>
            <a:off x="1844824" y="8244408"/>
            <a:ext cx="1269694" cy="257889"/>
          </a:xfrm>
          <a:prstGeom prst="roundRect">
            <a:avLst>
              <a:gd name="adj" fmla="val 50000"/>
            </a:avLst>
          </a:prstGeom>
          <a:gradFill>
            <a:gsLst>
              <a:gs pos="40000">
                <a:srgbClr val="9A9EA2"/>
              </a:gs>
              <a:gs pos="60000">
                <a:srgbClr val="DADEE4"/>
              </a:gs>
              <a:gs pos="0">
                <a:srgbClr val="C8CCD1"/>
              </a:gs>
            </a:gsLst>
          </a:gradFill>
          <a:ln>
            <a:noFill/>
          </a:ln>
          <a:effectLst>
            <a:outerShdw blurRad="25400" dist="12700" dir="5400000" rotWithShape="0">
              <a:srgbClr val="000000">
                <a:alpha val="50000"/>
              </a:srgbClr>
            </a:outerShdw>
            <a:reflection stA="20000" endPos="600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25400" dir="5400000" algn="tl" rotWithShape="0">
                    <a:schemeClr val="bg1"/>
                  </a:outerShdw>
                </a:effectLst>
                <a:latin typeface="Arial"/>
                <a:cs typeface="Arial"/>
                <a:hlinkClick r:id="rId4"/>
              </a:rPr>
              <a:t>Feu</a:t>
            </a:r>
            <a:r>
              <a:rPr lang="es-E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25400" dir="5400000" algn="tl" rotWithShape="0">
                    <a:schemeClr val="bg1"/>
                  </a:outerShdw>
                </a:effectLst>
                <a:latin typeface="Arial"/>
                <a:cs typeface="Arial"/>
                <a:hlinkClick r:id="rId4"/>
              </a:rPr>
              <a:t> clic aquí</a:t>
            </a:r>
            <a:endParaRPr lang="ca-ES" sz="1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" dist="25400" dir="5400000" algn="tl" rotWithShape="0">
                  <a:schemeClr val="bg1"/>
                </a:outerShdw>
              </a:effectLst>
              <a:latin typeface="Arial"/>
              <a:cs typeface="Arial"/>
            </a:endParaRPr>
          </a:p>
        </p:txBody>
      </p:sp>
      <p:sp>
        <p:nvSpPr>
          <p:cNvPr id="33" name="11 CuadroTexto"/>
          <p:cNvSpPr txBox="1">
            <a:spLocks noChangeArrowheads="1"/>
          </p:cNvSpPr>
          <p:nvPr/>
        </p:nvSpPr>
        <p:spPr bwMode="auto">
          <a:xfrm>
            <a:off x="4293096" y="6660232"/>
            <a:ext cx="2498135" cy="2160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a-ES" sz="800" b="1" dirty="0" smtClean="0"/>
              <a:t>Inscripció</a:t>
            </a:r>
            <a:endParaRPr lang="ca-ES" sz="800" b="1" dirty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5"/>
          <a:srcRect l="5625" t="85437" r="4306" b="6204"/>
          <a:stretch>
            <a:fillRect/>
          </a:stretch>
        </p:blipFill>
        <p:spPr bwMode="auto">
          <a:xfrm>
            <a:off x="-27384" y="8532440"/>
            <a:ext cx="6885384" cy="61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2331</TotalTime>
  <Words>375</Words>
  <Application>Microsoft Office PowerPoint</Application>
  <PresentationFormat>Presentación en pantalla (4:3)</PresentationFormat>
  <Paragraphs>89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Tema de Office</vt:lpstr>
      <vt:lpstr>Diseño personalizado</vt:lpstr>
      <vt:lpstr>Diapositiva 1</vt:lpstr>
      <vt:lpstr>Diapositiva 2</vt:lpstr>
    </vt:vector>
  </TitlesOfParts>
  <Company>xxx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Baruch Bouis López</dc:creator>
  <cp:lastModifiedBy>caragues</cp:lastModifiedBy>
  <cp:revision>319</cp:revision>
  <dcterms:created xsi:type="dcterms:W3CDTF">2009-01-28T09:14:44Z</dcterms:created>
  <dcterms:modified xsi:type="dcterms:W3CDTF">2012-09-19T07:56:18Z</dcterms:modified>
</cp:coreProperties>
</file>