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6858000" cy="9144000" type="screen4x3"/>
  <p:notesSz cx="6669088" cy="9926638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0098C8"/>
    <a:srgbClr val="800000"/>
    <a:srgbClr val="003366"/>
    <a:srgbClr val="0089B4"/>
    <a:srgbClr val="009ED0"/>
    <a:srgbClr val="00ADE2"/>
    <a:srgbClr val="00AD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19" autoAdjust="0"/>
    <p:restoredTop sz="99825" autoAdjust="0"/>
  </p:normalViewPr>
  <p:slideViewPr>
    <p:cSldViewPr snapToObjects="1">
      <p:cViewPr>
        <p:scale>
          <a:sx n="96" d="100"/>
          <a:sy n="96" d="100"/>
        </p:scale>
        <p:origin x="-852" y="49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962" y="-102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777461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5616B2-BAA4-405E-AEA8-8427672CFC04}" type="datetime1">
              <a:rPr lang="es-ES_tradnl"/>
              <a:pPr>
                <a:defRPr/>
              </a:pPr>
              <a:t>01/10/2012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777461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0AA1143-242A-4E4E-BC28-D5D0CC75E9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777461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E0D4AA9-4A25-40F5-BABE-055827C4BA14}" type="datetime1">
              <a:rPr lang="es-ES_tradnl"/>
              <a:pPr>
                <a:defRPr/>
              </a:pPr>
              <a:t>01/10/2012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938338" y="744538"/>
            <a:ext cx="27924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4829" tIns="47414" rIns="94829" bIns="4741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a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66611" y="4714653"/>
            <a:ext cx="5335867" cy="4466756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777461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2743C432-C2CE-44C7-BDF7-0EF13F0908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938338" y="744538"/>
            <a:ext cx="27924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ca-ES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8D127F-FB0C-4532-AB44-BC4EA37B85D1}" type="slidenum">
              <a:rPr lang="es-ES_tradnl" smtClean="0">
                <a:latin typeface="Calibri" pitchFamily="34" charset="0"/>
              </a:rPr>
              <a:pPr/>
              <a:t>1</a:t>
            </a:fld>
            <a:endParaRPr lang="es-ES_tradnl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</a:t>
            </a:r>
            <a:r>
              <a:rPr lang="es-ES" dirty="0" err="1" smtClean="0"/>
              <a:t>ítulo</a:t>
            </a:r>
            <a:r>
              <a:rPr lang="es-ES" dirty="0" smtClean="0"/>
              <a:t> del patrón</a:t>
            </a:r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73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7108-7501-4FF2-9382-9A92C58D63C2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66F90-5ABE-4E81-9813-7941EFB902A6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7AC72-41DD-48FC-91A1-8B012D5C14A7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EE8E4-B9C0-4E24-80ED-52641640894A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71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4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C74D-9C3B-4EB7-A248-CC49D188A151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7875-7E42-4FF1-85E5-DF1F15AA1F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40B1-E002-48FA-9BB2-8BDE912F6A32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FE1C-E9C4-47E8-AED1-5149088F67C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7EA4-E4AA-4E68-889D-A19294EB30A1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46E3-D204-46EB-A041-58C2D52E2E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5C3DC-EA6B-4951-98CE-3E51C620FB0E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7E58A-46B9-407D-82AF-6C2C43A85AD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B87E-1BE1-4699-B2F3-AC1C7F549B05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8EA5-483C-4A8A-ACA9-A56597F1F228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90" y="364073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37DAF-A722-4FC2-9FAE-ABA473059315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B11D6-8563-4707-BFE3-DC1AFD62593D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271-AFFD-412A-8B40-446FA24CEB7D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8D63A-E87F-4F82-9791-95EF6B559C82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C88F6-AB52-4A06-AAF8-E5F36CB2BD7B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AAF7-3358-4FA4-8E5F-A561103B963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90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90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52D4-4D9A-4D76-8B06-5D4F15497A91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592EA-4BEA-4C64-936C-5A9406922CB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8C8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/>
          <p:cNvCxnSpPr>
            <a:cxnSpLocks noChangeShapeType="1"/>
          </p:cNvCxnSpPr>
          <p:nvPr userDrawn="1"/>
        </p:nvCxnSpPr>
        <p:spPr bwMode="auto">
          <a:xfrm>
            <a:off x="342900" y="8600021"/>
            <a:ext cx="6229350" cy="2116"/>
          </a:xfrm>
          <a:prstGeom prst="line">
            <a:avLst/>
          </a:prstGeom>
          <a:noFill/>
          <a:ln w="127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dist="12700" dir="5400000" rotWithShape="0">
              <a:schemeClr val="bg1"/>
            </a:outerShdw>
          </a:effectLst>
        </p:spPr>
      </p:cxnSp>
      <p:sp>
        <p:nvSpPr>
          <p:cNvPr id="14" name="CuadroTexto 13"/>
          <p:cNvSpPr txBox="1"/>
          <p:nvPr userDrawn="1"/>
        </p:nvSpPr>
        <p:spPr>
          <a:xfrm>
            <a:off x="342900" y="8741832"/>
            <a:ext cx="622935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          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Carrer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Bruc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72-74, 1r. 08009 Barcelona · Tel. 93  209 36 99 · www.uch.cat</a:t>
            </a:r>
          </a:p>
        </p:txBody>
      </p:sp>
      <p:sp>
        <p:nvSpPr>
          <p:cNvPr id="27" name="Rectángulo 26"/>
          <p:cNvSpPr>
            <a:spLocks noChangeArrowheads="1"/>
          </p:cNvSpPr>
          <p:nvPr userDrawn="1"/>
        </p:nvSpPr>
        <p:spPr bwMode="auto">
          <a:xfrm>
            <a:off x="0" y="1"/>
            <a:ext cx="6858000" cy="8012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ca-ES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1029" name="Imagen 24" descr="unioCatalanaHospitals.ai"/>
          <p:cNvPicPr>
            <a:picLocks noChangeAspect="1"/>
          </p:cNvPicPr>
          <p:nvPr userDrawn="1"/>
        </p:nvPicPr>
        <p:blipFill>
          <a:blip r:embed="rId6"/>
          <a:srcRect l="3751" t="33746" r="3751" b="33746"/>
          <a:stretch>
            <a:fillRect/>
          </a:stretch>
        </p:blipFill>
        <p:spPr bwMode="auto">
          <a:xfrm>
            <a:off x="296651" y="71500"/>
            <a:ext cx="1521457" cy="61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Imagen 30" descr="DNV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165304" y="72785"/>
            <a:ext cx="395596" cy="59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unioCatalanaHospitals.ai"/>
          <p:cNvPicPr>
            <a:picLocks noChangeAspect="1"/>
          </p:cNvPicPr>
          <p:nvPr userDrawn="1"/>
        </p:nvPicPr>
        <p:blipFill>
          <a:blip r:embed="rId8"/>
          <a:srcRect l="3751" t="33746" r="63742" b="33746"/>
          <a:stretch>
            <a:fillRect/>
          </a:stretch>
        </p:blipFill>
        <p:spPr bwMode="auto">
          <a:xfrm>
            <a:off x="1484784" y="8676456"/>
            <a:ext cx="333325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7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89B4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ca-ES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5"/>
            <a:ext cx="6172200" cy="603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EF548E4-587C-41A3-A20D-1B7311C38B0C}" type="datetimeFigureOut">
              <a:rPr lang="ca-ES"/>
              <a:pPr>
                <a:defRPr/>
              </a:pPr>
              <a:t>01/10/2012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40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7F46CBE-8FA8-496B-8C27-5FFCDC0F33B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\\Exuch\comuns\JORNADES\2012\Properes\21%20Novembre%20Jornada%20CTA%20INF\Programa\Pre-Programa%20IV%20Jornada%20INF%20v7%20vertical.ppt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ch.cat/index.php?md=jornades&amp;accio=fitxa_jornada&amp;id=1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>
            <a:spLocks noChangeArrowheads="1"/>
          </p:cNvSpPr>
          <p:nvPr/>
        </p:nvSpPr>
        <p:spPr bwMode="auto">
          <a:xfrm>
            <a:off x="134634" y="971600"/>
            <a:ext cx="6606734" cy="1461565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tIns="0" bIns="36000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ca-ES" sz="1200" b="1" dirty="0" smtClean="0">
                <a:latin typeface="Arial" charset="0"/>
                <a:cs typeface="Arial" charset="0"/>
              </a:rPr>
              <a:t>IV JORNADA TÈCNICA </a:t>
            </a:r>
            <a:r>
              <a:rPr lang="ca-ES" sz="1200" b="1" dirty="0">
                <a:latin typeface="Arial" charset="0"/>
                <a:cs typeface="Arial" charset="0"/>
              </a:rPr>
              <a:t> </a:t>
            </a:r>
            <a:r>
              <a:rPr lang="ca-ES" sz="1200" b="1" dirty="0" smtClean="0">
                <a:latin typeface="Arial" charset="0"/>
                <a:cs typeface="Arial" charset="0"/>
              </a:rPr>
              <a:t>D’</a:t>
            </a:r>
            <a:r>
              <a:rPr lang="ca-ES" sz="1200" b="1" dirty="0" smtClean="0"/>
              <a:t>INNOVACIONS INFERMERES</a:t>
            </a: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/>
              <a:t>TEMPS D’OPORTUNITATS</a:t>
            </a:r>
          </a:p>
          <a:p>
            <a:pPr algn="ctr">
              <a:spcBef>
                <a:spcPct val="50000"/>
              </a:spcBef>
              <a:defRPr/>
            </a:pPr>
            <a:endParaRPr lang="ca-ES" sz="6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200" b="1" dirty="0" smtClean="0"/>
              <a:t>21 de novembre de 2012</a:t>
            </a:r>
            <a:r>
              <a:rPr lang="ca-ES" sz="1200" dirty="0" smtClean="0"/>
              <a:t>,</a:t>
            </a:r>
            <a:r>
              <a:rPr lang="ca-ES" sz="1200" b="1" dirty="0" smtClean="0"/>
              <a:t> de 09.00 </a:t>
            </a:r>
            <a:r>
              <a:rPr lang="ca-ES" sz="1200" b="1" dirty="0"/>
              <a:t>a 14.00 h.</a:t>
            </a:r>
          </a:p>
          <a:p>
            <a:pPr algn="ctr">
              <a:spcBef>
                <a:spcPct val="20000"/>
              </a:spcBef>
              <a:defRPr/>
            </a:pPr>
            <a:r>
              <a:rPr lang="ca-ES" sz="1200" b="1" dirty="0" smtClean="0"/>
              <a:t>Sala d’actes de l’Hospital Sant Rafael</a:t>
            </a:r>
          </a:p>
          <a:p>
            <a:pPr algn="ctr">
              <a:spcBef>
                <a:spcPct val="20000"/>
              </a:spcBef>
              <a:defRPr/>
            </a:pPr>
            <a:endParaRPr lang="ca-ES" sz="300" b="1" dirty="0" smtClean="0"/>
          </a:p>
          <a:p>
            <a:pPr algn="ctr">
              <a:spcBef>
                <a:spcPts val="0"/>
              </a:spcBef>
              <a:defRPr/>
            </a:pPr>
            <a:r>
              <a:rPr lang="ca-ES" sz="900" i="1" dirty="0" smtClean="0"/>
              <a:t>(Pg. de la Vall </a:t>
            </a:r>
            <a:r>
              <a:rPr lang="ca-ES" sz="900" i="1" dirty="0" err="1" smtClean="0"/>
              <a:t>d'Hebron</a:t>
            </a:r>
            <a:r>
              <a:rPr lang="ca-ES" sz="900" i="1" dirty="0" smtClean="0"/>
              <a:t>, </a:t>
            </a:r>
            <a:r>
              <a:rPr lang="ca-ES" sz="900" i="1" dirty="0" smtClean="0"/>
              <a:t>107-117. Barcelona</a:t>
            </a:r>
            <a:r>
              <a:rPr lang="pt-BR" sz="900" i="1" dirty="0" smtClean="0"/>
              <a:t>)</a:t>
            </a:r>
            <a:endParaRPr lang="pt-BR" sz="900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71438" y="4276417"/>
            <a:ext cx="666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09.00 - 9.30 h 	Recepció dels assistents</a:t>
            </a:r>
          </a:p>
          <a:p>
            <a:pPr algn="just" defTabSz="190500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09.30 h - 9.45 h 	Presentació de la Jornada, a càrrec de: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Helena Ris, </a:t>
            </a:r>
            <a:r>
              <a:rPr lang="ca-ES" sz="1000" dirty="0" smtClean="0">
                <a:solidFill>
                  <a:schemeClr val="bg1"/>
                </a:solidFill>
              </a:rPr>
              <a:t>directora general de La Unió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Juan Ignacio Barrachina, </a:t>
            </a:r>
            <a:r>
              <a:rPr lang="ca-ES" sz="1000" dirty="0" smtClean="0">
                <a:solidFill>
                  <a:schemeClr val="bg1"/>
                </a:solidFill>
              </a:rPr>
              <a:t>gerent Hospital Sant Rafael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  <a:r>
              <a:rPr lang="ca-ES" sz="1000" dirty="0" smtClean="0">
                <a:solidFill>
                  <a:schemeClr val="bg1"/>
                </a:solidFill>
              </a:rPr>
              <a:t>	</a:t>
            </a:r>
            <a:endParaRPr lang="ca-ES" sz="1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0628" y="2600489"/>
            <a:ext cx="66607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La Unió posa en marxa la </a:t>
            </a:r>
            <a:r>
              <a:rPr lang="ca-ES" sz="1000" b="1" dirty="0" smtClean="0">
                <a:solidFill>
                  <a:schemeClr val="bg1"/>
                </a:solidFill>
              </a:rPr>
              <a:t>IV Jornada Tècnica d’Infermeria </a:t>
            </a:r>
            <a:r>
              <a:rPr lang="ca-ES" sz="1000" dirty="0" smtClean="0">
                <a:solidFill>
                  <a:schemeClr val="bg1"/>
                </a:solidFill>
              </a:rPr>
              <a:t>amb l’objectiu d’afavorir un espai de reflexió, que enguany s’emmarca en la realitat actual per construir el futur. </a:t>
            </a:r>
          </a:p>
          <a:p>
            <a:pPr algn="just"/>
            <a:endParaRPr lang="ca-ES" sz="1000" dirty="0" smtClean="0">
              <a:solidFill>
                <a:schemeClr val="bg1"/>
              </a:solidFill>
            </a:endParaRPr>
          </a:p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El camí cap a la sostenibilitat del sistema de salut en temps de crisi, ens situa en un nou paradigma que obre un ventall d’oportunitats per abordar amb èxit les estratègies de cures i de gestió, en circumstàncies adverses.</a:t>
            </a:r>
          </a:p>
          <a:p>
            <a:pPr algn="just"/>
            <a:endParaRPr lang="ca-ES" sz="1000" dirty="0" smtClean="0">
              <a:solidFill>
                <a:schemeClr val="bg1"/>
              </a:solidFill>
            </a:endParaRPr>
          </a:p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L’edició d’aquest any pretén oferir-vos un ració d’optimisme en una jornada que concentra tres espais: la professió infermera,  la contribució infermera a partir d’ara i la capacitat creativa de les infermeres per adaptar-se a l’entorn.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0628" y="3965739"/>
            <a:ext cx="1620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PROGRAMA:</a:t>
            </a:r>
            <a:endParaRPr lang="ca-ES" sz="1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44624" y="4989527"/>
            <a:ext cx="664791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09.45 - 11.00 h 	Taula 1.  La professió infermera avui: una mirada al present per construir el futur</a:t>
            </a: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Modera: Anna </a:t>
            </a:r>
            <a:r>
              <a:rPr lang="ca-ES" sz="1000" b="1" dirty="0" err="1" smtClean="0">
                <a:solidFill>
                  <a:schemeClr val="bg1"/>
                </a:solidFill>
              </a:rPr>
              <a:t>Macpherson</a:t>
            </a:r>
            <a:r>
              <a:rPr lang="ca-ES" sz="1000" b="1" dirty="0" smtClean="0">
                <a:solidFill>
                  <a:schemeClr val="bg1"/>
                </a:solidFill>
              </a:rPr>
              <a:t>, </a:t>
            </a:r>
            <a:r>
              <a:rPr lang="ca-ES" sz="1000" dirty="0" smtClean="0">
                <a:solidFill>
                  <a:schemeClr val="bg1"/>
                </a:solidFill>
              </a:rPr>
              <a:t>periodista de La Vanguardia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Mila Berja, </a:t>
            </a:r>
            <a:r>
              <a:rPr lang="ca-ES" sz="1000" dirty="0" smtClean="0">
                <a:solidFill>
                  <a:schemeClr val="bg1"/>
                </a:solidFill>
              </a:rPr>
              <a:t>estudiant 2n curs infermeria. Escola Universitària </a:t>
            </a:r>
            <a:r>
              <a:rPr lang="ca-ES" sz="1000" dirty="0" err="1" smtClean="0">
                <a:solidFill>
                  <a:schemeClr val="bg1"/>
                </a:solidFill>
              </a:rPr>
              <a:t>Gimbernat</a:t>
            </a:r>
            <a:r>
              <a:rPr lang="ca-ES" sz="1000" dirty="0" smtClean="0">
                <a:solidFill>
                  <a:schemeClr val="bg1"/>
                </a:solidFill>
              </a:rPr>
              <a:t> 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Silvia </a:t>
            </a:r>
            <a:r>
              <a:rPr lang="ca-ES" sz="1000" b="1" dirty="0" err="1" smtClean="0">
                <a:solidFill>
                  <a:schemeClr val="bg1"/>
                </a:solidFill>
              </a:rPr>
              <a:t>Teba</a:t>
            </a:r>
            <a:r>
              <a:rPr lang="ca-ES" sz="1000" dirty="0" smtClean="0">
                <a:solidFill>
                  <a:schemeClr val="bg1"/>
                </a:solidFill>
              </a:rPr>
              <a:t>, infermera especialista en Salut Mental. Parc Sanitari Sant Joan de Déu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Dolors </a:t>
            </a:r>
            <a:r>
              <a:rPr lang="ca-ES" sz="1000" b="1" dirty="0" err="1" smtClean="0">
                <a:solidFill>
                  <a:schemeClr val="bg1"/>
                </a:solidFill>
              </a:rPr>
              <a:t>Bernabeu</a:t>
            </a:r>
            <a:r>
              <a:rPr lang="ca-ES" sz="1000" dirty="0" smtClean="0">
                <a:solidFill>
                  <a:schemeClr val="bg1"/>
                </a:solidFill>
              </a:rPr>
              <a:t>, directora del Departament d'Infermeria de la UAB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David García</a:t>
            </a:r>
            <a:r>
              <a:rPr lang="ca-ES" sz="1000" dirty="0" smtClean="0">
                <a:solidFill>
                  <a:schemeClr val="bg1"/>
                </a:solidFill>
              </a:rPr>
              <a:t>, infermer de l'àmbit d’atenció primària. CAP Vallcarca Sant Gervasi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Anna Cruz</a:t>
            </a:r>
            <a:r>
              <a:rPr lang="ca-ES" sz="1000" dirty="0" smtClean="0">
                <a:solidFill>
                  <a:schemeClr val="bg1"/>
                </a:solidFill>
              </a:rPr>
              <a:t>, directora d’infermeria. Capio Catalunya 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Miquel Pons</a:t>
            </a:r>
            <a:r>
              <a:rPr lang="ca-ES" sz="1000" dirty="0" smtClean="0">
                <a:solidFill>
                  <a:schemeClr val="bg1"/>
                </a:solidFill>
              </a:rPr>
              <a:t>, </a:t>
            </a:r>
            <a:r>
              <a:rPr lang="es-ES" sz="1000" dirty="0" smtClean="0">
                <a:solidFill>
                  <a:schemeClr val="bg1"/>
                </a:solidFill>
              </a:rPr>
              <a:t>director de la </a:t>
            </a:r>
            <a:r>
              <a:rPr lang="ca-ES" sz="1000" dirty="0" smtClean="0">
                <a:solidFill>
                  <a:schemeClr val="bg1"/>
                </a:solidFill>
              </a:rPr>
              <a:t>divisió d‘atenció especialitzada. </a:t>
            </a:r>
            <a:r>
              <a:rPr lang="ca-ES" sz="1000" dirty="0" err="1" smtClean="0">
                <a:solidFill>
                  <a:schemeClr val="bg1"/>
                </a:solidFill>
              </a:rPr>
              <a:t>Althaia</a:t>
            </a:r>
            <a:r>
              <a:rPr lang="ca-ES" sz="1000" dirty="0" smtClean="0">
                <a:solidFill>
                  <a:schemeClr val="bg1"/>
                </a:solidFill>
              </a:rPr>
              <a:t>. Xarxa assistencial de Manresa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Carles Pla</a:t>
            </a:r>
            <a:r>
              <a:rPr lang="ca-ES" sz="1000" dirty="0" smtClean="0">
                <a:solidFill>
                  <a:schemeClr val="bg1"/>
                </a:solidFill>
              </a:rPr>
              <a:t>, director de recursos humans. Fundació Hospital Asil de Granollers </a:t>
            </a:r>
          </a:p>
          <a:p>
            <a:pPr marL="1255713" indent="-180975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Debat	</a:t>
            </a:r>
            <a:r>
              <a:rPr lang="ca-ES" sz="1000" b="1" dirty="0" smtClean="0">
                <a:solidFill>
                  <a:schemeClr val="bg1"/>
                </a:solidFill>
              </a:rPr>
              <a:t>		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44624" y="6901224"/>
            <a:ext cx="660673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11.00 - 11.15 h</a:t>
            </a:r>
            <a:r>
              <a:rPr lang="ca-ES" sz="1000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Pausa cafè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11.15 h - 12.30 h	Taula 2.  Nou paradigma, una oportunitat? </a:t>
            </a: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	</a:t>
            </a: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	Modera: M Emilia Gil</a:t>
            </a:r>
            <a:r>
              <a:rPr lang="ca-ES" sz="1000" dirty="0" smtClean="0">
                <a:solidFill>
                  <a:schemeClr val="bg1"/>
                </a:solidFill>
              </a:rPr>
              <a:t>, adjunta a la </a:t>
            </a:r>
            <a:r>
              <a:rPr lang="ca-ES" sz="1000" dirty="0" smtClean="0">
                <a:solidFill>
                  <a:schemeClr val="bg1"/>
                </a:solidFill>
              </a:rPr>
              <a:t>Direcció  General de Mútua </a:t>
            </a:r>
            <a:r>
              <a:rPr lang="ca-ES" sz="1000" dirty="0" smtClean="0">
                <a:solidFill>
                  <a:schemeClr val="bg1"/>
                </a:solidFill>
              </a:rPr>
              <a:t>de Terrassa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Carles </a:t>
            </a:r>
            <a:r>
              <a:rPr lang="ca-ES" sz="1000" b="1" dirty="0" err="1" smtClean="0">
                <a:solidFill>
                  <a:schemeClr val="bg1"/>
                </a:solidFill>
              </a:rPr>
              <a:t>Constante</a:t>
            </a:r>
            <a:r>
              <a:rPr lang="ca-ES" sz="1000" b="1" dirty="0" smtClean="0">
                <a:solidFill>
                  <a:schemeClr val="bg1"/>
                </a:solidFill>
              </a:rPr>
              <a:t>, </a:t>
            </a:r>
            <a:r>
              <a:rPr lang="ca-ES" sz="1000" dirty="0" smtClean="0">
                <a:solidFill>
                  <a:schemeClr val="bg1"/>
                </a:solidFill>
              </a:rPr>
              <a:t>director general de Regulació, Planificació i Recursos Sanitaris </a:t>
            </a:r>
            <a:r>
              <a:rPr lang="ca-ES" sz="1000" dirty="0" smtClean="0">
                <a:solidFill>
                  <a:schemeClr val="bg1"/>
                </a:solidFill>
              </a:rPr>
              <a:t>del </a:t>
            </a:r>
            <a:r>
              <a:rPr lang="ca-ES" sz="1000" dirty="0" smtClean="0">
                <a:solidFill>
                  <a:schemeClr val="bg1"/>
                </a:solidFill>
              </a:rPr>
              <a:t>Departament de Salut.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Albert Tort, </a:t>
            </a:r>
            <a:r>
              <a:rPr lang="ca-ES" sz="1000" dirty="0" smtClean="0">
                <a:solidFill>
                  <a:schemeClr val="bg1"/>
                </a:solidFill>
              </a:rPr>
              <a:t>president del Col·legi Oficial d'Infermeres i Infermers de Barcelona</a:t>
            </a:r>
          </a:p>
          <a:p>
            <a:pPr marL="1255713" indent="-180975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rgbClr val="DCE6F2"/>
                </a:solidFill>
              </a:rPr>
              <a:t>Debat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116632" y="827584"/>
            <a:ext cx="662473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12.30 h - 13.30 h </a:t>
            </a:r>
            <a:r>
              <a:rPr lang="ca-ES" sz="1000" b="1" i="1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Taula 3:</a:t>
            </a:r>
            <a:r>
              <a:rPr lang="ca-ES" sz="1000" b="1" i="1" dirty="0" smtClean="0">
                <a:solidFill>
                  <a:schemeClr val="bg1"/>
                </a:solidFill>
              </a:rPr>
              <a:t>  </a:t>
            </a:r>
            <a:r>
              <a:rPr lang="ca-ES" sz="1000" b="1" dirty="0" smtClean="0">
                <a:solidFill>
                  <a:schemeClr val="bg1"/>
                </a:solidFill>
              </a:rPr>
              <a:t>Píndoles d’innovació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Modera: Lluis Burgués, </a:t>
            </a:r>
            <a:r>
              <a:rPr lang="ca-ES" sz="1000" dirty="0" smtClean="0">
                <a:solidFill>
                  <a:schemeClr val="bg1"/>
                </a:solidFill>
              </a:rPr>
              <a:t>membre del Consell Tècnic Assessor d’Infermeria de La Unió.</a:t>
            </a:r>
            <a:endParaRPr lang="ca-ES" sz="1000" b="1" dirty="0" smtClean="0">
              <a:solidFill>
                <a:schemeClr val="bg1"/>
              </a:solidFill>
            </a:endParaRPr>
          </a:p>
          <a:p>
            <a:pPr marL="1252538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10 presentacions de </a:t>
            </a:r>
            <a:r>
              <a:rPr lang="ca-ES" sz="1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minuts</a:t>
            </a:r>
            <a:r>
              <a:rPr lang="ca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a-ES" sz="1000" b="1" dirty="0" smtClean="0">
                <a:solidFill>
                  <a:schemeClr val="bg1"/>
                </a:solidFill>
              </a:rPr>
              <a:t>d’experiències orientades a l'eficiència i la qualitat en la gestió de les cures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Infermera acompanya. </a:t>
            </a:r>
            <a:r>
              <a:rPr lang="ca-ES" sz="1000" dirty="0" smtClean="0">
                <a:solidFill>
                  <a:schemeClr val="bg1"/>
                </a:solidFill>
              </a:rPr>
              <a:t>Daniel Polo. Institut Català d’Oncologia 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Contractes de gestió dins les unitats d'infermeria. </a:t>
            </a:r>
            <a:r>
              <a:rPr lang="ca-ES" sz="1000" dirty="0" smtClean="0">
                <a:solidFill>
                  <a:schemeClr val="bg1"/>
                </a:solidFill>
              </a:rPr>
              <a:t>Judith Casellas. </a:t>
            </a:r>
            <a:r>
              <a:rPr lang="ca-ES" sz="1000" dirty="0" err="1" smtClean="0">
                <a:solidFill>
                  <a:schemeClr val="bg1"/>
                </a:solidFill>
              </a:rPr>
              <a:t>Althaia</a:t>
            </a:r>
            <a:r>
              <a:rPr lang="ca-ES" sz="1000" dirty="0" smtClean="0">
                <a:solidFill>
                  <a:schemeClr val="bg1"/>
                </a:solidFill>
              </a:rPr>
              <a:t>, Xarxa Assistencial de Manresa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Implementació de la infermera referent quirúrgica</a:t>
            </a:r>
            <a:r>
              <a:rPr lang="ca-ES" sz="1000" dirty="0" smtClean="0">
                <a:solidFill>
                  <a:schemeClr val="bg1"/>
                </a:solidFill>
              </a:rPr>
              <a:t>. Pilar Julian. </a:t>
            </a:r>
            <a:r>
              <a:rPr lang="ca-ES" sz="1000" dirty="0" smtClean="0">
                <a:solidFill>
                  <a:schemeClr val="bg1"/>
                </a:solidFill>
              </a:rPr>
              <a:t>Mútua </a:t>
            </a:r>
            <a:r>
              <a:rPr lang="ca-ES" sz="1000" dirty="0" smtClean="0">
                <a:solidFill>
                  <a:schemeClr val="bg1"/>
                </a:solidFill>
              </a:rPr>
              <a:t>de Terrassa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Impacte de la </a:t>
            </a:r>
            <a:r>
              <a:rPr lang="ca-ES" sz="1000" b="1" dirty="0" err="1" smtClean="0">
                <a:solidFill>
                  <a:schemeClr val="bg1"/>
                </a:solidFill>
              </a:rPr>
              <a:t>musicoterapia</a:t>
            </a:r>
            <a:r>
              <a:rPr lang="ca-ES" sz="1000" b="1" dirty="0" smtClean="0">
                <a:solidFill>
                  <a:schemeClr val="bg1"/>
                </a:solidFill>
              </a:rPr>
              <a:t> en famílies de nadons prematurs</a:t>
            </a:r>
            <a:r>
              <a:rPr lang="ca-ES" sz="1000" dirty="0" smtClean="0">
                <a:solidFill>
                  <a:schemeClr val="bg1"/>
                </a:solidFill>
              </a:rPr>
              <a:t>. </a:t>
            </a:r>
            <a:r>
              <a:rPr lang="ca-ES" sz="1000" dirty="0" err="1" smtClean="0">
                <a:solidFill>
                  <a:schemeClr val="bg1"/>
                </a:solidFill>
              </a:rPr>
              <a:t>Bibiana</a:t>
            </a:r>
            <a:r>
              <a:rPr lang="ca-ES" sz="1000" dirty="0" smtClean="0">
                <a:solidFill>
                  <a:schemeClr val="bg1"/>
                </a:solidFill>
              </a:rPr>
              <a:t> </a:t>
            </a:r>
            <a:r>
              <a:rPr lang="ca-ES" sz="1000" dirty="0" err="1" smtClean="0">
                <a:solidFill>
                  <a:schemeClr val="bg1"/>
                </a:solidFill>
              </a:rPr>
              <a:t>Gaya</a:t>
            </a:r>
            <a:r>
              <a:rPr lang="ca-ES" sz="1000" dirty="0" smtClean="0">
                <a:solidFill>
                  <a:schemeClr val="bg1"/>
                </a:solidFill>
              </a:rPr>
              <a:t>. Hospital Sant Joan de Déu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err="1" smtClean="0">
                <a:solidFill>
                  <a:schemeClr val="bg1"/>
                </a:solidFill>
              </a:rPr>
              <a:t>Transanal</a:t>
            </a:r>
            <a:r>
              <a:rPr lang="ca-ES" sz="1000" b="1" dirty="0" smtClean="0">
                <a:solidFill>
                  <a:schemeClr val="bg1"/>
                </a:solidFill>
              </a:rPr>
              <a:t> </a:t>
            </a:r>
            <a:r>
              <a:rPr lang="ca-ES" sz="1000" b="1" dirty="0" err="1" smtClean="0">
                <a:solidFill>
                  <a:schemeClr val="bg1"/>
                </a:solidFill>
              </a:rPr>
              <a:t>endoscopy</a:t>
            </a:r>
            <a:r>
              <a:rPr lang="ca-ES" sz="1000" b="1" dirty="0" smtClean="0">
                <a:solidFill>
                  <a:schemeClr val="bg1"/>
                </a:solidFill>
              </a:rPr>
              <a:t> </a:t>
            </a:r>
            <a:r>
              <a:rPr lang="ca-ES" sz="1000" b="1" dirty="0" err="1" smtClean="0">
                <a:solidFill>
                  <a:schemeClr val="bg1"/>
                </a:solidFill>
              </a:rPr>
              <a:t>microsurgery</a:t>
            </a:r>
            <a:r>
              <a:rPr lang="ca-ES" sz="1000" b="1" dirty="0" smtClean="0">
                <a:solidFill>
                  <a:schemeClr val="bg1"/>
                </a:solidFill>
              </a:rPr>
              <a:t> ambulatori</a:t>
            </a:r>
            <a:r>
              <a:rPr lang="ca-ES" sz="1000" dirty="0" smtClean="0">
                <a:solidFill>
                  <a:schemeClr val="bg1"/>
                </a:solidFill>
              </a:rPr>
              <a:t>. M Carmen Marco. Corporació </a:t>
            </a:r>
            <a:r>
              <a:rPr lang="ca-ES" sz="1000" dirty="0" smtClean="0">
                <a:solidFill>
                  <a:schemeClr val="bg1"/>
                </a:solidFill>
              </a:rPr>
              <a:t>Sanitària </a:t>
            </a:r>
            <a:r>
              <a:rPr lang="ca-ES" sz="1000" dirty="0" smtClean="0">
                <a:solidFill>
                  <a:schemeClr val="bg1"/>
                </a:solidFill>
              </a:rPr>
              <a:t>Parc Taulí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err="1" smtClean="0">
                <a:solidFill>
                  <a:schemeClr val="bg1"/>
                </a:solidFill>
              </a:rPr>
              <a:t>Redisseny</a:t>
            </a:r>
            <a:r>
              <a:rPr lang="ca-ES" sz="1000" b="1" dirty="0" smtClean="0">
                <a:solidFill>
                  <a:schemeClr val="bg1"/>
                </a:solidFill>
              </a:rPr>
              <a:t> d'un circuit d'atenció urgent i eficiència</a:t>
            </a:r>
            <a:r>
              <a:rPr lang="ca-ES" sz="1000" dirty="0" smtClean="0">
                <a:solidFill>
                  <a:schemeClr val="bg1"/>
                </a:solidFill>
              </a:rPr>
              <a:t>. Emma Gòmez. Hospital Clínic Barcelona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Escala de predicció de la violència</a:t>
            </a:r>
            <a:r>
              <a:rPr lang="ca-ES" sz="1000" dirty="0" smtClean="0">
                <a:solidFill>
                  <a:schemeClr val="bg1"/>
                </a:solidFill>
              </a:rPr>
              <a:t>. Hilari Andres. Parc </a:t>
            </a:r>
            <a:r>
              <a:rPr lang="ca-ES" sz="1000" dirty="0" smtClean="0">
                <a:solidFill>
                  <a:schemeClr val="bg1"/>
                </a:solidFill>
              </a:rPr>
              <a:t>Sanitari Sant </a:t>
            </a:r>
            <a:r>
              <a:rPr lang="ca-ES" sz="1000" dirty="0" smtClean="0">
                <a:solidFill>
                  <a:schemeClr val="bg1"/>
                </a:solidFill>
              </a:rPr>
              <a:t>Joan de Déu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Seguretat del malalt i Atenció Primària: Aprenent dels errors</a:t>
            </a:r>
            <a:r>
              <a:rPr lang="ca-ES" sz="1000" dirty="0" smtClean="0">
                <a:solidFill>
                  <a:schemeClr val="bg1"/>
                </a:solidFill>
              </a:rPr>
              <a:t>. Sacramento </a:t>
            </a:r>
            <a:r>
              <a:rPr lang="ca-ES" sz="1000" dirty="0" smtClean="0">
                <a:solidFill>
                  <a:schemeClr val="bg1"/>
                </a:solidFill>
              </a:rPr>
              <a:t>Gutiérrez</a:t>
            </a:r>
            <a:r>
              <a:rPr lang="ca-ES" sz="1000" dirty="0" smtClean="0">
                <a:solidFill>
                  <a:schemeClr val="bg1"/>
                </a:solidFill>
              </a:rPr>
              <a:t>. Consorci  Sanitari Integral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Grup de suport a l’alletament matern per mares i embarassades</a:t>
            </a:r>
            <a:r>
              <a:rPr lang="ca-ES" sz="1000" dirty="0" smtClean="0">
                <a:solidFill>
                  <a:schemeClr val="bg1"/>
                </a:solidFill>
              </a:rPr>
              <a:t>. Alícia Portella. CAP Vallcarca Sant Gervasi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Presentació dels Equips d'Atenció </a:t>
            </a:r>
            <a:r>
              <a:rPr lang="ca-ES" sz="1000" b="1" dirty="0" smtClean="0">
                <a:solidFill>
                  <a:schemeClr val="bg1"/>
                </a:solidFill>
              </a:rPr>
              <a:t>Residencial </a:t>
            </a:r>
            <a:r>
              <a:rPr lang="ca-ES" sz="1000" b="1" dirty="0" smtClean="0">
                <a:solidFill>
                  <a:schemeClr val="bg1"/>
                </a:solidFill>
              </a:rPr>
              <a:t>(EAR</a:t>
            </a:r>
            <a:r>
              <a:rPr lang="ca-ES" sz="1000" dirty="0" smtClean="0">
                <a:solidFill>
                  <a:schemeClr val="bg1"/>
                </a:solidFill>
              </a:rPr>
              <a:t>). Ainhoa Torner. </a:t>
            </a:r>
            <a:r>
              <a:rPr lang="ca-ES" sz="1000" dirty="0" err="1" smtClean="0">
                <a:solidFill>
                  <a:schemeClr val="bg1"/>
                </a:solidFill>
              </a:rPr>
              <a:t>Mutuam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1252538" indent="-179388"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rgbClr val="DCE6F2"/>
                </a:solidFill>
              </a:rPr>
              <a:t>Debat</a:t>
            </a:r>
            <a:endParaRPr lang="ca-ES" sz="10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just">
              <a:tabLst>
                <a:tab pos="1073150" algn="l"/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algn="just">
              <a:tabLst>
                <a:tab pos="1073150" algn="l"/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13.30 h – 14.00 h 	Conclusions de la </a:t>
            </a:r>
            <a:r>
              <a:rPr lang="ca-ES" sz="1000" b="1" dirty="0" smtClean="0">
                <a:solidFill>
                  <a:schemeClr val="bg1"/>
                </a:solidFill>
              </a:rPr>
              <a:t>J</a:t>
            </a:r>
            <a:r>
              <a:rPr lang="ca-ES" sz="1000" b="1" dirty="0" smtClean="0">
                <a:solidFill>
                  <a:schemeClr val="bg1"/>
                </a:solidFill>
              </a:rPr>
              <a:t>ornada </a:t>
            </a:r>
            <a:r>
              <a:rPr lang="ca-ES" sz="1000" b="1" dirty="0" smtClean="0">
                <a:solidFill>
                  <a:schemeClr val="bg1"/>
                </a:solidFill>
              </a:rPr>
              <a:t>i cloenda, a càrrec de:</a:t>
            </a:r>
            <a:endParaRPr lang="ca-ES" sz="10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indent="10731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Anna Riera, </a:t>
            </a:r>
            <a:r>
              <a:rPr lang="ca-ES" sz="1000" dirty="0" smtClean="0">
                <a:solidFill>
                  <a:schemeClr val="bg1"/>
                </a:solidFill>
              </a:rPr>
              <a:t>directora assistencial, d’anàlisi sectorial i de participació de La Unió. </a:t>
            </a:r>
          </a:p>
          <a:p>
            <a:pPr indent="10731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Lourdes Martínez, </a:t>
            </a:r>
            <a:r>
              <a:rPr lang="ca-ES" sz="1000" dirty="0" smtClean="0">
                <a:solidFill>
                  <a:schemeClr val="bg1"/>
                </a:solidFill>
              </a:rPr>
              <a:t>directora Infermeria Hospital Sant Rafael 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16632" y="5699154"/>
            <a:ext cx="474825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Lluis Burgués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Hospital Plató Fundació Privada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Carmen del Solar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Mútua Terrassa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Carmen  Diaz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Corporació Sanitaria Parc Taulí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Jesús </a:t>
            </a: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Esteve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Consorci Sanitari Integral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M Mercè Estrem</a:t>
            </a:r>
            <a:r>
              <a:rPr lang="ca-ES" sz="8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Unió Catalana d’Hospitals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Silvia Ferrer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Hospital de Sant Pau i Santa Tecla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Lena Ferrús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Consorci Sanitari Integral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Esther Franquet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Puigvert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es-ES" sz="800" b="1" dirty="0">
                <a:solidFill>
                  <a:schemeClr val="bg1"/>
                </a:solidFill>
                <a:cs typeface="Arial" pitchFamily="34" charset="0"/>
              </a:rPr>
              <a:t>Marta Garcia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, Fundació Privada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Institut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Neurorehabilitació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Guttmann</a:t>
            </a:r>
            <a:endParaRPr lang="ca-ES" sz="800" dirty="0">
              <a:solidFill>
                <a:schemeClr val="bg1"/>
              </a:solidFill>
              <a:cs typeface="Arial" pitchFamily="34" charset="0"/>
            </a:endParaRP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Pilar Gili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Corporació Sanitaria Parc Taulí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Isabel Grimal, 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Parc Sanitari Sant Joan de Déu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Dolors Llorens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 err="1">
                <a:solidFill>
                  <a:schemeClr val="bg1"/>
                </a:solidFill>
                <a:cs typeface="Arial" pitchFamily="34" charset="0"/>
              </a:rPr>
              <a:t>Althaia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 Xarxa Assistencial de Manresa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Anna Riera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Unió Catalana d’Hospitals 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Pepa Romero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 err="1">
                <a:solidFill>
                  <a:schemeClr val="bg1"/>
                </a:solidFill>
                <a:cs typeface="Arial" pitchFamily="34" charset="0"/>
              </a:rPr>
              <a:t>Mutuam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 MPS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Mireia Vicente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Sanitària de Mollet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Rosa M Yrla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Associació Catalana d’Entitats de Base Associativa (ACEBA)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Adelaida Zabalegui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Hospital Clínic de Barcelona </a:t>
            </a:r>
          </a:p>
        </p:txBody>
      </p:sp>
      <p:sp>
        <p:nvSpPr>
          <p:cNvPr id="18" name="11 CuadroTexto"/>
          <p:cNvSpPr txBox="1">
            <a:spLocks noChangeArrowheads="1"/>
          </p:cNvSpPr>
          <p:nvPr/>
        </p:nvSpPr>
        <p:spPr bwMode="auto">
          <a:xfrm>
            <a:off x="149983" y="5436096"/>
            <a:ext cx="3927090" cy="2154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/>
              <a:t>Comitè </a:t>
            </a:r>
            <a:r>
              <a:rPr lang="ca-ES" sz="800" b="1" dirty="0" smtClean="0"/>
              <a:t>Organitzador</a:t>
            </a:r>
            <a:endParaRPr lang="ca-ES" sz="800" b="1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2"/>
          <a:srcRect l="49922" t="44720" r="5646" b="21454"/>
          <a:stretch>
            <a:fillRect/>
          </a:stretch>
        </p:blipFill>
        <p:spPr bwMode="auto">
          <a:xfrm>
            <a:off x="4293096" y="5784269"/>
            <a:ext cx="2417843" cy="138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5 CuadroTexto"/>
          <p:cNvSpPr txBox="1">
            <a:spLocks noChangeArrowheads="1"/>
          </p:cNvSpPr>
          <p:nvPr/>
        </p:nvSpPr>
        <p:spPr bwMode="auto">
          <a:xfrm>
            <a:off x="4864890" y="5744443"/>
            <a:ext cx="7921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sz="800" b="1" dirty="0"/>
              <a:t>Hospital Sant Rafael </a:t>
            </a:r>
          </a:p>
        </p:txBody>
      </p:sp>
      <p:cxnSp>
        <p:nvCxnSpPr>
          <p:cNvPr id="27" name="26 Conector recto de flecha"/>
          <p:cNvCxnSpPr/>
          <p:nvPr/>
        </p:nvCxnSpPr>
        <p:spPr>
          <a:xfrm>
            <a:off x="4748058" y="6084168"/>
            <a:ext cx="2873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20 CuadroTexto"/>
          <p:cNvSpPr txBox="1">
            <a:spLocks noChangeArrowheads="1"/>
          </p:cNvSpPr>
          <p:nvPr/>
        </p:nvSpPr>
        <p:spPr bwMode="auto">
          <a:xfrm>
            <a:off x="5445224" y="6410722"/>
            <a:ext cx="7921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sz="800" b="1" dirty="0"/>
              <a:t>Metro Vall </a:t>
            </a:r>
            <a:r>
              <a:rPr lang="ca-ES" sz="800" b="1" dirty="0" err="1"/>
              <a:t>d’Hebron</a:t>
            </a:r>
            <a:endParaRPr lang="ca-ES" sz="800" b="1" dirty="0"/>
          </a:p>
        </p:txBody>
      </p:sp>
      <p:sp>
        <p:nvSpPr>
          <p:cNvPr id="29" name="11 CuadroTexto"/>
          <p:cNvSpPr txBox="1">
            <a:spLocks noChangeArrowheads="1"/>
          </p:cNvSpPr>
          <p:nvPr/>
        </p:nvSpPr>
        <p:spPr bwMode="auto">
          <a:xfrm>
            <a:off x="4243234" y="5436096"/>
            <a:ext cx="2467706" cy="2160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 smtClean="0"/>
              <a:t>Ubicació i accés</a:t>
            </a:r>
            <a:endParaRPr lang="ca-ES" sz="8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4292295" y="7445350"/>
            <a:ext cx="2089033" cy="1369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900" dirty="0" smtClean="0">
              <a:solidFill>
                <a:schemeClr val="bg1"/>
              </a:solidFill>
            </a:endParaRPr>
          </a:p>
          <a:p>
            <a:r>
              <a:rPr lang="ca-ES" sz="900" b="1" dirty="0" smtClean="0">
                <a:solidFill>
                  <a:schemeClr val="bg1"/>
                </a:solidFill>
              </a:rPr>
              <a:t>25€ </a:t>
            </a:r>
            <a:r>
              <a:rPr lang="ca-ES" sz="900" dirty="0" smtClean="0">
                <a:solidFill>
                  <a:schemeClr val="bg1"/>
                </a:solidFill>
              </a:rPr>
              <a:t>Entitats associades a La Unió</a:t>
            </a:r>
          </a:p>
          <a:p>
            <a:r>
              <a:rPr lang="ca-ES" sz="900" b="1" dirty="0" smtClean="0">
                <a:solidFill>
                  <a:schemeClr val="bg1"/>
                </a:solidFill>
              </a:rPr>
              <a:t>30€ </a:t>
            </a:r>
            <a:r>
              <a:rPr lang="ca-ES" sz="900" dirty="0" smtClean="0">
                <a:solidFill>
                  <a:schemeClr val="bg1"/>
                </a:solidFill>
              </a:rPr>
              <a:t>Entitats no associades a La Unió</a:t>
            </a:r>
          </a:p>
          <a:p>
            <a:r>
              <a:rPr lang="ca-ES" sz="900" b="1" dirty="0" smtClean="0">
                <a:solidFill>
                  <a:schemeClr val="bg1"/>
                </a:solidFill>
              </a:rPr>
              <a:t>15€ </a:t>
            </a:r>
            <a:r>
              <a:rPr lang="ca-ES" sz="900" dirty="0" smtClean="0">
                <a:solidFill>
                  <a:schemeClr val="bg1"/>
                </a:solidFill>
              </a:rPr>
              <a:t>Estudiants</a:t>
            </a:r>
          </a:p>
          <a:p>
            <a:endParaRPr lang="ca-ES" sz="900" dirty="0" smtClean="0">
              <a:solidFill>
                <a:schemeClr val="bg1"/>
              </a:solidFill>
            </a:endParaRPr>
          </a:p>
          <a:p>
            <a:r>
              <a:rPr lang="ca-ES" sz="900" dirty="0" smtClean="0">
                <a:solidFill>
                  <a:schemeClr val="bg1"/>
                </a:solidFill>
              </a:rPr>
              <a:t>Secretaria Tècnica de la Jornada</a:t>
            </a:r>
          </a:p>
          <a:p>
            <a:r>
              <a:rPr lang="ca-ES" sz="900" dirty="0" smtClean="0">
                <a:solidFill>
                  <a:schemeClr val="bg1"/>
                </a:solidFill>
              </a:rPr>
              <a:t> Informació 93 209 36 99</a:t>
            </a:r>
          </a:p>
          <a:p>
            <a:endParaRPr lang="ca-ES" sz="1000" dirty="0" smtClean="0">
              <a:solidFill>
                <a:schemeClr val="bg1"/>
              </a:solidFill>
            </a:endParaRPr>
          </a:p>
          <a:p>
            <a:endParaRPr lang="ca-ES" sz="1000" dirty="0">
              <a:solidFill>
                <a:schemeClr val="bg1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332656" y="8244408"/>
            <a:ext cx="20882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900" dirty="0" smtClean="0">
                <a:solidFill>
                  <a:schemeClr val="bg1"/>
                </a:solidFill>
              </a:rPr>
              <a:t>Per realitzar la inscripció </a:t>
            </a:r>
            <a:r>
              <a:rPr lang="ca-ES" sz="900" dirty="0" err="1" smtClean="0">
                <a:solidFill>
                  <a:schemeClr val="bg1"/>
                </a:solidFill>
              </a:rPr>
              <a:t>on-line</a:t>
            </a:r>
            <a:r>
              <a:rPr lang="ca-ES" sz="900" dirty="0" smtClean="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32" name="Rectángulo redondeado 11">
            <a:hlinkClick r:id="rId3" action="ppaction://hlinkpres?slideindex=1&amp;slidetitle="/>
          </p:cNvPr>
          <p:cNvSpPr/>
          <p:nvPr/>
        </p:nvSpPr>
        <p:spPr>
          <a:xfrm>
            <a:off x="2519346" y="8244408"/>
            <a:ext cx="1125678" cy="257889"/>
          </a:xfrm>
          <a:prstGeom prst="roundRect">
            <a:avLst>
              <a:gd name="adj" fmla="val 50000"/>
            </a:avLst>
          </a:prstGeom>
          <a:gradFill>
            <a:gsLst>
              <a:gs pos="40000">
                <a:srgbClr val="9A9EA2"/>
              </a:gs>
              <a:gs pos="60000">
                <a:srgbClr val="DADEE4"/>
              </a:gs>
              <a:gs pos="0">
                <a:srgbClr val="C8CCD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4"/>
              </a:rPr>
              <a:t>Feu</a:t>
            </a:r>
            <a:r>
              <a:rPr lang="es-E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4"/>
              </a:rPr>
              <a:t> clic aquí</a:t>
            </a:r>
            <a:endParaRPr lang="ca-ES" sz="11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" dist="25400" dir="5400000" algn="tl" rotWithShape="0">
                  <a:schemeClr val="bg1"/>
                </a:outerShdw>
              </a:effectLst>
              <a:latin typeface="Arial"/>
              <a:cs typeface="Arial"/>
            </a:endParaRPr>
          </a:p>
        </p:txBody>
      </p:sp>
      <p:sp>
        <p:nvSpPr>
          <p:cNvPr id="33" name="11 CuadroTexto"/>
          <p:cNvSpPr txBox="1">
            <a:spLocks noChangeArrowheads="1"/>
          </p:cNvSpPr>
          <p:nvPr/>
        </p:nvSpPr>
        <p:spPr bwMode="auto">
          <a:xfrm>
            <a:off x="4293096" y="7308304"/>
            <a:ext cx="2417843" cy="2160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 smtClean="0"/>
              <a:t>Inscripció</a:t>
            </a:r>
            <a:endParaRPr lang="ca-ES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2377</TotalTime>
  <Words>342</Words>
  <Application>Microsoft Office PowerPoint</Application>
  <PresentationFormat>Presentación en pantalla (4:3)</PresentationFormat>
  <Paragraphs>92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Diseño personalizado</vt:lpstr>
      <vt:lpstr>Diapositiva 1</vt:lpstr>
      <vt:lpstr>Diapositiva 2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Baruch Bouis López</dc:creator>
  <cp:lastModifiedBy>raquelg</cp:lastModifiedBy>
  <cp:revision>334</cp:revision>
  <dcterms:created xsi:type="dcterms:W3CDTF">2009-01-28T09:14:44Z</dcterms:created>
  <dcterms:modified xsi:type="dcterms:W3CDTF">2012-10-01T07:16:37Z</dcterms:modified>
</cp:coreProperties>
</file>