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9" r:id="rId2"/>
    <p:sldId id="267" r:id="rId3"/>
    <p:sldId id="260" r:id="rId4"/>
    <p:sldId id="261" r:id="rId5"/>
    <p:sldId id="263" r:id="rId6"/>
    <p:sldId id="262" r:id="rId7"/>
    <p:sldId id="279" r:id="rId8"/>
    <p:sldId id="266" r:id="rId9"/>
    <p:sldId id="317" r:id="rId10"/>
    <p:sldId id="280" r:id="rId11"/>
    <p:sldId id="271" r:id="rId12"/>
    <p:sldId id="307" r:id="rId13"/>
    <p:sldId id="314" r:id="rId14"/>
    <p:sldId id="313" r:id="rId15"/>
    <p:sldId id="308" r:id="rId16"/>
    <p:sldId id="309" r:id="rId17"/>
    <p:sldId id="311" r:id="rId18"/>
    <p:sldId id="315" r:id="rId19"/>
    <p:sldId id="306" r:id="rId20"/>
    <p:sldId id="281" r:id="rId21"/>
  </p:sldIdLst>
  <p:sldSz cx="9144000" cy="6858000" type="screen4x3"/>
  <p:notesSz cx="6858000" cy="994568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CE1"/>
    <a:srgbClr val="EEECE1"/>
    <a:srgbClr val="26262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38" autoAdjust="0"/>
  </p:normalViewPr>
  <p:slideViewPr>
    <p:cSldViewPr>
      <p:cViewPr varScale="1">
        <p:scale>
          <a:sx n="105" d="100"/>
          <a:sy n="105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55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9352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3852" y="0"/>
            <a:ext cx="2972547" cy="499352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r">
              <a:defRPr sz="1200"/>
            </a:lvl1pPr>
          </a:lstStyle>
          <a:p>
            <a:fld id="{E99AF4FD-23C9-498B-95C8-FCB93DFAB048}" type="datetimeFigureOut">
              <a:rPr lang="es-ES" smtClean="0"/>
              <a:t>29/02/2016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46337"/>
            <a:ext cx="2972547" cy="499352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3852" y="9446337"/>
            <a:ext cx="2972547" cy="499352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r">
              <a:defRPr sz="1200"/>
            </a:lvl1pPr>
          </a:lstStyle>
          <a:p>
            <a:fld id="{7C353690-A53F-487B-A2A5-99D4ED005C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81560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7284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4" y="1"/>
            <a:ext cx="2971800" cy="497284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r">
              <a:defRPr sz="1200"/>
            </a:lvl1pPr>
          </a:lstStyle>
          <a:p>
            <a:fld id="{D292583A-E258-486C-BFBB-EEF995A40F5C}" type="datetimeFigureOut">
              <a:rPr lang="es-ES" smtClean="0"/>
              <a:pPr/>
              <a:t>29/02/2016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61" tIns="45930" rIns="91861" bIns="4593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1" y="4724203"/>
            <a:ext cx="5486400" cy="4475559"/>
          </a:xfrm>
          <a:prstGeom prst="rect">
            <a:avLst/>
          </a:prstGeom>
        </p:spPr>
        <p:txBody>
          <a:bodyPr vert="horz" lIns="91861" tIns="45930" rIns="91861" bIns="4593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4" y="9446678"/>
            <a:ext cx="2971800" cy="497284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r">
              <a:defRPr sz="1200"/>
            </a:lvl1pPr>
          </a:lstStyle>
          <a:p>
            <a:fld id="{7153F811-9BD7-4F83-9578-CEB33A345AB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191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dirty="0" smtClean="0"/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BD7244-8A12-44F7-BDF9-51271B566CD0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270677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smtClean="0"/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BD7244-8A12-44F7-BDF9-51271B566CD0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65143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smtClean="0"/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BD7244-8A12-44F7-BDF9-51271B566CD0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097648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smtClean="0"/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BD7244-8A12-44F7-BDF9-51271B566CD0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36865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dirty="0" smtClean="0"/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BD7244-8A12-44F7-BDF9-51271B566CD0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749137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3F811-9BD7-4F83-9578-CEB33A345AB1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1131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3F811-9BD7-4F83-9578-CEB33A345AB1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4407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52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5A684B7-F922-427C-9A18-39DA82CB1C2E}" type="slidenum">
              <a:rPr lang="es-ES" smtClean="0">
                <a:latin typeface="Calibri" pitchFamily="34" charset="0"/>
              </a:rPr>
              <a:pPr/>
              <a:t>14</a:t>
            </a:fld>
            <a:endParaRPr lang="es-E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27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C35D7-BAD0-4993-9E93-915FFDDF2CC7}" type="datetimeFigureOut">
              <a:rPr lang="es-ES" smtClean="0"/>
              <a:pPr/>
              <a:t>29/02/2016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FCF6-E7A8-4FC6-9168-0FF0911DE90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871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C35D7-BAD0-4993-9E93-915FFDDF2CC7}" type="datetimeFigureOut">
              <a:rPr lang="es-ES" smtClean="0"/>
              <a:pPr/>
              <a:t>29/02/2016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FCF6-E7A8-4FC6-9168-0FF0911DE90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270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C35D7-BAD0-4993-9E93-915FFDDF2CC7}" type="datetimeFigureOut">
              <a:rPr lang="es-ES" smtClean="0"/>
              <a:pPr/>
              <a:t>29/02/2016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FCF6-E7A8-4FC6-9168-0FF0911DE90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28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C35D7-BAD0-4993-9E93-915FFDDF2CC7}" type="datetimeFigureOut">
              <a:rPr lang="es-ES" smtClean="0"/>
              <a:pPr/>
              <a:t>29/02/2016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FCF6-E7A8-4FC6-9168-0FF0911DE90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117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C35D7-BAD0-4993-9E93-915FFDDF2CC7}" type="datetimeFigureOut">
              <a:rPr lang="es-ES" smtClean="0"/>
              <a:pPr/>
              <a:t>29/02/2016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FCF6-E7A8-4FC6-9168-0FF0911DE90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567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C35D7-BAD0-4993-9E93-915FFDDF2CC7}" type="datetimeFigureOut">
              <a:rPr lang="es-ES" smtClean="0"/>
              <a:pPr/>
              <a:t>29/02/2016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FCF6-E7A8-4FC6-9168-0FF0911DE90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876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C35D7-BAD0-4993-9E93-915FFDDF2CC7}" type="datetimeFigureOut">
              <a:rPr lang="es-ES" smtClean="0"/>
              <a:pPr/>
              <a:t>29/02/2016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FCF6-E7A8-4FC6-9168-0FF0911DE90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049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C35D7-BAD0-4993-9E93-915FFDDF2CC7}" type="datetimeFigureOut">
              <a:rPr lang="es-ES" smtClean="0"/>
              <a:pPr/>
              <a:t>29/02/2016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FCF6-E7A8-4FC6-9168-0FF0911DE90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758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C35D7-BAD0-4993-9E93-915FFDDF2CC7}" type="datetimeFigureOut">
              <a:rPr lang="es-ES" smtClean="0"/>
              <a:pPr/>
              <a:t>29/02/2016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FCF6-E7A8-4FC6-9168-0FF0911DE90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760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C35D7-BAD0-4993-9E93-915FFDDF2CC7}" type="datetimeFigureOut">
              <a:rPr lang="es-ES" smtClean="0"/>
              <a:pPr/>
              <a:t>29/02/2016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FCF6-E7A8-4FC6-9168-0FF0911DE90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769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C35D7-BAD0-4993-9E93-915FFDDF2CC7}" type="datetimeFigureOut">
              <a:rPr lang="es-ES" smtClean="0"/>
              <a:pPr/>
              <a:t>29/02/2016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FCF6-E7A8-4FC6-9168-0FF0911DE90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67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C35D7-BAD0-4993-9E93-915FFDDF2CC7}" type="datetimeFigureOut">
              <a:rPr lang="es-ES" smtClean="0"/>
              <a:pPr/>
              <a:t>29/02/2016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BFCF6-E7A8-4FC6-9168-0FF0911DE90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790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2123728" y="1052736"/>
            <a:ext cx="4968552" cy="2376264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100" name="Subtítulo 6"/>
          <p:cNvSpPr>
            <a:spLocks noGrp="1"/>
          </p:cNvSpPr>
          <p:nvPr>
            <p:ph type="subTitle" idx="1"/>
          </p:nvPr>
        </p:nvSpPr>
        <p:spPr>
          <a:xfrm>
            <a:off x="778519" y="1052736"/>
            <a:ext cx="7681913" cy="324036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 Light" pitchFamily="34" charset="0"/>
              </a:rPr>
              <a:t>Workshop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 Light" pitchFamily="34" charset="0"/>
              </a:rPr>
              <a:t>“Successfully 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Myriad Pro Light" pitchFamily="34" charset="0"/>
            </a:endParaRP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 Light" pitchFamily="34" charset="0"/>
              </a:rPr>
              <a:t>selling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 Light" pitchFamily="34" charset="0"/>
              </a:rPr>
              <a:t>into NHS Wales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 Light" pitchFamily="34" charset="0"/>
              </a:rPr>
              <a:t>”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 Light" pitchFamily="34" charset="0"/>
              </a:rPr>
              <a:t>February 18, 2016</a:t>
            </a:r>
          </a:p>
          <a:p>
            <a:endParaRPr lang="en-GB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Myriad Pro Light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668350"/>
            <a:ext cx="5472608" cy="79208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7176"/>
            <a:ext cx="2411760" cy="149975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641" y="5297177"/>
            <a:ext cx="2297367" cy="149975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385" y="5301207"/>
            <a:ext cx="2261871" cy="150560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871" y="5301444"/>
            <a:ext cx="2268129" cy="150939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923927" y="3190452"/>
            <a:ext cx="11926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</a:rPr>
              <a:t>www.pssjd.org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58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1331640" y="1109571"/>
            <a:ext cx="6552728" cy="2967179"/>
          </a:xfrm>
          <a:prstGeom prst="roundRect">
            <a:avLst/>
          </a:prstGeom>
          <a:solidFill>
            <a:srgbClr val="EEECE1">
              <a:alpha val="80000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19915"/>
            <a:ext cx="7941348" cy="120928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7176"/>
            <a:ext cx="2411760" cy="149975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641" y="5297177"/>
            <a:ext cx="2297367" cy="149975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385" y="5301207"/>
            <a:ext cx="2261871" cy="150560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871" y="5301444"/>
            <a:ext cx="2268129" cy="150939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851920" y="4895044"/>
            <a:ext cx="11926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</a:rPr>
              <a:t>www.pssjd.org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048139"/>
              </p:ext>
            </p:extLst>
          </p:nvPr>
        </p:nvGraphicFramePr>
        <p:xfrm>
          <a:off x="1548172" y="1543917"/>
          <a:ext cx="6264696" cy="214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348"/>
                <a:gridCol w="3132348"/>
              </a:tblGrid>
              <a:tr h="370840">
                <a:tc>
                  <a:txBody>
                    <a:bodyPr/>
                    <a:lstStyle/>
                    <a:p>
                      <a:pPr marL="400050" indent="-40005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+mj-lt"/>
                        <a:buAutoNum type="romanUcPeriod"/>
                      </a:pPr>
                      <a:r>
                        <a:rPr lang="en-GB" sz="1800" b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anose="020B0603020202020204" pitchFamily="34" charset="0"/>
                        </a:rPr>
                        <a:t>Who are we?</a:t>
                      </a:r>
                    </a:p>
                    <a:p>
                      <a:pPr marL="400050" indent="-40005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+mj-lt"/>
                        <a:buAutoNum type="romanUcPeriod"/>
                      </a:pPr>
                      <a:r>
                        <a:rPr lang="en-GB" sz="1800" b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anose="020B0603020202020204" pitchFamily="34" charset="0"/>
                        </a:rPr>
                        <a:t>Mission and Values</a:t>
                      </a:r>
                    </a:p>
                    <a:p>
                      <a:pPr marL="400050" indent="-40005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+mj-lt"/>
                        <a:buAutoNum type="romanUcPeriod"/>
                      </a:pPr>
                      <a:r>
                        <a:rPr lang="en-GB" sz="1800" b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anose="020B0603020202020204" pitchFamily="34" charset="0"/>
                        </a:rPr>
                        <a:t>Overview</a:t>
                      </a:r>
                    </a:p>
                    <a:p>
                      <a:pPr marL="400050" indent="-40005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+mj-lt"/>
                        <a:buAutoNum type="romanUcPeriod"/>
                      </a:pPr>
                      <a:r>
                        <a:rPr lang="en-GB" sz="1800" b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anose="020B0603020202020204" pitchFamily="34" charset="0"/>
                        </a:rPr>
                        <a:t>Governance</a:t>
                      </a:r>
                    </a:p>
                    <a:p>
                      <a:pPr marL="400050" indent="-40005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+mj-lt"/>
                        <a:buAutoNum type="romanUcPeriod"/>
                      </a:pPr>
                      <a:r>
                        <a:rPr lang="en-GB" sz="1800" b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anose="020B0603020202020204" pitchFamily="34" charset="0"/>
                        </a:rPr>
                        <a:t>Human Resources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00050" indent="-40005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+mj-lt"/>
                        <a:buAutoNum type="romanUcPeriod" startAt="6"/>
                      </a:pPr>
                      <a:r>
                        <a:rPr lang="en-GB" sz="1800" b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anose="020B0603020202020204" pitchFamily="34" charset="0"/>
                        </a:rPr>
                        <a:t>Structural resources</a:t>
                      </a:r>
                    </a:p>
                    <a:p>
                      <a:pPr marL="400050" indent="-40005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+mj-lt"/>
                        <a:buAutoNum type="romanUcPeriod" startAt="6"/>
                      </a:pPr>
                      <a:r>
                        <a:rPr lang="en-GB" sz="1800" b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anose="020B0603020202020204" pitchFamily="34" charset="0"/>
                        </a:rPr>
                        <a:t>Activity</a:t>
                      </a:r>
                    </a:p>
                    <a:p>
                      <a:pPr marL="400050" indent="-40005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+mj-lt"/>
                        <a:buAutoNum type="romanUcPeriod" startAt="6"/>
                      </a:pPr>
                      <a:r>
                        <a:rPr lang="en-GB" sz="1800" b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anose="020B0603020202020204" pitchFamily="34" charset="0"/>
                        </a:rPr>
                        <a:t>Teaching and Research</a:t>
                      </a:r>
                    </a:p>
                    <a:p>
                      <a:pPr marL="400050" indent="-40005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+mj-lt"/>
                        <a:buAutoNum type="romanUcPeriod" startAt="6"/>
                      </a:pPr>
                      <a:r>
                        <a:rPr lang="en-GB" sz="1800" b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anose="020B0603020202020204" pitchFamily="34" charset="0"/>
                        </a:rPr>
                        <a:t>Quality and Safety</a:t>
                      </a:r>
                    </a:p>
                    <a:p>
                      <a:pPr marL="400050" indent="-40005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+mj-lt"/>
                        <a:buAutoNum type="romanUcPeriod" startAt="6"/>
                      </a:pPr>
                      <a:r>
                        <a:rPr lang="en-GB" sz="1800" b="0" baseline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anose="020B0603020202020204" pitchFamily="34" charset="0"/>
                        </a:rPr>
                        <a:t>Twinning</a:t>
                      </a:r>
                      <a:endParaRPr lang="en-GB" sz="1800" b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1208"/>
            <a:ext cx="2448272" cy="149975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153" y="5301209"/>
            <a:ext cx="2297367" cy="149975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897" y="5305239"/>
            <a:ext cx="2261871" cy="150560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384" y="5305476"/>
            <a:ext cx="2239522" cy="150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75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2058715" y="-204190"/>
            <a:ext cx="5450444" cy="7532251"/>
          </a:xfrm>
          <a:prstGeom prst="rect">
            <a:avLst/>
          </a:prstGeom>
        </p:spPr>
      </p:pic>
      <p:sp>
        <p:nvSpPr>
          <p:cNvPr id="3077" name="32 CuadroTexto"/>
          <p:cNvSpPr txBox="1">
            <a:spLocks noChangeArrowheads="1"/>
          </p:cNvSpPr>
          <p:nvPr/>
        </p:nvSpPr>
        <p:spPr bwMode="auto">
          <a:xfrm>
            <a:off x="215503" y="179389"/>
            <a:ext cx="413226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 Light" pitchFamily="34" charset="0"/>
              </a:rPr>
              <a:t>Títol</a:t>
            </a:r>
            <a:endParaRPr lang="en-GB" sz="2600" dirty="0">
              <a:solidFill>
                <a:schemeClr val="tx1">
                  <a:lumMod val="85000"/>
                  <a:lumOff val="15000"/>
                </a:schemeClr>
              </a:solidFill>
              <a:latin typeface="Myriad Pro Light" pitchFamily="34" charset="0"/>
            </a:endParaRPr>
          </a:p>
        </p:txBody>
      </p:sp>
      <p:pic>
        <p:nvPicPr>
          <p:cNvPr id="5127" name="13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928" y="6340476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redondeado 2"/>
          <p:cNvSpPr/>
          <p:nvPr/>
        </p:nvSpPr>
        <p:spPr>
          <a:xfrm>
            <a:off x="52852" y="82327"/>
            <a:ext cx="4493351" cy="754386"/>
          </a:xfrm>
          <a:prstGeom prst="roundRect">
            <a:avLst/>
          </a:prstGeom>
          <a:solidFill>
            <a:srgbClr val="EFECE1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Clr>
                <a:srgbClr val="C00000"/>
              </a:buClr>
              <a:buFont typeface="+mj-lt"/>
              <a:buAutoNum type="romanUcPeriod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Who are we?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41747" y="1818728"/>
            <a:ext cx="8351838" cy="1708160"/>
          </a:xfrm>
          <a:prstGeom prst="rect">
            <a:avLst/>
          </a:prstGeom>
          <a:solidFill>
            <a:srgbClr val="EFECE1"/>
          </a:solidFill>
          <a:ln>
            <a:noFill/>
          </a:ln>
          <a:extLst/>
        </p:spPr>
        <p:txBody>
          <a:bodyPr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GB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Parc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 </a:t>
            </a:r>
            <a:r>
              <a:rPr lang="en-GB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Sanitari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 </a:t>
            </a:r>
            <a:r>
              <a:rPr lang="en-GB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Sant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 Joan de </a:t>
            </a:r>
            <a:r>
              <a:rPr lang="en-GB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Déu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 is an established 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trust 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of healthcare facilities, teaching and research, focused in two areas of expertise</a:t>
            </a:r>
            <a:endParaRPr lang="en-GB" sz="3200" b="1" dirty="0">
              <a:solidFill>
                <a:schemeClr val="tx1">
                  <a:lumMod val="75000"/>
                  <a:lumOff val="25000"/>
                </a:schemeClr>
              </a:solidFill>
              <a:latin typeface="Trebuchet MS" pitchFamily="34" charset="0"/>
            </a:endParaRPr>
          </a:p>
        </p:txBody>
      </p:sp>
      <p:sp>
        <p:nvSpPr>
          <p:cNvPr id="13" name="Oval 41"/>
          <p:cNvSpPr>
            <a:spLocks noChangeArrowheads="1"/>
          </p:cNvSpPr>
          <p:nvPr/>
        </p:nvSpPr>
        <p:spPr bwMode="auto">
          <a:xfrm>
            <a:off x="5192316" y="3984626"/>
            <a:ext cx="1800225" cy="1655763"/>
          </a:xfrm>
          <a:prstGeom prst="ellipse">
            <a:avLst/>
          </a:prstGeom>
          <a:solidFill>
            <a:srgbClr val="C0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Trebuchet MS" pitchFamily="34" charset="0"/>
              </a:rPr>
              <a:t>General</a:t>
            </a:r>
          </a:p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Trebuchet MS" pitchFamily="34" charset="0"/>
              </a:rPr>
              <a:t>Hospital</a:t>
            </a:r>
          </a:p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Trebuchet MS" pitchFamily="34" charset="0"/>
              </a:rPr>
              <a:t>Care</a:t>
            </a:r>
            <a:endParaRPr lang="en-GB" sz="20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5" name="Oval 40"/>
          <p:cNvSpPr>
            <a:spLocks noChangeArrowheads="1"/>
          </p:cNvSpPr>
          <p:nvPr/>
        </p:nvSpPr>
        <p:spPr bwMode="auto">
          <a:xfrm>
            <a:off x="1960166" y="3984626"/>
            <a:ext cx="1800225" cy="1655763"/>
          </a:xfrm>
          <a:prstGeom prst="ellipse">
            <a:avLst/>
          </a:prstGeom>
          <a:solidFill>
            <a:srgbClr val="C0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Trebuchet MS" pitchFamily="34" charset="0"/>
              </a:rPr>
              <a:t>Mental Health</a:t>
            </a:r>
          </a:p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Trebuchet MS" pitchFamily="34" charset="0"/>
              </a:rPr>
              <a:t>Services</a:t>
            </a:r>
            <a:endParaRPr lang="en-GB" sz="20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2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3" y="0"/>
            <a:ext cx="3963975" cy="6453336"/>
          </a:xfrm>
          <a:prstGeom prst="rect">
            <a:avLst/>
          </a:prstGeom>
        </p:spPr>
      </p:pic>
      <p:sp>
        <p:nvSpPr>
          <p:cNvPr id="3077" name="32 CuadroTexto"/>
          <p:cNvSpPr txBox="1">
            <a:spLocks noChangeArrowheads="1"/>
          </p:cNvSpPr>
          <p:nvPr/>
        </p:nvSpPr>
        <p:spPr bwMode="auto">
          <a:xfrm>
            <a:off x="241300" y="179388"/>
            <a:ext cx="413226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 Light" pitchFamily="34" charset="0"/>
              </a:rPr>
              <a:t>Títol</a:t>
            </a:r>
            <a:endParaRPr lang="en-GB" sz="2600" dirty="0">
              <a:solidFill>
                <a:schemeClr val="tx1">
                  <a:lumMod val="85000"/>
                  <a:lumOff val="15000"/>
                </a:schemeClr>
              </a:solidFill>
              <a:latin typeface="Myriad Pro Light" pitchFamily="34" charset="0"/>
            </a:endParaRPr>
          </a:p>
        </p:txBody>
      </p:sp>
      <p:pic>
        <p:nvPicPr>
          <p:cNvPr id="5127" name="13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6340475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redondeado 2"/>
          <p:cNvSpPr/>
          <p:nvPr/>
        </p:nvSpPr>
        <p:spPr>
          <a:xfrm>
            <a:off x="78649" y="82326"/>
            <a:ext cx="4493351" cy="754386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Clr>
                <a:srgbClr val="C00000"/>
              </a:buClr>
              <a:buFont typeface="+mj-lt"/>
              <a:buAutoNum type="romanUcPeriod" startAt="2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Our Mission and Values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14 Rectángulo"/>
          <p:cNvSpPr/>
          <p:nvPr/>
        </p:nvSpPr>
        <p:spPr>
          <a:xfrm>
            <a:off x="107504" y="1124744"/>
            <a:ext cx="496855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GB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</a:rPr>
              <a:t>A network of services that promotes the well-being and the independence of people by providing specialized and personalised health care and social services, while generating new knowledge that could  improve the quality of life for the population.</a:t>
            </a:r>
            <a:r>
              <a:rPr lang="en-GB" sz="1400" dirty="0" smtClean="0"/>
              <a:t/>
            </a:r>
            <a:br>
              <a:rPr lang="en-GB" sz="1400" dirty="0" smtClean="0"/>
            </a:br>
            <a:endParaRPr lang="en-GB" sz="1400" dirty="0" smtClean="0"/>
          </a:p>
          <a:p>
            <a:pPr algn="ctr">
              <a:lnSpc>
                <a:spcPct val="150000"/>
              </a:lnSpc>
              <a:defRPr/>
            </a:pPr>
            <a:endParaRPr lang="en-GB" sz="14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</a:endParaRPr>
          </a:p>
          <a:p>
            <a:pPr algn="ctr">
              <a:lnSpc>
                <a:spcPct val="150000"/>
              </a:lnSpc>
              <a:defRPr/>
            </a:pPr>
            <a:endParaRPr lang="en-GB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</a:endParaRPr>
          </a:p>
          <a:p>
            <a:pPr algn="ctr">
              <a:lnSpc>
                <a:spcPct val="150000"/>
              </a:lnSpc>
              <a:defRPr/>
            </a:pPr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</a:endParaRPr>
          </a:p>
          <a:p>
            <a:pPr algn="ctr">
              <a:lnSpc>
                <a:spcPct val="150000"/>
              </a:lnSpc>
              <a:defRPr/>
            </a:pPr>
            <a:endParaRPr lang="en-GB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en-GB" sz="16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</a:rPr>
              <a:t>Values of </a:t>
            </a:r>
            <a:r>
              <a:rPr lang="en-GB" sz="1600" u="sng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</a:rPr>
              <a:t>Sant</a:t>
            </a:r>
            <a:r>
              <a:rPr lang="en-GB" sz="16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</a:rPr>
              <a:t> Joan de </a:t>
            </a:r>
            <a:r>
              <a:rPr lang="en-GB" sz="1600" u="sng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</a:rPr>
              <a:t>Deu</a:t>
            </a:r>
            <a:endParaRPr lang="en-GB" sz="1600" b="1" u="sng" dirty="0">
              <a:solidFill>
                <a:schemeClr val="tx1">
                  <a:lumMod val="85000"/>
                  <a:lumOff val="15000"/>
                </a:schemeClr>
              </a:solidFill>
              <a:latin typeface="Trebuchet MS" pitchFamily="34" charset="0"/>
            </a:endParaRPr>
          </a:p>
        </p:txBody>
      </p:sp>
      <p:grpSp>
        <p:nvGrpSpPr>
          <p:cNvPr id="10" name="54 Grupo"/>
          <p:cNvGrpSpPr>
            <a:grpSpLocks/>
          </p:cNvGrpSpPr>
          <p:nvPr/>
        </p:nvGrpSpPr>
        <p:grpSpPr bwMode="auto">
          <a:xfrm>
            <a:off x="539552" y="4655395"/>
            <a:ext cx="2581067" cy="2013965"/>
            <a:chOff x="5953122" y="2402123"/>
            <a:chExt cx="2566300" cy="1978329"/>
          </a:xfrm>
        </p:grpSpPr>
        <p:grpSp>
          <p:nvGrpSpPr>
            <p:cNvPr id="11" name="4096 Grupo"/>
            <p:cNvGrpSpPr>
              <a:grpSpLocks/>
            </p:cNvGrpSpPr>
            <p:nvPr/>
          </p:nvGrpSpPr>
          <p:grpSpPr bwMode="auto">
            <a:xfrm>
              <a:off x="5953122" y="2402123"/>
              <a:ext cx="2566300" cy="1978329"/>
              <a:chOff x="5441357" y="1331486"/>
              <a:chExt cx="2565415" cy="1979363"/>
            </a:xfrm>
          </p:grpSpPr>
          <p:sp>
            <p:nvSpPr>
              <p:cNvPr id="16" name="18 CuadroTexto"/>
              <p:cNvSpPr txBox="1"/>
              <p:nvPr/>
            </p:nvSpPr>
            <p:spPr>
              <a:xfrm>
                <a:off x="6011248" y="1989840"/>
                <a:ext cx="1356202" cy="36298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useo Sans Rounded 100"/>
                    <a:cs typeface="+mn-cs"/>
                  </a:rPr>
                  <a:t>Hospitality</a:t>
                </a:r>
                <a:endParaRPr lang="en-GB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seo Sans Rounded 100"/>
                  <a:cs typeface="+mn-cs"/>
                </a:endParaRPr>
              </a:p>
            </p:txBody>
          </p:sp>
          <p:grpSp>
            <p:nvGrpSpPr>
              <p:cNvPr id="17" name="4095 Grupo"/>
              <p:cNvGrpSpPr>
                <a:grpSpLocks/>
              </p:cNvGrpSpPr>
              <p:nvPr/>
            </p:nvGrpSpPr>
            <p:grpSpPr bwMode="auto">
              <a:xfrm>
                <a:off x="5441357" y="1331486"/>
                <a:ext cx="2565415" cy="1979363"/>
                <a:chOff x="5441357" y="3423186"/>
                <a:chExt cx="2565415" cy="1979363"/>
              </a:xfrm>
            </p:grpSpPr>
            <p:sp>
              <p:nvSpPr>
                <p:cNvPr id="18" name="20 CuadroTexto"/>
                <p:cNvSpPr txBox="1"/>
                <p:nvPr/>
              </p:nvSpPr>
              <p:spPr>
                <a:xfrm>
                  <a:off x="7120588" y="3423186"/>
                  <a:ext cx="886184" cy="317613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GB" sz="15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Museo Sans Rounded 100"/>
                      <a:cs typeface="+mn-cs"/>
                    </a:rPr>
                    <a:t>Respect</a:t>
                  </a:r>
                  <a:endParaRPr lang="en-GB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useo Sans Rounded 100"/>
                    <a:cs typeface="+mn-cs"/>
                  </a:endParaRPr>
                </a:p>
              </p:txBody>
            </p:sp>
            <p:sp>
              <p:nvSpPr>
                <p:cNvPr id="19" name="21 CuadroTexto"/>
                <p:cNvSpPr txBox="1"/>
                <p:nvPr/>
              </p:nvSpPr>
              <p:spPr>
                <a:xfrm>
                  <a:off x="5441357" y="3669206"/>
                  <a:ext cx="779434" cy="317613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GB" sz="15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Museo Sans Rounded 100"/>
                      <a:cs typeface="+mn-cs"/>
                    </a:rPr>
                    <a:t>Quality</a:t>
                  </a:r>
                  <a:endParaRPr lang="en-GB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useo Sans Rounded 100"/>
                    <a:cs typeface="+mn-cs"/>
                  </a:endParaRPr>
                </a:p>
              </p:txBody>
            </p:sp>
            <p:sp>
              <p:nvSpPr>
                <p:cNvPr id="20" name="24 CuadroTexto"/>
                <p:cNvSpPr txBox="1"/>
                <p:nvPr/>
              </p:nvSpPr>
              <p:spPr>
                <a:xfrm>
                  <a:off x="5813025" y="5084936"/>
                  <a:ext cx="1067818" cy="317613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GB" sz="15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Museo Sans Rounded 100"/>
                    </a:rPr>
                    <a:t>Spirituality</a:t>
                  </a:r>
                  <a:endParaRPr lang="en-GB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useo Sans Rounded 100"/>
                  </a:endParaRPr>
                </a:p>
              </p:txBody>
            </p:sp>
            <p:sp>
              <p:nvSpPr>
                <p:cNvPr id="21" name="25 CuadroTexto"/>
                <p:cNvSpPr txBox="1"/>
                <p:nvPr/>
              </p:nvSpPr>
              <p:spPr>
                <a:xfrm>
                  <a:off x="6516098" y="4617730"/>
                  <a:ext cx="1367356" cy="317613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GB" sz="15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Museo Sans Rounded 100"/>
                      <a:cs typeface="+mn-cs"/>
                    </a:rPr>
                    <a:t>Responsibility</a:t>
                  </a:r>
                  <a:endParaRPr lang="en-GB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useo Sans Rounded 100"/>
                    <a:cs typeface="+mn-cs"/>
                  </a:endParaRPr>
                </a:p>
              </p:txBody>
            </p:sp>
            <p:cxnSp>
              <p:nvCxnSpPr>
                <p:cNvPr id="22" name="26 Conector recto"/>
                <p:cNvCxnSpPr>
                  <a:stCxn id="19" idx="3"/>
                  <a:endCxn id="18" idx="1"/>
                </p:cNvCxnSpPr>
                <p:nvPr/>
              </p:nvCxnSpPr>
              <p:spPr>
                <a:xfrm flipV="1">
                  <a:off x="6220791" y="3581993"/>
                  <a:ext cx="899797" cy="24602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34 Conector recto"/>
                <p:cNvCxnSpPr/>
                <p:nvPr/>
              </p:nvCxnSpPr>
              <p:spPr>
                <a:xfrm>
                  <a:off x="5769664" y="3990607"/>
                  <a:ext cx="281849" cy="1094329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28 Conector recto"/>
                <p:cNvCxnSpPr/>
                <p:nvPr/>
              </p:nvCxnSpPr>
              <p:spPr>
                <a:xfrm>
                  <a:off x="6051513" y="3982768"/>
                  <a:ext cx="144021" cy="1661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29 Conector recto"/>
                <p:cNvCxnSpPr/>
                <p:nvPr/>
              </p:nvCxnSpPr>
              <p:spPr>
                <a:xfrm flipH="1">
                  <a:off x="6290000" y="4445271"/>
                  <a:ext cx="139376" cy="639665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30 Conector recto"/>
                <p:cNvCxnSpPr/>
                <p:nvPr/>
              </p:nvCxnSpPr>
              <p:spPr>
                <a:xfrm>
                  <a:off x="7686853" y="3827555"/>
                  <a:ext cx="0" cy="790175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34 Conector recto"/>
                <p:cNvCxnSpPr/>
                <p:nvPr/>
              </p:nvCxnSpPr>
              <p:spPr>
                <a:xfrm>
                  <a:off x="6928030" y="4399804"/>
                  <a:ext cx="144021" cy="277502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35 Conector recto"/>
                <p:cNvCxnSpPr/>
                <p:nvPr/>
              </p:nvCxnSpPr>
              <p:spPr>
                <a:xfrm flipH="1">
                  <a:off x="7024045" y="4940698"/>
                  <a:ext cx="356182" cy="305722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4" name="17 Conector recto"/>
            <p:cNvCxnSpPr>
              <a:stCxn id="18" idx="2"/>
            </p:cNvCxnSpPr>
            <p:nvPr/>
          </p:nvCxnSpPr>
          <p:spPr>
            <a:xfrm flipH="1">
              <a:off x="7900946" y="2719570"/>
              <a:ext cx="175232" cy="32658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43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32 CuadroTexto"/>
          <p:cNvSpPr txBox="1">
            <a:spLocks noChangeArrowheads="1"/>
          </p:cNvSpPr>
          <p:nvPr/>
        </p:nvSpPr>
        <p:spPr bwMode="auto">
          <a:xfrm>
            <a:off x="241300" y="179388"/>
            <a:ext cx="413226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 Light" pitchFamily="34" charset="0"/>
              </a:rPr>
              <a:t>Títol</a:t>
            </a:r>
            <a:endParaRPr lang="en-GB" sz="2600" dirty="0">
              <a:solidFill>
                <a:schemeClr val="tx1">
                  <a:lumMod val="85000"/>
                  <a:lumOff val="15000"/>
                </a:schemeClr>
              </a:solidFill>
              <a:latin typeface="Myriad Pro Light" pitchFamily="34" charset="0"/>
            </a:endParaRPr>
          </a:p>
        </p:txBody>
      </p:sp>
      <p:pic>
        <p:nvPicPr>
          <p:cNvPr id="5127" name="13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6340475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redondeado 2"/>
          <p:cNvSpPr/>
          <p:nvPr/>
        </p:nvSpPr>
        <p:spPr>
          <a:xfrm>
            <a:off x="78649" y="82326"/>
            <a:ext cx="4493351" cy="754386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Clr>
                <a:srgbClr val="C00000"/>
              </a:buClr>
              <a:buFont typeface="+mj-lt"/>
              <a:buAutoNum type="romanUcPeriod" startAt="3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Our Challenge: Vision 2020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Forma libre 8"/>
          <p:cNvSpPr/>
          <p:nvPr/>
        </p:nvSpPr>
        <p:spPr>
          <a:xfrm>
            <a:off x="1729517" y="4822640"/>
            <a:ext cx="1996565" cy="1547766"/>
          </a:xfrm>
          <a:custGeom>
            <a:avLst/>
            <a:gdLst>
              <a:gd name="connsiteX0" fmla="*/ 0 w 1996565"/>
              <a:gd name="connsiteY0" fmla="*/ 0 h 1547766"/>
              <a:gd name="connsiteX1" fmla="*/ 1996565 w 1996565"/>
              <a:gd name="connsiteY1" fmla="*/ 0 h 1547766"/>
              <a:gd name="connsiteX2" fmla="*/ 1996565 w 1996565"/>
              <a:gd name="connsiteY2" fmla="*/ 1547766 h 1547766"/>
              <a:gd name="connsiteX3" fmla="*/ 0 w 1996565"/>
              <a:gd name="connsiteY3" fmla="*/ 1547766 h 1547766"/>
              <a:gd name="connsiteX4" fmla="*/ 0 w 1996565"/>
              <a:gd name="connsiteY4" fmla="*/ 0 h 1547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6565" h="1547766">
                <a:moveTo>
                  <a:pt x="0" y="0"/>
                </a:moveTo>
                <a:lnTo>
                  <a:pt x="1996565" y="0"/>
                </a:lnTo>
                <a:lnTo>
                  <a:pt x="1996565" y="1547766"/>
                </a:lnTo>
                <a:lnTo>
                  <a:pt x="0" y="15477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8053" tIns="0" rIns="0" bIns="0" numCol="1" spcCol="1270" anchor="t" anchorCtr="0">
            <a:noAutofit/>
          </a:bodyPr>
          <a:lstStyle/>
          <a:p>
            <a:pPr lvl="0" algn="l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5300" kern="1200" dirty="0"/>
          </a:p>
        </p:txBody>
      </p:sp>
      <p:sp>
        <p:nvSpPr>
          <p:cNvPr id="14" name="Rectángulo 13"/>
          <p:cNvSpPr/>
          <p:nvPr/>
        </p:nvSpPr>
        <p:spPr>
          <a:xfrm>
            <a:off x="764939" y="5858688"/>
            <a:ext cx="12867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A </a:t>
            </a:r>
            <a:r>
              <a:rPr lang="en-GB" sz="1400" b="1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Health and University organization</a:t>
            </a:r>
            <a:endParaRPr lang="en-GB" sz="14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619672" y="4851157"/>
            <a:ext cx="16065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Development</a:t>
            </a:r>
          </a:p>
          <a:p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and </a:t>
            </a:r>
            <a:r>
              <a:rPr lang="en-GB" sz="1400" b="1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coherent territorial presence</a:t>
            </a:r>
            <a:endParaRPr lang="en-GB" sz="14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74" name="Rectángulo 73"/>
          <p:cNvSpPr/>
          <p:nvPr/>
        </p:nvSpPr>
        <p:spPr>
          <a:xfrm>
            <a:off x="2710830" y="4005064"/>
            <a:ext cx="12851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Recognized by strong </a:t>
            </a:r>
            <a:r>
              <a:rPr lang="en-GB" sz="1400" b="1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user orientation</a:t>
            </a:r>
            <a:endParaRPr lang="en-GB" sz="14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76" name="Rectángulo 75"/>
          <p:cNvSpPr/>
          <p:nvPr/>
        </p:nvSpPr>
        <p:spPr>
          <a:xfrm>
            <a:off x="3866424" y="3410416"/>
            <a:ext cx="1929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Collaboration in </a:t>
            </a:r>
          </a:p>
          <a:p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the design of </a:t>
            </a:r>
          </a:p>
          <a:p>
            <a:r>
              <a:rPr lang="en-GB" sz="1400" b="1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public policies</a:t>
            </a:r>
            <a:endParaRPr lang="en-GB" sz="14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370010" y="2852936"/>
            <a:ext cx="21828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Improving the </a:t>
            </a:r>
            <a:r>
              <a:rPr lang="en-GB" sz="1400" b="1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quality</a:t>
            </a:r>
          </a:p>
          <a:p>
            <a:r>
              <a:rPr lang="en-GB" sz="1400" b="1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and excellence </a:t>
            </a:r>
          </a:p>
          <a:p>
            <a:r>
              <a:rPr lang="en-GB" sz="1400" b="1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of health care</a:t>
            </a:r>
            <a:endParaRPr lang="en-GB" sz="14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5496" y="-99392"/>
            <a:ext cx="9065351" cy="6769100"/>
            <a:chOff x="35496" y="0"/>
            <a:chExt cx="9065351" cy="6769100"/>
          </a:xfrm>
        </p:grpSpPr>
        <p:sp>
          <p:nvSpPr>
            <p:cNvPr id="7" name="Forma 6"/>
            <p:cNvSpPr/>
            <p:nvPr/>
          </p:nvSpPr>
          <p:spPr>
            <a:xfrm>
              <a:off x="35496" y="0"/>
              <a:ext cx="9065351" cy="6769100"/>
            </a:xfrm>
            <a:prstGeom prst="swooshArrow">
              <a:avLst>
                <a:gd name="adj1" fmla="val 25000"/>
                <a:gd name="adj2" fmla="val 25000"/>
              </a:avLst>
            </a:prstGeom>
            <a:solidFill>
              <a:schemeClr val="bg2"/>
            </a:solidFill>
            <a:ln>
              <a:solidFill>
                <a:srgbClr val="EEECE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Elipse 7"/>
            <p:cNvSpPr/>
            <p:nvPr/>
          </p:nvSpPr>
          <p:spPr>
            <a:xfrm>
              <a:off x="587451" y="5533668"/>
              <a:ext cx="222792" cy="22279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Elipse 9"/>
            <p:cNvSpPr/>
            <p:nvPr/>
          </p:nvSpPr>
          <p:spPr>
            <a:xfrm>
              <a:off x="1192449" y="4448878"/>
              <a:ext cx="495963" cy="49596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Elipse 11"/>
            <p:cNvSpPr/>
            <p:nvPr/>
          </p:nvSpPr>
          <p:spPr>
            <a:xfrm>
              <a:off x="2051720" y="3433036"/>
              <a:ext cx="716044" cy="71604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Elipse 74"/>
            <p:cNvSpPr/>
            <p:nvPr/>
          </p:nvSpPr>
          <p:spPr>
            <a:xfrm>
              <a:off x="3203848" y="2518229"/>
              <a:ext cx="897842" cy="91077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7" name="Elipse 76"/>
            <p:cNvSpPr/>
            <p:nvPr/>
          </p:nvSpPr>
          <p:spPr>
            <a:xfrm>
              <a:off x="4718581" y="1756051"/>
              <a:ext cx="1019213" cy="103389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8" name="Elipse 77"/>
            <p:cNvSpPr/>
            <p:nvPr/>
          </p:nvSpPr>
          <p:spPr>
            <a:xfrm>
              <a:off x="6398785" y="1196752"/>
              <a:ext cx="1125543" cy="120911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79" name="Rectángulo 78"/>
          <p:cNvSpPr/>
          <p:nvPr/>
        </p:nvSpPr>
        <p:spPr>
          <a:xfrm>
            <a:off x="7169683" y="2285100"/>
            <a:ext cx="19588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Economically sustainable </a:t>
            </a:r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and that builds confidence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878" y="4919960"/>
            <a:ext cx="1382763" cy="1502552"/>
          </a:xfrm>
          <a:prstGeom prst="flowChartConnector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577" y="4911109"/>
            <a:ext cx="1380032" cy="1502551"/>
          </a:xfrm>
          <a:prstGeom prst="flowChartConnector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513" y="4967441"/>
            <a:ext cx="1396757" cy="1502551"/>
          </a:xfrm>
          <a:prstGeom prst="flowChartConnector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750" y="4960132"/>
            <a:ext cx="1382763" cy="150540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17434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74" grpId="0"/>
      <p:bldP spid="76" grpId="0"/>
      <p:bldP spid="16" grpId="0"/>
      <p:bldP spid="7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32 CuadroTexto"/>
          <p:cNvSpPr txBox="1">
            <a:spLocks noChangeArrowheads="1"/>
          </p:cNvSpPr>
          <p:nvPr/>
        </p:nvSpPr>
        <p:spPr bwMode="auto">
          <a:xfrm>
            <a:off x="241300" y="179388"/>
            <a:ext cx="413226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 Light" pitchFamily="34" charset="0"/>
              </a:rPr>
              <a:t>Títol</a:t>
            </a:r>
            <a:endParaRPr lang="en-GB" sz="2600" dirty="0">
              <a:solidFill>
                <a:schemeClr val="tx1">
                  <a:lumMod val="85000"/>
                  <a:lumOff val="15000"/>
                </a:schemeClr>
              </a:solidFill>
              <a:latin typeface="Myriad Pro Light" pitchFamily="34" charset="0"/>
            </a:endParaRPr>
          </a:p>
        </p:txBody>
      </p:sp>
      <p:pic>
        <p:nvPicPr>
          <p:cNvPr id="5127" name="13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6340475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redondeado 2"/>
          <p:cNvSpPr/>
          <p:nvPr/>
        </p:nvSpPr>
        <p:spPr>
          <a:xfrm>
            <a:off x="78649" y="82326"/>
            <a:ext cx="4493351" cy="754386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Clr>
                <a:srgbClr val="C00000"/>
              </a:buClr>
              <a:buFont typeface="+mj-lt"/>
              <a:buAutoNum type="romanUcPeriod" startAt="4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Governance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cxnSp>
        <p:nvCxnSpPr>
          <p:cNvPr id="10" name="34 Conector recto"/>
          <p:cNvCxnSpPr/>
          <p:nvPr/>
        </p:nvCxnSpPr>
        <p:spPr>
          <a:xfrm rot="5400000" flipH="1" flipV="1">
            <a:off x="430337" y="2296111"/>
            <a:ext cx="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35 Conector recto"/>
          <p:cNvCxnSpPr/>
          <p:nvPr/>
        </p:nvCxnSpPr>
        <p:spPr>
          <a:xfrm rot="5400000" flipH="1" flipV="1">
            <a:off x="8532440" y="2584781"/>
            <a:ext cx="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upo 48"/>
          <p:cNvGrpSpPr/>
          <p:nvPr/>
        </p:nvGrpSpPr>
        <p:grpSpPr>
          <a:xfrm>
            <a:off x="755576" y="963372"/>
            <a:ext cx="7427561" cy="2033580"/>
            <a:chOff x="744839" y="960399"/>
            <a:chExt cx="7427561" cy="2033580"/>
          </a:xfrm>
        </p:grpSpPr>
        <p:cxnSp>
          <p:nvCxnSpPr>
            <p:cNvPr id="6" name="2 Conector recto"/>
            <p:cNvCxnSpPr/>
            <p:nvPr/>
          </p:nvCxnSpPr>
          <p:spPr>
            <a:xfrm rot="5400000">
              <a:off x="3564786" y="2110857"/>
              <a:ext cx="1764756" cy="148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upo 4"/>
            <p:cNvGrpSpPr/>
            <p:nvPr/>
          </p:nvGrpSpPr>
          <p:grpSpPr>
            <a:xfrm>
              <a:off x="744839" y="960399"/>
              <a:ext cx="7427561" cy="1892537"/>
              <a:chOff x="748024" y="980728"/>
              <a:chExt cx="7427561" cy="1892537"/>
            </a:xfrm>
          </p:grpSpPr>
          <p:sp>
            <p:nvSpPr>
              <p:cNvPr id="7" name="1 Título"/>
              <p:cNvSpPr txBox="1">
                <a:spLocks/>
              </p:cNvSpPr>
              <p:nvPr/>
            </p:nvSpPr>
            <p:spPr>
              <a:xfrm>
                <a:off x="2006118" y="1532773"/>
                <a:ext cx="1554950" cy="200878"/>
              </a:xfrm>
              <a:prstGeom prst="rect">
                <a:avLst/>
              </a:prstGeom>
              <a:solidFill>
                <a:schemeClr val="bg2"/>
              </a:solidFill>
              <a:ln w="12700">
                <a:noFill/>
              </a:ln>
            </p:spPr>
            <p:txBody>
              <a:bodyPr anchor="ctr"/>
              <a:lstStyle/>
              <a:p>
                <a:pPr algn="ctr" fontAlgn="auto">
                  <a:spcAft>
                    <a:spcPts val="0"/>
                  </a:spcAft>
                  <a:defRPr/>
                </a:pPr>
                <a:r>
                  <a:rPr lang="en-GB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itchFamily="34" charset="0"/>
                    <a:ea typeface="+mj-ea"/>
                    <a:cs typeface="+mj-cs"/>
                  </a:rPr>
                  <a:t>Steering committee</a:t>
                </a:r>
                <a:endParaRPr lang="en-GB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+mj-ea"/>
                  <a:cs typeface="+mj-cs"/>
                </a:endParaRPr>
              </a:p>
            </p:txBody>
          </p:sp>
          <p:sp>
            <p:nvSpPr>
              <p:cNvPr id="8" name="1 Título"/>
              <p:cNvSpPr txBox="1">
                <a:spLocks/>
              </p:cNvSpPr>
              <p:nvPr/>
            </p:nvSpPr>
            <p:spPr>
              <a:xfrm>
                <a:off x="2006118" y="1300646"/>
                <a:ext cx="1571317" cy="200878"/>
              </a:xfrm>
              <a:prstGeom prst="rect">
                <a:avLst/>
              </a:prstGeom>
              <a:solidFill>
                <a:schemeClr val="bg2"/>
              </a:solidFill>
              <a:ln w="12700">
                <a:noFill/>
              </a:ln>
            </p:spPr>
            <p:txBody>
              <a:bodyPr anchor="ctr"/>
              <a:lstStyle/>
              <a:p>
                <a:pPr algn="ctr" fontAlgn="auto">
                  <a:spcAft>
                    <a:spcPts val="0"/>
                  </a:spcAft>
                  <a:defRPr/>
                </a:pPr>
                <a:r>
                  <a:rPr lang="en-GB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itchFamily="34" charset="0"/>
                  </a:rPr>
                  <a:t>Community Board</a:t>
                </a:r>
                <a:endParaRPr lang="en-GB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</a:endParaRPr>
              </a:p>
            </p:txBody>
          </p:sp>
          <p:cxnSp>
            <p:nvCxnSpPr>
              <p:cNvPr id="9" name="21 Conector recto"/>
              <p:cNvCxnSpPr/>
              <p:nvPr/>
            </p:nvCxnSpPr>
            <p:spPr>
              <a:xfrm>
                <a:off x="3577435" y="1436053"/>
                <a:ext cx="133919" cy="1488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1 Título"/>
              <p:cNvSpPr txBox="1">
                <a:spLocks/>
              </p:cNvSpPr>
              <p:nvPr/>
            </p:nvSpPr>
            <p:spPr>
              <a:xfrm>
                <a:off x="748024" y="2605432"/>
                <a:ext cx="7427561" cy="267833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65000"/>
                      <a:tint val="66000"/>
                      <a:satMod val="160000"/>
                    </a:schemeClr>
                  </a:gs>
                  <a:gs pos="50000">
                    <a:schemeClr val="bg1">
                      <a:lumMod val="65000"/>
                      <a:tint val="44500"/>
                      <a:satMod val="160000"/>
                    </a:schemeClr>
                  </a:gs>
                  <a:gs pos="100000">
                    <a:schemeClr val="bg1">
                      <a:lumMod val="65000"/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9050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GB" sz="1200" b="1" dirty="0" smtClean="0">
                  <a:solidFill>
                    <a:schemeClr val="bg1">
                      <a:lumMod val="50000"/>
                    </a:schemeClr>
                  </a:solidFill>
                  <a:latin typeface="Trebuchet MS" pitchFamily="34" charset="0"/>
                  <a:ea typeface="+mj-ea"/>
                  <a:cs typeface="+mj-cs"/>
                </a:endParaRPr>
              </a:p>
              <a:p>
                <a:pPr algn="ctr">
                  <a:defRPr/>
                </a:pPr>
                <a:r>
                  <a:rPr lang="en-GB" sz="1200" b="1" dirty="0" smtClean="0">
                    <a:solidFill>
                      <a:schemeClr val="bg1">
                        <a:lumMod val="50000"/>
                      </a:schemeClr>
                    </a:solidFill>
                    <a:latin typeface="Trebuchet MS" pitchFamily="34" charset="0"/>
                    <a:ea typeface="+mj-ea"/>
                    <a:cs typeface="+mj-cs"/>
                  </a:rPr>
                  <a:t>CEA 	           SAER                          </a:t>
                </a:r>
                <a:r>
                  <a:rPr lang="en-GB" sz="1200" b="1" dirty="0" smtClean="0">
                    <a:solidFill>
                      <a:schemeClr val="bg1">
                        <a:lumMod val="50000"/>
                      </a:schemeClr>
                    </a:solidFill>
                    <a:latin typeface="Trebuchet MS" pitchFamily="34" charset="0"/>
                  </a:rPr>
                  <a:t>Volunteering                    Cooperation and Solidarity</a:t>
                </a:r>
                <a:r>
                  <a:rPr lang="en-GB" sz="1200" b="1" dirty="0" smtClean="0">
                    <a:solidFill>
                      <a:schemeClr val="bg1">
                        <a:lumMod val="50000"/>
                      </a:schemeClr>
                    </a:solidFill>
                    <a:latin typeface="Trebuchet MS" pitchFamily="34" charset="0"/>
                    <a:ea typeface="+mj-ea"/>
                    <a:cs typeface="+mj-cs"/>
                  </a:rPr>
                  <a:t>			</a:t>
                </a:r>
                <a:endParaRPr lang="en-GB" sz="1200" b="1" dirty="0">
                  <a:solidFill>
                    <a:schemeClr val="bg1">
                      <a:lumMod val="50000"/>
                    </a:schemeClr>
                  </a:solidFill>
                  <a:latin typeface="Trebuchet MS" pitchFamily="34" charset="0"/>
                  <a:ea typeface="+mj-ea"/>
                  <a:cs typeface="+mj-cs"/>
                </a:endParaRPr>
              </a:p>
            </p:txBody>
          </p:sp>
          <p:sp>
            <p:nvSpPr>
              <p:cNvPr id="13" name="1 Título"/>
              <p:cNvSpPr txBox="1">
                <a:spLocks/>
              </p:cNvSpPr>
              <p:nvPr/>
            </p:nvSpPr>
            <p:spPr>
              <a:xfrm>
                <a:off x="3711354" y="1349413"/>
                <a:ext cx="1446326" cy="4407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noFill/>
              </a:ln>
            </p:spPr>
            <p:txBody>
              <a:bodyPr anchor="ctr">
                <a:normAutofit lnSpcReduction="10000"/>
              </a:bodyPr>
              <a:lstStyle/>
              <a:p>
                <a:pPr algn="ctr" fontAlgn="auto">
                  <a:spcAft>
                    <a:spcPts val="0"/>
                  </a:spcAft>
                  <a:defRPr/>
                </a:pPr>
                <a:r>
                  <a:rPr lang="en-GB" sz="1200" b="1" dirty="0" smtClean="0">
                    <a:solidFill>
                      <a:schemeClr val="bg1"/>
                    </a:solidFill>
                    <a:latin typeface="Trebuchet MS" pitchFamily="34" charset="0"/>
                    <a:ea typeface="+mj-ea"/>
                    <a:cs typeface="+mj-cs"/>
                  </a:rPr>
                  <a:t>GENERAL MANAGEMENT</a:t>
                </a:r>
                <a:endParaRPr lang="en-GB" sz="1200" b="1" dirty="0">
                  <a:solidFill>
                    <a:schemeClr val="bg1"/>
                  </a:solidFill>
                  <a:latin typeface="Trebuchet MS" pitchFamily="34" charset="0"/>
                  <a:ea typeface="+mj-ea"/>
                  <a:cs typeface="+mj-cs"/>
                </a:endParaRPr>
              </a:p>
            </p:txBody>
          </p:sp>
          <p:cxnSp>
            <p:nvCxnSpPr>
              <p:cNvPr id="14" name="101 Conector recto"/>
              <p:cNvCxnSpPr>
                <a:stCxn id="16" idx="3"/>
              </p:cNvCxnSpPr>
              <p:nvPr/>
            </p:nvCxnSpPr>
            <p:spPr>
              <a:xfrm>
                <a:off x="4046152" y="2023809"/>
                <a:ext cx="401757" cy="1488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1 Título"/>
              <p:cNvSpPr txBox="1">
                <a:spLocks/>
              </p:cNvSpPr>
              <p:nvPr/>
            </p:nvSpPr>
            <p:spPr>
              <a:xfrm>
                <a:off x="3711354" y="980728"/>
                <a:ext cx="1446326" cy="26783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</a:ln>
            </p:spPr>
            <p:txBody>
              <a:bodyPr anchor="ctr">
                <a:normAutofit lnSpcReduction="10000"/>
              </a:bodyPr>
              <a:lstStyle/>
              <a:p>
                <a:pPr algn="ctr" fontAlgn="auto">
                  <a:spcAft>
                    <a:spcPts val="0"/>
                  </a:spcAft>
                  <a:defRPr/>
                </a:pPr>
                <a:r>
                  <a:rPr lang="en-GB" sz="1200" b="1" dirty="0" smtClean="0">
                    <a:solidFill>
                      <a:schemeClr val="bg1"/>
                    </a:solidFill>
                    <a:latin typeface="Trebuchet MS" pitchFamily="34" charset="0"/>
                    <a:ea typeface="+mj-ea"/>
                    <a:cs typeface="+mj-cs"/>
                  </a:rPr>
                  <a:t>LEAD ENTITY</a:t>
                </a:r>
                <a:endParaRPr lang="en-GB" sz="1200" b="1" dirty="0">
                  <a:solidFill>
                    <a:schemeClr val="bg1"/>
                  </a:solidFill>
                  <a:latin typeface="Trebuchet MS" pitchFamily="34" charset="0"/>
                  <a:ea typeface="+mj-ea"/>
                  <a:cs typeface="+mj-cs"/>
                </a:endParaRPr>
              </a:p>
            </p:txBody>
          </p:sp>
          <p:sp>
            <p:nvSpPr>
              <p:cNvPr id="16" name="1 Título"/>
              <p:cNvSpPr txBox="1">
                <a:spLocks/>
              </p:cNvSpPr>
              <p:nvPr/>
            </p:nvSpPr>
            <p:spPr>
              <a:xfrm>
                <a:off x="1183260" y="1857154"/>
                <a:ext cx="2862892" cy="331821"/>
              </a:xfrm>
              <a:prstGeom prst="rect">
                <a:avLst/>
              </a:prstGeom>
              <a:solidFill>
                <a:schemeClr val="bg2">
                  <a:alpha val="32000"/>
                </a:schemeClr>
              </a:solidFill>
              <a:ln w="19050">
                <a:noFill/>
              </a:ln>
            </p:spPr>
            <p:txBody>
              <a:bodyPr anchor="ctr">
                <a:normAutofit/>
              </a:bodyPr>
              <a:lstStyle/>
              <a:p>
                <a:pPr algn="r" fontAlgn="auto">
                  <a:lnSpc>
                    <a:spcPct val="120000"/>
                  </a:lnSpc>
                  <a:spcAft>
                    <a:spcPts val="0"/>
                  </a:spcAft>
                  <a:defRPr/>
                </a:pPr>
                <a:r>
                  <a:rPr lang="en-GB" sz="1100" b="1" dirty="0" smtClean="0">
                    <a:solidFill>
                      <a:schemeClr val="bg1">
                        <a:lumMod val="50000"/>
                      </a:schemeClr>
                    </a:solidFill>
                    <a:latin typeface="Trebuchet MS" pitchFamily="34" charset="0"/>
                    <a:ea typeface="+mj-ea"/>
                    <a:cs typeface="+mj-cs"/>
                  </a:rPr>
                  <a:t>Communication</a:t>
                </a:r>
                <a:endParaRPr lang="en-GB" sz="1100" b="1" dirty="0">
                  <a:solidFill>
                    <a:schemeClr val="bg1">
                      <a:lumMod val="50000"/>
                    </a:schemeClr>
                  </a:solidFill>
                  <a:latin typeface="Trebuchet MS" pitchFamily="34" charset="0"/>
                  <a:ea typeface="+mj-ea"/>
                  <a:cs typeface="+mj-cs"/>
                </a:endParaRPr>
              </a:p>
            </p:txBody>
          </p:sp>
          <p:cxnSp>
            <p:nvCxnSpPr>
              <p:cNvPr id="17" name="49 Conector recto"/>
              <p:cNvCxnSpPr/>
              <p:nvPr/>
            </p:nvCxnSpPr>
            <p:spPr>
              <a:xfrm>
                <a:off x="4046152" y="2366236"/>
                <a:ext cx="401757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1 Título"/>
              <p:cNvSpPr txBox="1">
                <a:spLocks/>
              </p:cNvSpPr>
              <p:nvPr/>
            </p:nvSpPr>
            <p:spPr>
              <a:xfrm>
                <a:off x="1183260" y="2212783"/>
                <a:ext cx="2874796" cy="331822"/>
              </a:xfrm>
              <a:prstGeom prst="rect">
                <a:avLst/>
              </a:prstGeom>
              <a:solidFill>
                <a:schemeClr val="bg2">
                  <a:alpha val="32000"/>
                </a:schemeClr>
              </a:solidFill>
              <a:ln w="19050">
                <a:noFill/>
              </a:ln>
            </p:spPr>
            <p:txBody>
              <a:bodyPr anchor="ctr"/>
              <a:lstStyle/>
              <a:p>
                <a:pPr algn="r" fontAlgn="auto">
                  <a:lnSpc>
                    <a:spcPct val="120000"/>
                  </a:lnSpc>
                  <a:spcAft>
                    <a:spcPts val="0"/>
                  </a:spcAft>
                  <a:defRPr/>
                </a:pPr>
                <a:r>
                  <a:rPr lang="en-GB" sz="1100" b="1" dirty="0" smtClean="0">
                    <a:solidFill>
                      <a:schemeClr val="bg1">
                        <a:lumMod val="50000"/>
                      </a:schemeClr>
                    </a:solidFill>
                    <a:latin typeface="Trebuchet MS" pitchFamily="34" charset="0"/>
                    <a:ea typeface="+mj-ea"/>
                    <a:cs typeface="+mj-cs"/>
                  </a:rPr>
                  <a:t>Technical Secretariat and </a:t>
                </a:r>
              </a:p>
              <a:p>
                <a:pPr algn="r" fontAlgn="auto">
                  <a:lnSpc>
                    <a:spcPct val="120000"/>
                  </a:lnSpc>
                  <a:spcAft>
                    <a:spcPts val="0"/>
                  </a:spcAft>
                  <a:defRPr/>
                </a:pPr>
                <a:r>
                  <a:rPr lang="en-GB" sz="1100" b="1" dirty="0" smtClean="0">
                    <a:solidFill>
                      <a:schemeClr val="bg1">
                        <a:lumMod val="50000"/>
                      </a:schemeClr>
                    </a:solidFill>
                    <a:latin typeface="Trebuchet MS" pitchFamily="34" charset="0"/>
                    <a:ea typeface="+mj-ea"/>
                    <a:cs typeface="+mj-cs"/>
                  </a:rPr>
                  <a:t>Management Control</a:t>
                </a:r>
                <a:endParaRPr lang="en-GB" sz="1100" b="1" dirty="0">
                  <a:solidFill>
                    <a:schemeClr val="bg1">
                      <a:lumMod val="50000"/>
                    </a:schemeClr>
                  </a:solidFill>
                  <a:latin typeface="Trebuchet MS" pitchFamily="34" charset="0"/>
                  <a:ea typeface="+mj-ea"/>
                  <a:cs typeface="+mj-cs"/>
                </a:endParaRPr>
              </a:p>
            </p:txBody>
          </p:sp>
          <p:cxnSp>
            <p:nvCxnSpPr>
              <p:cNvPr id="19" name="28 Conector recto"/>
              <p:cNvCxnSpPr>
                <a:stCxn id="7" idx="3"/>
              </p:cNvCxnSpPr>
              <p:nvPr/>
            </p:nvCxnSpPr>
            <p:spPr>
              <a:xfrm>
                <a:off x="3561067" y="1633956"/>
                <a:ext cx="150286" cy="1488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1 Título"/>
              <p:cNvSpPr txBox="1">
                <a:spLocks/>
              </p:cNvSpPr>
              <p:nvPr/>
            </p:nvSpPr>
            <p:spPr>
              <a:xfrm>
                <a:off x="5322847" y="1433077"/>
                <a:ext cx="2041522" cy="200879"/>
              </a:xfrm>
              <a:prstGeom prst="rect">
                <a:avLst/>
              </a:prstGeom>
              <a:solidFill>
                <a:schemeClr val="bg2"/>
              </a:solidFill>
              <a:ln w="12700">
                <a:noFill/>
              </a:ln>
            </p:spPr>
            <p:txBody>
              <a:bodyPr anchor="ctr"/>
              <a:lstStyle/>
              <a:p>
                <a:pPr algn="ctr" fontAlgn="auto">
                  <a:spcAft>
                    <a:spcPts val="0"/>
                  </a:spcAft>
                  <a:defRPr/>
                </a:pPr>
                <a:r>
                  <a:rPr lang="en-GB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itchFamily="34" charset="0"/>
                    <a:ea typeface="+mj-ea"/>
                    <a:cs typeface="+mj-cs"/>
                  </a:rPr>
                  <a:t>Deputy General Manager</a:t>
                </a:r>
                <a:endParaRPr lang="en-GB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+mj-ea"/>
                  <a:cs typeface="+mj-cs"/>
                </a:endParaRPr>
              </a:p>
            </p:txBody>
          </p:sp>
          <p:cxnSp>
            <p:nvCxnSpPr>
              <p:cNvPr id="21" name="36 Conector recto"/>
              <p:cNvCxnSpPr/>
              <p:nvPr/>
            </p:nvCxnSpPr>
            <p:spPr>
              <a:xfrm>
                <a:off x="5163632" y="1532773"/>
                <a:ext cx="150287" cy="1488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1 Título"/>
              <p:cNvSpPr txBox="1">
                <a:spLocks/>
              </p:cNvSpPr>
              <p:nvPr/>
            </p:nvSpPr>
            <p:spPr>
              <a:xfrm>
                <a:off x="4846690" y="1861618"/>
                <a:ext cx="2862892" cy="331822"/>
              </a:xfrm>
              <a:prstGeom prst="rect">
                <a:avLst/>
              </a:prstGeom>
              <a:solidFill>
                <a:schemeClr val="bg2">
                  <a:alpha val="32000"/>
                </a:schemeClr>
              </a:solidFill>
              <a:ln w="19050">
                <a:noFill/>
              </a:ln>
            </p:spPr>
            <p:txBody>
              <a:bodyPr anchor="ctr">
                <a:normAutofit/>
              </a:bodyPr>
              <a:lstStyle/>
              <a:p>
                <a:pPr fontAlgn="auto">
                  <a:lnSpc>
                    <a:spcPct val="120000"/>
                  </a:lnSpc>
                  <a:spcAft>
                    <a:spcPts val="0"/>
                  </a:spcAft>
                  <a:defRPr/>
                </a:pPr>
                <a:r>
                  <a:rPr lang="en-GB" sz="1100" b="1" dirty="0" smtClean="0">
                    <a:solidFill>
                      <a:schemeClr val="bg1">
                        <a:lumMod val="50000"/>
                      </a:schemeClr>
                    </a:solidFill>
                    <a:latin typeface="Trebuchet MS" pitchFamily="34" charset="0"/>
                    <a:ea typeface="+mj-ea"/>
                    <a:cs typeface="+mj-cs"/>
                  </a:rPr>
                  <a:t>User Support Services</a:t>
                </a:r>
                <a:endParaRPr lang="en-GB" sz="1100" b="1" dirty="0">
                  <a:solidFill>
                    <a:schemeClr val="bg1">
                      <a:lumMod val="50000"/>
                    </a:schemeClr>
                  </a:solidFill>
                  <a:latin typeface="Trebuchet MS" pitchFamily="34" charset="0"/>
                  <a:ea typeface="+mj-ea"/>
                  <a:cs typeface="+mj-cs"/>
                </a:endParaRPr>
              </a:p>
            </p:txBody>
          </p:sp>
          <p:sp>
            <p:nvSpPr>
              <p:cNvPr id="23" name="1 Título"/>
              <p:cNvSpPr txBox="1">
                <a:spLocks/>
              </p:cNvSpPr>
              <p:nvPr/>
            </p:nvSpPr>
            <p:spPr>
              <a:xfrm>
                <a:off x="4846690" y="2215759"/>
                <a:ext cx="2874796" cy="331822"/>
              </a:xfrm>
              <a:prstGeom prst="rect">
                <a:avLst/>
              </a:prstGeom>
              <a:solidFill>
                <a:schemeClr val="bg2">
                  <a:alpha val="32000"/>
                </a:schemeClr>
              </a:solidFill>
              <a:ln w="19050">
                <a:noFill/>
              </a:ln>
            </p:spPr>
            <p:txBody>
              <a:bodyPr anchor="ctr"/>
              <a:lstStyle/>
              <a:p>
                <a:pPr fontAlgn="auto">
                  <a:lnSpc>
                    <a:spcPct val="120000"/>
                  </a:lnSpc>
                  <a:spcAft>
                    <a:spcPts val="0"/>
                  </a:spcAft>
                  <a:defRPr/>
                </a:pPr>
                <a:r>
                  <a:rPr lang="en-GB" sz="1100" b="1" dirty="0" smtClean="0">
                    <a:solidFill>
                      <a:schemeClr val="bg1">
                        <a:lumMod val="50000"/>
                      </a:schemeClr>
                    </a:solidFill>
                    <a:latin typeface="Trebuchet MS" pitchFamily="34" charset="0"/>
                    <a:ea typeface="+mj-ea"/>
                    <a:cs typeface="+mj-cs"/>
                  </a:rPr>
                  <a:t>Teaching, Research and Innovation</a:t>
                </a:r>
                <a:endParaRPr lang="en-GB" sz="1100" b="1" dirty="0">
                  <a:solidFill>
                    <a:schemeClr val="bg1">
                      <a:lumMod val="50000"/>
                    </a:schemeClr>
                  </a:solidFill>
                  <a:latin typeface="Trebuchet MS" pitchFamily="34" charset="0"/>
                  <a:ea typeface="+mj-ea"/>
                  <a:cs typeface="+mj-cs"/>
                </a:endParaRPr>
              </a:p>
            </p:txBody>
          </p:sp>
          <p:cxnSp>
            <p:nvCxnSpPr>
              <p:cNvPr id="24" name="39 Conector recto"/>
              <p:cNvCxnSpPr/>
              <p:nvPr/>
            </p:nvCxnSpPr>
            <p:spPr>
              <a:xfrm>
                <a:off x="4455348" y="2006196"/>
                <a:ext cx="401757" cy="1488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40 Conector recto"/>
              <p:cNvCxnSpPr/>
              <p:nvPr/>
            </p:nvCxnSpPr>
            <p:spPr>
              <a:xfrm>
                <a:off x="4455348" y="2357119"/>
                <a:ext cx="401757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Grupo 1"/>
          <p:cNvGrpSpPr/>
          <p:nvPr/>
        </p:nvGrpSpPr>
        <p:grpSpPr>
          <a:xfrm>
            <a:off x="755576" y="2973147"/>
            <a:ext cx="7428044" cy="3377736"/>
            <a:chOff x="755576" y="2973147"/>
            <a:chExt cx="7428044" cy="3377736"/>
          </a:xfrm>
        </p:grpSpPr>
        <p:cxnSp>
          <p:nvCxnSpPr>
            <p:cNvPr id="47" name="66 Conector recto"/>
            <p:cNvCxnSpPr/>
            <p:nvPr/>
          </p:nvCxnSpPr>
          <p:spPr>
            <a:xfrm rot="5400000" flipH="1" flipV="1">
              <a:off x="6500590" y="4676151"/>
              <a:ext cx="3347977" cy="148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upo 49"/>
            <p:cNvGrpSpPr/>
            <p:nvPr/>
          </p:nvGrpSpPr>
          <p:grpSpPr>
            <a:xfrm>
              <a:off x="755576" y="2973147"/>
              <a:ext cx="7428044" cy="3377736"/>
              <a:chOff x="747278" y="2973147"/>
              <a:chExt cx="7428044" cy="3377736"/>
            </a:xfrm>
          </p:grpSpPr>
          <p:cxnSp>
            <p:nvCxnSpPr>
              <p:cNvPr id="26" name="32 Conector recto"/>
              <p:cNvCxnSpPr/>
              <p:nvPr/>
            </p:nvCxnSpPr>
            <p:spPr>
              <a:xfrm rot="5400000">
                <a:off x="2488970" y="3173280"/>
                <a:ext cx="345214" cy="1488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" name="67 Grupo"/>
              <p:cNvGrpSpPr>
                <a:grpSpLocks/>
              </p:cNvGrpSpPr>
              <p:nvPr/>
            </p:nvGrpSpPr>
            <p:grpSpPr bwMode="auto">
              <a:xfrm>
                <a:off x="1010653" y="3231817"/>
                <a:ext cx="4533904" cy="596683"/>
                <a:chOff x="2119073" y="2828709"/>
                <a:chExt cx="4836485" cy="636800"/>
              </a:xfrm>
            </p:grpSpPr>
            <p:sp>
              <p:nvSpPr>
                <p:cNvPr id="28" name="44 Rectángulo"/>
                <p:cNvSpPr/>
                <p:nvPr/>
              </p:nvSpPr>
              <p:spPr bwMode="auto">
                <a:xfrm>
                  <a:off x="2119073" y="2828709"/>
                  <a:ext cx="4836485" cy="6368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/>
                </a:p>
              </p:txBody>
            </p:sp>
            <p:sp>
              <p:nvSpPr>
                <p:cNvPr id="29" name="57 Rectángulo"/>
                <p:cNvSpPr>
                  <a:spLocks noChangeArrowheads="1"/>
                </p:cNvSpPr>
                <p:nvPr/>
              </p:nvSpPr>
              <p:spPr bwMode="auto">
                <a:xfrm>
                  <a:off x="2119073" y="2950332"/>
                  <a:ext cx="4831881" cy="2956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r>
                    <a:rPr lang="en-GB" altLang="es-ES" sz="1200" dirty="0" smtClean="0">
                      <a:solidFill>
                        <a:schemeClr val="bg1"/>
                      </a:solidFill>
                      <a:latin typeface="Trebuchet MS" panose="020B0603020202020204" pitchFamily="34" charset="0"/>
                    </a:rPr>
                    <a:t>Healthcare Operations Management</a:t>
                  </a:r>
                  <a:endParaRPr lang="en-GB" altLang="es-ES" sz="1200" b="1" dirty="0">
                    <a:solidFill>
                      <a:schemeClr val="bg1"/>
                    </a:solidFill>
                    <a:latin typeface="Trebuchet MS" panose="020B0603020202020204" pitchFamily="34" charset="0"/>
                  </a:endParaRPr>
                </a:p>
              </p:txBody>
            </p:sp>
          </p:grpSp>
          <p:sp>
            <p:nvSpPr>
              <p:cNvPr id="30" name="1 Título"/>
              <p:cNvSpPr txBox="1">
                <a:spLocks/>
              </p:cNvSpPr>
              <p:nvPr/>
            </p:nvSpPr>
            <p:spPr bwMode="auto">
              <a:xfrm>
                <a:off x="1010653" y="4019203"/>
                <a:ext cx="1510309" cy="1038617"/>
              </a:xfrm>
              <a:prstGeom prst="rect">
                <a:avLst/>
              </a:prstGeom>
              <a:solidFill>
                <a:schemeClr val="bg2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GB" altLang="es-ES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General Hospital</a:t>
                </a:r>
              </a:p>
              <a:p>
                <a:pPr algn="ctr" eaLnBrk="1" hangingPunct="1"/>
                <a:r>
                  <a:rPr lang="en-GB" altLang="es-ES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Management	</a:t>
                </a:r>
                <a:endParaRPr lang="en-GB" altLang="es-E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31" name="1 Título"/>
              <p:cNvSpPr txBox="1">
                <a:spLocks/>
              </p:cNvSpPr>
              <p:nvPr/>
            </p:nvSpPr>
            <p:spPr bwMode="auto">
              <a:xfrm>
                <a:off x="4032759" y="4023667"/>
                <a:ext cx="1511797" cy="1038617"/>
              </a:xfrm>
              <a:prstGeom prst="rect">
                <a:avLst/>
              </a:prstGeom>
              <a:solidFill>
                <a:schemeClr val="bg2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GB" altLang="es-ES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Mental Health</a:t>
                </a:r>
              </a:p>
              <a:p>
                <a:pPr algn="ctr" eaLnBrk="1" hangingPunct="1"/>
                <a:r>
                  <a:rPr lang="en-GB" altLang="es-ES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Management</a:t>
                </a:r>
                <a:endParaRPr lang="en-GB" altLang="es-E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32" name="1 Título"/>
              <p:cNvSpPr txBox="1">
                <a:spLocks/>
              </p:cNvSpPr>
              <p:nvPr/>
            </p:nvSpPr>
            <p:spPr bwMode="auto">
              <a:xfrm>
                <a:off x="2516498" y="4023667"/>
                <a:ext cx="1510309" cy="1038617"/>
              </a:xfrm>
              <a:prstGeom prst="rect">
                <a:avLst/>
              </a:prstGeom>
              <a:solidFill>
                <a:schemeClr val="bg2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GB" altLang="es-ES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Nursing</a:t>
                </a:r>
              </a:p>
              <a:p>
                <a:pPr algn="ctr" eaLnBrk="1" hangingPunct="1"/>
                <a:r>
                  <a:rPr lang="en-GB" altLang="es-ES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Management</a:t>
                </a:r>
                <a:endParaRPr lang="en-GB" altLang="es-E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33" name="1 Título"/>
              <p:cNvSpPr txBox="1">
                <a:spLocks/>
              </p:cNvSpPr>
              <p:nvPr/>
            </p:nvSpPr>
            <p:spPr bwMode="auto">
              <a:xfrm>
                <a:off x="1010653" y="5385177"/>
                <a:ext cx="1510309" cy="88981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GB" altLang="es-ES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Quality and Patient Safety</a:t>
                </a:r>
                <a:endParaRPr lang="en-GB" altLang="es-E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34" name="1 Título"/>
              <p:cNvSpPr txBox="1">
                <a:spLocks/>
              </p:cNvSpPr>
              <p:nvPr/>
            </p:nvSpPr>
            <p:spPr bwMode="auto">
              <a:xfrm>
                <a:off x="2506082" y="5385177"/>
                <a:ext cx="1511797" cy="88981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GB" altLang="es-ES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Programs</a:t>
                </a:r>
                <a:endParaRPr lang="en-GB" altLang="es-E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35" name="1 Título"/>
              <p:cNvSpPr txBox="1">
                <a:spLocks/>
              </p:cNvSpPr>
              <p:nvPr/>
            </p:nvSpPr>
            <p:spPr bwMode="auto">
              <a:xfrm>
                <a:off x="4028296" y="5391129"/>
                <a:ext cx="1511797" cy="89130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GB" altLang="es-ES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Patient Management</a:t>
                </a:r>
                <a:endParaRPr lang="en-GB" altLang="es-E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cxnSp>
            <p:nvCxnSpPr>
              <p:cNvPr id="36" name="56 Conector recto"/>
              <p:cNvCxnSpPr/>
              <p:nvPr/>
            </p:nvCxnSpPr>
            <p:spPr>
              <a:xfrm>
                <a:off x="747278" y="2993978"/>
                <a:ext cx="7428044" cy="1488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41 Conector recto"/>
              <p:cNvCxnSpPr/>
              <p:nvPr/>
            </p:nvCxnSpPr>
            <p:spPr>
              <a:xfrm rot="5400000" flipH="1" flipV="1">
                <a:off x="7135218" y="3071354"/>
                <a:ext cx="136895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1 Título"/>
              <p:cNvSpPr txBox="1">
                <a:spLocks/>
              </p:cNvSpPr>
              <p:nvPr/>
            </p:nvSpPr>
            <p:spPr>
              <a:xfrm>
                <a:off x="6501335" y="5685751"/>
                <a:ext cx="1404662" cy="60263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noFill/>
              </a:ln>
            </p:spPr>
            <p:txBody>
              <a:bodyPr anchor="ctr">
                <a:normAutofit/>
              </a:bodyPr>
              <a:lstStyle/>
              <a:p>
                <a:pPr algn="ctr" fontAlgn="auto">
                  <a:spcAft>
                    <a:spcPts val="0"/>
                  </a:spcAft>
                  <a:defRPr/>
                </a:pPr>
                <a:r>
                  <a:rPr lang="en-GB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itchFamily="34" charset="0"/>
                    <a:ea typeface="+mj-ea"/>
                    <a:cs typeface="+mj-cs"/>
                  </a:rPr>
                  <a:t>Engineering and General Services Management</a:t>
                </a:r>
                <a:endParaRPr lang="en-GB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+mj-ea"/>
                  <a:cs typeface="+mj-cs"/>
                </a:endParaRPr>
              </a:p>
            </p:txBody>
          </p:sp>
          <p:sp>
            <p:nvSpPr>
              <p:cNvPr id="39" name="1 Título"/>
              <p:cNvSpPr txBox="1">
                <a:spLocks/>
              </p:cNvSpPr>
              <p:nvPr/>
            </p:nvSpPr>
            <p:spPr>
              <a:xfrm>
                <a:off x="6501335" y="5042940"/>
                <a:ext cx="1404662" cy="60263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noFill/>
              </a:ln>
            </p:spPr>
            <p:txBody>
              <a:bodyPr anchor="ctr">
                <a:normAutofit/>
              </a:bodyPr>
              <a:lstStyle/>
              <a:p>
                <a:pPr algn="ctr" fontAlgn="auto">
                  <a:spcAft>
                    <a:spcPts val="0"/>
                  </a:spcAft>
                  <a:defRPr/>
                </a:pPr>
                <a:r>
                  <a:rPr lang="en-GB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itchFamily="34" charset="0"/>
                    <a:ea typeface="+mj-ea"/>
                    <a:cs typeface="+mj-cs"/>
                  </a:rPr>
                  <a:t> Information Systems Management </a:t>
                </a:r>
                <a:endParaRPr lang="en-GB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+mj-ea"/>
                  <a:cs typeface="+mj-cs"/>
                </a:endParaRPr>
              </a:p>
            </p:txBody>
          </p:sp>
          <p:sp>
            <p:nvSpPr>
              <p:cNvPr id="40" name="1 Título"/>
              <p:cNvSpPr txBox="1">
                <a:spLocks/>
              </p:cNvSpPr>
              <p:nvPr/>
            </p:nvSpPr>
            <p:spPr>
              <a:xfrm>
                <a:off x="6501335" y="4404593"/>
                <a:ext cx="1404662" cy="60263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noFill/>
              </a:ln>
            </p:spPr>
            <p:txBody>
              <a:bodyPr anchor="ctr">
                <a:normAutofit/>
              </a:bodyPr>
              <a:lstStyle/>
              <a:p>
                <a:pPr algn="ctr" fontAlgn="auto">
                  <a:spcAft>
                    <a:spcPts val="0"/>
                  </a:spcAft>
                  <a:defRPr/>
                </a:pPr>
                <a:r>
                  <a:rPr lang="en-GB" sz="1100" b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itchFamily="34" charset="0"/>
                    <a:ea typeface="+mj-ea"/>
                    <a:cs typeface="+mj-cs"/>
                  </a:rPr>
                  <a:t>Economic and Financial Management</a:t>
                </a:r>
                <a:endParaRPr lang="en-GB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+mj-ea"/>
                  <a:cs typeface="+mj-cs"/>
                </a:endParaRPr>
              </a:p>
            </p:txBody>
          </p:sp>
          <p:sp>
            <p:nvSpPr>
              <p:cNvPr id="41" name="1 Título"/>
              <p:cNvSpPr txBox="1">
                <a:spLocks/>
              </p:cNvSpPr>
              <p:nvPr/>
            </p:nvSpPr>
            <p:spPr>
              <a:xfrm>
                <a:off x="6501335" y="3779637"/>
                <a:ext cx="1404662" cy="60263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noFill/>
              </a:ln>
            </p:spPr>
            <p:txBody>
              <a:bodyPr anchor="ctr">
                <a:normAutofit/>
              </a:bodyPr>
              <a:lstStyle/>
              <a:p>
                <a:pPr algn="ctr" fontAlgn="auto">
                  <a:spcAft>
                    <a:spcPts val="0"/>
                  </a:spcAft>
                  <a:defRPr/>
                </a:pPr>
                <a:r>
                  <a:rPr lang="en-GB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itchFamily="34" charset="0"/>
                    <a:ea typeface="+mj-ea"/>
                    <a:cs typeface="+mj-cs"/>
                  </a:rPr>
                  <a:t>Human Resources Management</a:t>
                </a:r>
                <a:endParaRPr lang="en-GB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+mj-ea"/>
                  <a:cs typeface="+mj-cs"/>
                </a:endParaRPr>
              </a:p>
            </p:txBody>
          </p:sp>
          <p:sp>
            <p:nvSpPr>
              <p:cNvPr id="42" name="57 Triángulo isósceles"/>
              <p:cNvSpPr/>
              <p:nvPr/>
            </p:nvSpPr>
            <p:spPr>
              <a:xfrm rot="16200000">
                <a:off x="4715592" y="4583262"/>
                <a:ext cx="3140257" cy="267840"/>
              </a:xfrm>
              <a:prstGeom prst="triangle">
                <a:avLst/>
              </a:prstGeom>
              <a:gradFill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65000"/>
                      <a:tint val="44500"/>
                      <a:satMod val="160000"/>
                    </a:schemeClr>
                  </a:gs>
                  <a:gs pos="100000">
                    <a:schemeClr val="bg1">
                      <a:lumMod val="65000"/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800" dirty="0">
                  <a:latin typeface="Trebuchet MS" pitchFamily="34" charset="0"/>
                </a:endParaRPr>
              </a:p>
            </p:txBody>
          </p:sp>
          <p:grpSp>
            <p:nvGrpSpPr>
              <p:cNvPr id="43" name="76 Grupo"/>
              <p:cNvGrpSpPr>
                <a:grpSpLocks/>
              </p:cNvGrpSpPr>
              <p:nvPr/>
            </p:nvGrpSpPr>
            <p:grpSpPr bwMode="auto">
              <a:xfrm>
                <a:off x="6513239" y="3148729"/>
                <a:ext cx="1373414" cy="596683"/>
                <a:chOff x="6541602" y="2743211"/>
                <a:chExt cx="1617090" cy="636803"/>
              </a:xfrm>
            </p:grpSpPr>
            <p:sp>
              <p:nvSpPr>
                <p:cNvPr id="44" name="59 Rectángulo"/>
                <p:cNvSpPr/>
                <p:nvPr/>
              </p:nvSpPr>
              <p:spPr bwMode="auto">
                <a:xfrm>
                  <a:off x="6541602" y="2743211"/>
                  <a:ext cx="1617090" cy="636803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/>
                </a:p>
              </p:txBody>
            </p:sp>
            <p:sp>
              <p:nvSpPr>
                <p:cNvPr id="45" name="57 Rectángulo"/>
                <p:cNvSpPr>
                  <a:spLocks noChangeArrowheads="1"/>
                </p:cNvSpPr>
                <p:nvPr/>
              </p:nvSpPr>
              <p:spPr bwMode="auto">
                <a:xfrm>
                  <a:off x="6598708" y="2924247"/>
                  <a:ext cx="1498665" cy="2956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r>
                    <a:rPr lang="en-GB" altLang="es-ES" sz="1200" dirty="0" smtClean="0">
                      <a:solidFill>
                        <a:schemeClr val="bg1"/>
                      </a:solidFill>
                      <a:latin typeface="Trebuchet MS" panose="020B0603020202020204" pitchFamily="34" charset="0"/>
                    </a:rPr>
                    <a:t>Support Area</a:t>
                  </a:r>
                  <a:endParaRPr lang="en-GB" altLang="es-ES" sz="1200" b="1" dirty="0">
                    <a:solidFill>
                      <a:schemeClr val="bg1"/>
                    </a:solidFill>
                    <a:latin typeface="Trebuchet MS" panose="020B0603020202020204" pitchFamily="34" charset="0"/>
                  </a:endParaRPr>
                </a:p>
              </p:txBody>
            </p:sp>
          </p:grpSp>
          <p:cxnSp>
            <p:nvCxnSpPr>
              <p:cNvPr id="46" name="61 Conector recto"/>
              <p:cNvCxnSpPr/>
              <p:nvPr/>
            </p:nvCxnSpPr>
            <p:spPr>
              <a:xfrm rot="5400000" flipH="1" flipV="1">
                <a:off x="-937126" y="4657551"/>
                <a:ext cx="3370296" cy="1488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68 Conector recto"/>
              <p:cNvCxnSpPr/>
              <p:nvPr/>
            </p:nvCxnSpPr>
            <p:spPr>
              <a:xfrm>
                <a:off x="747278" y="6343443"/>
                <a:ext cx="7428044" cy="744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2733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/>
          <p:cNvSpPr/>
          <p:nvPr/>
        </p:nvSpPr>
        <p:spPr>
          <a:xfrm>
            <a:off x="78649" y="126602"/>
            <a:ext cx="4493351" cy="754386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Clr>
                <a:srgbClr val="C00000"/>
              </a:buClr>
              <a:buFont typeface="+mj-lt"/>
              <a:buAutoNum type="romanUcPeriod" startAt="5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Human Resources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6676" y="2134946"/>
            <a:ext cx="393729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1,975</a:t>
            </a:r>
            <a:endParaRPr lang="en-GB" sz="10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890083" y="1464486"/>
            <a:ext cx="30387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Total number of </a:t>
            </a:r>
          </a:p>
          <a:p>
            <a:pPr algn="ctr"/>
            <a:r>
              <a:rPr lang="en-GB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Parc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GB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Sanitari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Professionals :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1043608" y="4656559"/>
            <a:ext cx="1728192" cy="1584176"/>
            <a:chOff x="1043608" y="4656559"/>
            <a:chExt cx="1728192" cy="1584176"/>
          </a:xfrm>
          <a:pattFill prst="zigZag">
            <a:fgClr>
              <a:srgbClr val="C00000"/>
            </a:fgClr>
            <a:bgClr>
              <a:schemeClr val="bg1"/>
            </a:bgClr>
          </a:pattFill>
        </p:grpSpPr>
        <p:sp>
          <p:nvSpPr>
            <p:cNvPr id="22" name="Circular 21"/>
            <p:cNvSpPr/>
            <p:nvPr/>
          </p:nvSpPr>
          <p:spPr>
            <a:xfrm>
              <a:off x="1043608" y="4656559"/>
              <a:ext cx="1728192" cy="1584176"/>
            </a:xfrm>
            <a:prstGeom prst="pie">
              <a:avLst/>
            </a:prstGeom>
            <a:pattFill prst="pct90">
              <a:fgClr>
                <a:schemeClr val="bg1"/>
              </a:fgClr>
              <a:bgClr>
                <a:srgbClr val="C00000"/>
              </a:bgClr>
            </a:patt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1115616" y="5596087"/>
              <a:ext cx="1125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590 men</a:t>
              </a:r>
              <a:endPara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1979712" y="4581128"/>
            <a:ext cx="1728192" cy="1584176"/>
            <a:chOff x="1979712" y="4581128"/>
            <a:chExt cx="1728192" cy="1584176"/>
          </a:xfrm>
          <a:pattFill prst="zigZag">
            <a:fgClr>
              <a:schemeClr val="bg2">
                <a:lumMod val="90000"/>
              </a:schemeClr>
            </a:fgClr>
            <a:bgClr>
              <a:schemeClr val="bg1"/>
            </a:bgClr>
          </a:pattFill>
        </p:grpSpPr>
        <p:sp>
          <p:nvSpPr>
            <p:cNvPr id="23" name="Circular 22"/>
            <p:cNvSpPr/>
            <p:nvPr/>
          </p:nvSpPr>
          <p:spPr>
            <a:xfrm rot="10800000">
              <a:off x="1979712" y="4581128"/>
              <a:ext cx="1728192" cy="1584176"/>
            </a:xfrm>
            <a:prstGeom prst="pi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1979712" y="4859868"/>
              <a:ext cx="16562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C00000"/>
                  </a:solidFill>
                  <a:latin typeface="Trebuchet MS" panose="020B0603020202020204" pitchFamily="34" charset="0"/>
                </a:rPr>
                <a:t>1,385 women</a:t>
              </a:r>
              <a:endParaRPr lang="en-GB" b="1" dirty="0">
                <a:solidFill>
                  <a:srgbClr val="C00000"/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4896544" y="-27384"/>
            <a:ext cx="4283968" cy="6858000"/>
            <a:chOff x="4896544" y="-27384"/>
            <a:chExt cx="4283968" cy="6858000"/>
          </a:xfrm>
        </p:grpSpPr>
        <p:sp>
          <p:nvSpPr>
            <p:cNvPr id="24" name="Rectángulo 23"/>
            <p:cNvSpPr/>
            <p:nvPr/>
          </p:nvSpPr>
          <p:spPr>
            <a:xfrm>
              <a:off x="4896544" y="-27384"/>
              <a:ext cx="4283968" cy="6858000"/>
            </a:xfrm>
            <a:prstGeom prst="rect">
              <a:avLst/>
            </a:prstGeom>
            <a:pattFill prst="zigZag">
              <a:fgClr>
                <a:schemeClr val="bg2">
                  <a:lumMod val="90000"/>
                </a:schemeClr>
              </a:fgClr>
              <a:bgClr>
                <a:schemeClr val="bg1"/>
              </a:bgClr>
            </a:patt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5184576" y="1791978"/>
              <a:ext cx="395942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Clr>
                  <a:srgbClr val="C00000"/>
                </a:buClr>
                <a:buSzPct val="50000"/>
                <a:buFont typeface="Wingdings" panose="05000000000000000000" pitchFamily="2" charset="2"/>
                <a:buChar char="q"/>
              </a:pPr>
              <a:r>
                <a:rPr lang="en-GB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Senior Management 345</a:t>
              </a:r>
            </a:p>
            <a:p>
              <a:pPr marL="285750" indent="-285750">
                <a:lnSpc>
                  <a:spcPct val="150000"/>
                </a:lnSpc>
                <a:buClr>
                  <a:srgbClr val="C00000"/>
                </a:buClr>
                <a:buSzPct val="50000"/>
                <a:buFont typeface="Wingdings" panose="05000000000000000000" pitchFamily="2" charset="2"/>
                <a:buChar char="q"/>
              </a:pPr>
              <a:r>
                <a:rPr lang="en-GB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Middle managers 480</a:t>
              </a:r>
            </a:p>
            <a:p>
              <a:pPr marL="285750" indent="-285750">
                <a:lnSpc>
                  <a:spcPct val="150000"/>
                </a:lnSpc>
                <a:buClr>
                  <a:srgbClr val="C00000"/>
                </a:buClr>
                <a:buSzPct val="50000"/>
                <a:buFont typeface="Wingdings" panose="05000000000000000000" pitchFamily="2" charset="2"/>
                <a:buChar char="q"/>
              </a:pPr>
              <a:r>
                <a:rPr lang="en-GB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Technical or Vocational training  610</a:t>
              </a:r>
              <a:endPara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191781" y="5223747"/>
              <a:ext cx="376872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Clr>
                  <a:srgbClr val="C00000"/>
                </a:buClr>
                <a:buSzPct val="50000"/>
                <a:buFont typeface="Wingdings" panose="05000000000000000000" pitchFamily="2" charset="2"/>
                <a:buChar char="q"/>
              </a:pPr>
              <a:r>
                <a:rPr lang="en-GB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Senior Management 12</a:t>
              </a:r>
            </a:p>
            <a:p>
              <a:pPr marL="285750" indent="-285750">
                <a:lnSpc>
                  <a:spcPct val="150000"/>
                </a:lnSpc>
                <a:buClr>
                  <a:srgbClr val="C00000"/>
                </a:buClr>
                <a:buSzPct val="50000"/>
                <a:buFont typeface="Wingdings" panose="05000000000000000000" pitchFamily="2" charset="2"/>
                <a:buChar char="q"/>
              </a:pPr>
              <a:r>
                <a:rPr lang="en-GB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Middle managers 25</a:t>
              </a:r>
            </a:p>
            <a:p>
              <a:pPr marL="285750" indent="-285750">
                <a:lnSpc>
                  <a:spcPct val="150000"/>
                </a:lnSpc>
                <a:buClr>
                  <a:srgbClr val="C00000"/>
                </a:buClr>
                <a:buSzPct val="50000"/>
                <a:buFont typeface="Wingdings" panose="05000000000000000000" pitchFamily="2" charset="2"/>
                <a:buChar char="q"/>
              </a:pPr>
              <a:r>
                <a:rPr lang="en-GB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Technical or Vocational training 245</a:t>
              </a:r>
              <a:endPara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950" t="-1569" r="9439" b="55113"/>
            <a:stretch/>
          </p:blipFill>
          <p:spPr>
            <a:xfrm>
              <a:off x="5193623" y="517527"/>
              <a:ext cx="1778051" cy="1109974"/>
            </a:xfrm>
            <a:prstGeom prst="rect">
              <a:avLst/>
            </a:prstGeom>
          </p:spPr>
        </p:pic>
        <p:sp>
          <p:nvSpPr>
            <p:cNvPr id="10" name="Rectángulo redondeado 9"/>
            <p:cNvSpPr/>
            <p:nvPr/>
          </p:nvSpPr>
          <p:spPr>
            <a:xfrm>
              <a:off x="7188221" y="747066"/>
              <a:ext cx="1560243" cy="665710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smtClean="0">
                  <a:solidFill>
                    <a:srgbClr val="C00000"/>
                  </a:solidFill>
                  <a:latin typeface="Trebuchet MS" panose="020B0603020202020204" pitchFamily="34" charset="0"/>
                </a:rPr>
                <a:t>Healthcare Staff</a:t>
              </a:r>
              <a:endParaRPr lang="en-GB" sz="1400" dirty="0">
                <a:solidFill>
                  <a:srgbClr val="C00000"/>
                </a:solidFill>
                <a:latin typeface="Trebuchet MS" panose="020B0603020202020204" pitchFamily="34" charset="0"/>
              </a:endParaRPr>
            </a:p>
          </p:txBody>
        </p:sp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97203" y="3928572"/>
              <a:ext cx="1900715" cy="931296"/>
            </a:xfrm>
            <a:prstGeom prst="rect">
              <a:avLst/>
            </a:prstGeom>
          </p:spPr>
        </p:pic>
        <p:sp>
          <p:nvSpPr>
            <p:cNvPr id="19" name="Rectángulo redondeado 18"/>
            <p:cNvSpPr/>
            <p:nvPr/>
          </p:nvSpPr>
          <p:spPr>
            <a:xfrm>
              <a:off x="7213427" y="4051485"/>
              <a:ext cx="1535037" cy="673659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smtClean="0">
                  <a:solidFill>
                    <a:srgbClr val="C00000"/>
                  </a:solidFill>
                  <a:latin typeface="Trebuchet MS" panose="020B0603020202020204" pitchFamily="34" charset="0"/>
                </a:rPr>
                <a:t>Support Staff</a:t>
              </a:r>
              <a:endParaRPr lang="en-GB" sz="1400" dirty="0">
                <a:solidFill>
                  <a:srgbClr val="C00000"/>
                </a:solidFill>
                <a:latin typeface="Trebuchet MS" panose="020B0603020202020204" pitchFamily="34" charset="0"/>
              </a:endParaRPr>
            </a:p>
          </p:txBody>
        </p:sp>
      </p:grpSp>
      <p:pic>
        <p:nvPicPr>
          <p:cNvPr id="9" name="13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6384751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62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32 CuadroTexto"/>
          <p:cNvSpPr txBox="1">
            <a:spLocks noChangeArrowheads="1"/>
          </p:cNvSpPr>
          <p:nvPr/>
        </p:nvSpPr>
        <p:spPr bwMode="auto">
          <a:xfrm>
            <a:off x="241300" y="179388"/>
            <a:ext cx="413226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 Light" pitchFamily="34" charset="0"/>
              </a:rPr>
              <a:t>Títol</a:t>
            </a:r>
            <a:endParaRPr lang="en-GB" sz="2600" dirty="0">
              <a:solidFill>
                <a:schemeClr val="tx1">
                  <a:lumMod val="85000"/>
                  <a:lumOff val="15000"/>
                </a:schemeClr>
              </a:solidFill>
              <a:latin typeface="Myriad Pro Light" pitchFamily="34" charset="0"/>
            </a:endParaRPr>
          </a:p>
        </p:txBody>
      </p:sp>
      <p:pic>
        <p:nvPicPr>
          <p:cNvPr id="5127" name="13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6340475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redondeado 2"/>
          <p:cNvSpPr/>
          <p:nvPr/>
        </p:nvSpPr>
        <p:spPr>
          <a:xfrm>
            <a:off x="78649" y="82326"/>
            <a:ext cx="4493351" cy="754386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Clr>
                <a:srgbClr val="C00000"/>
              </a:buClr>
              <a:buFont typeface="+mj-lt"/>
              <a:buAutoNum type="romanUcPeriod" startAt="6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Operational Resources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grpSp>
        <p:nvGrpSpPr>
          <p:cNvPr id="207" name="5 Grupo"/>
          <p:cNvGrpSpPr>
            <a:grpSpLocks/>
          </p:cNvGrpSpPr>
          <p:nvPr/>
        </p:nvGrpSpPr>
        <p:grpSpPr bwMode="auto">
          <a:xfrm>
            <a:off x="107504" y="1318676"/>
            <a:ext cx="4824536" cy="4819058"/>
            <a:chOff x="2136660" y="1515644"/>
            <a:chExt cx="4410766" cy="4328632"/>
          </a:xfrm>
        </p:grpSpPr>
        <p:grpSp>
          <p:nvGrpSpPr>
            <p:cNvPr id="208" name="7 Grupo"/>
            <p:cNvGrpSpPr>
              <a:grpSpLocks/>
            </p:cNvGrpSpPr>
            <p:nvPr/>
          </p:nvGrpSpPr>
          <p:grpSpPr bwMode="auto">
            <a:xfrm>
              <a:off x="2136660" y="1515644"/>
              <a:ext cx="4410766" cy="4319598"/>
              <a:chOff x="173736" y="1453785"/>
              <a:chExt cx="3863425" cy="4320195"/>
            </a:xfrm>
          </p:grpSpPr>
          <p:pic>
            <p:nvPicPr>
              <p:cNvPr id="210" name="Picture 9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323528" y="2138501"/>
                <a:ext cx="477291" cy="24231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/>
            </p:spPr>
          </p:pic>
          <p:sp>
            <p:nvSpPr>
              <p:cNvPr id="211" name="110 CuadroTexto"/>
              <p:cNvSpPr txBox="1">
                <a:spLocks noChangeArrowheads="1"/>
              </p:cNvSpPr>
              <p:nvPr/>
            </p:nvSpPr>
            <p:spPr bwMode="auto">
              <a:xfrm>
                <a:off x="251520" y="1453785"/>
                <a:ext cx="1269800" cy="24884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GB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itchFamily="34" charset="0"/>
                    <a:ea typeface="MS PGothic" pitchFamily="34" charset="-128"/>
                  </a:rPr>
                  <a:t>Psychiatric hospital</a:t>
                </a:r>
              </a:p>
            </p:txBody>
          </p:sp>
          <p:sp>
            <p:nvSpPr>
              <p:cNvPr id="212" name="2 CuadroTexto"/>
              <p:cNvSpPr txBox="1">
                <a:spLocks noChangeArrowheads="1"/>
              </p:cNvSpPr>
              <p:nvPr/>
            </p:nvSpPr>
            <p:spPr bwMode="auto">
              <a:xfrm>
                <a:off x="719201" y="2092206"/>
                <a:ext cx="402044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344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13" name="112 CuadroTexto"/>
              <p:cNvSpPr txBox="1"/>
              <p:nvPr/>
            </p:nvSpPr>
            <p:spPr>
              <a:xfrm>
                <a:off x="251520" y="1802886"/>
                <a:ext cx="1048634" cy="33806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Acute, sub acute, SERPI</a:t>
                </a: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pic>
            <p:nvPicPr>
              <p:cNvPr id="214" name="Picture 9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1403648" y="2138501"/>
                <a:ext cx="477291" cy="24231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/>
            </p:spPr>
          </p:pic>
          <p:sp>
            <p:nvSpPr>
              <p:cNvPr id="215" name="16 CuadroTexto"/>
              <p:cNvSpPr txBox="1">
                <a:spLocks noChangeArrowheads="1"/>
              </p:cNvSpPr>
              <p:nvPr/>
            </p:nvSpPr>
            <p:spPr bwMode="auto">
              <a:xfrm>
                <a:off x="1799321" y="2092206"/>
                <a:ext cx="402044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141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16" name="115 CuadroTexto"/>
              <p:cNvSpPr txBox="1"/>
              <p:nvPr/>
            </p:nvSpPr>
            <p:spPr>
              <a:xfrm>
                <a:off x="1332141" y="1802886"/>
                <a:ext cx="640805" cy="33179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Intellectual</a:t>
                </a:r>
              </a:p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Disability</a:t>
                </a: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cxnSp>
            <p:nvCxnSpPr>
              <p:cNvPr id="217" name="116 Conector recto"/>
              <p:cNvCxnSpPr/>
              <p:nvPr/>
            </p:nvCxnSpPr>
            <p:spPr>
              <a:xfrm>
                <a:off x="321903" y="1695993"/>
                <a:ext cx="1984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117 Conector recto"/>
              <p:cNvCxnSpPr/>
              <p:nvPr/>
            </p:nvCxnSpPr>
            <p:spPr>
              <a:xfrm>
                <a:off x="1332141" y="2018741"/>
                <a:ext cx="0" cy="288865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19" name="Picture 9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2339752" y="2138501"/>
                <a:ext cx="477291" cy="24231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/>
            </p:spPr>
          </p:pic>
          <p:sp>
            <p:nvSpPr>
              <p:cNvPr id="220" name="80 CuadroTexto"/>
              <p:cNvSpPr txBox="1">
                <a:spLocks noChangeArrowheads="1"/>
              </p:cNvSpPr>
              <p:nvPr/>
            </p:nvSpPr>
            <p:spPr bwMode="auto">
              <a:xfrm>
                <a:off x="2735425" y="2092206"/>
                <a:ext cx="317321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59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21" name="120 CuadroTexto"/>
              <p:cNvSpPr txBox="1"/>
              <p:nvPr/>
            </p:nvSpPr>
            <p:spPr>
              <a:xfrm>
                <a:off x="2266733" y="1802886"/>
                <a:ext cx="851326" cy="20736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900" b="1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Psychogeriatrics</a:t>
                </a: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cxnSp>
            <p:nvCxnSpPr>
              <p:cNvPr id="222" name="121 Conector recto"/>
              <p:cNvCxnSpPr/>
              <p:nvPr/>
            </p:nvCxnSpPr>
            <p:spPr>
              <a:xfrm>
                <a:off x="2266733" y="2039375"/>
                <a:ext cx="0" cy="288865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122 Conector recto"/>
              <p:cNvCxnSpPr/>
              <p:nvPr/>
            </p:nvCxnSpPr>
            <p:spPr>
              <a:xfrm>
                <a:off x="3059468" y="2039375"/>
                <a:ext cx="0" cy="288865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24" name="Picture 9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323528" y="2735470"/>
                <a:ext cx="477291" cy="242317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  <p:sp>
            <p:nvSpPr>
              <p:cNvPr id="225" name="95 CuadroTexto"/>
              <p:cNvSpPr txBox="1">
                <a:spLocks noChangeArrowheads="1"/>
              </p:cNvSpPr>
              <p:nvPr/>
            </p:nvSpPr>
            <p:spPr bwMode="auto">
              <a:xfrm>
                <a:off x="719201" y="2689175"/>
                <a:ext cx="317321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21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26" name="125 CuadroTexto"/>
              <p:cNvSpPr txBox="1"/>
              <p:nvPr/>
            </p:nvSpPr>
            <p:spPr>
              <a:xfrm>
                <a:off x="251520" y="2399662"/>
                <a:ext cx="702421" cy="45621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Therapeutic </a:t>
                </a:r>
              </a:p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Community</a:t>
                </a:r>
              </a:p>
              <a:p>
                <a:pPr>
                  <a:defRPr/>
                </a:pP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pic>
            <p:nvPicPr>
              <p:cNvPr id="227" name="Picture 9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1403648" y="2735470"/>
                <a:ext cx="477291" cy="242317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  <p:sp>
            <p:nvSpPr>
              <p:cNvPr id="228" name="106 CuadroTexto"/>
              <p:cNvSpPr txBox="1">
                <a:spLocks noChangeArrowheads="1"/>
              </p:cNvSpPr>
              <p:nvPr/>
            </p:nvSpPr>
            <p:spPr bwMode="auto">
              <a:xfrm>
                <a:off x="1799321" y="2688015"/>
                <a:ext cx="317321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18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29" name="128 CuadroTexto"/>
              <p:cNvSpPr txBox="1"/>
              <p:nvPr/>
            </p:nvSpPr>
            <p:spPr>
              <a:xfrm>
                <a:off x="1332141" y="2399662"/>
                <a:ext cx="918076" cy="20736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 Home Residence</a:t>
                </a: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cxnSp>
            <p:nvCxnSpPr>
              <p:cNvPr id="230" name="129 Conector recto"/>
              <p:cNvCxnSpPr/>
              <p:nvPr/>
            </p:nvCxnSpPr>
            <p:spPr>
              <a:xfrm>
                <a:off x="1332141" y="2615517"/>
                <a:ext cx="0" cy="288865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31" name="Picture 9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323528" y="3687056"/>
                <a:ext cx="477291" cy="242317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  <p:sp>
            <p:nvSpPr>
              <p:cNvPr id="232" name="131 CuadroTexto"/>
              <p:cNvSpPr txBox="1"/>
              <p:nvPr/>
            </p:nvSpPr>
            <p:spPr>
              <a:xfrm>
                <a:off x="251520" y="3083615"/>
                <a:ext cx="2417395" cy="24884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Correctional psychiatric hospitalization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33" name="121 CuadroTexto"/>
              <p:cNvSpPr txBox="1">
                <a:spLocks noChangeArrowheads="1"/>
              </p:cNvSpPr>
              <p:nvPr/>
            </p:nvSpPr>
            <p:spPr bwMode="auto">
              <a:xfrm>
                <a:off x="719201" y="3640761"/>
                <a:ext cx="402044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124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34" name="133 CuadroTexto"/>
              <p:cNvSpPr txBox="1"/>
              <p:nvPr/>
            </p:nvSpPr>
            <p:spPr>
              <a:xfrm>
                <a:off x="251520" y="3351847"/>
                <a:ext cx="1171855" cy="3317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Acute, sub acute, medium stay and Mille</a:t>
                </a: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pic>
            <p:nvPicPr>
              <p:cNvPr id="235" name="Picture 9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1562776" y="3687056"/>
                <a:ext cx="477291" cy="242317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  <p:sp>
            <p:nvSpPr>
              <p:cNvPr id="236" name="134 CuadroTexto"/>
              <p:cNvSpPr txBox="1">
                <a:spLocks noChangeArrowheads="1"/>
              </p:cNvSpPr>
              <p:nvPr/>
            </p:nvSpPr>
            <p:spPr bwMode="auto">
              <a:xfrm>
                <a:off x="1958448" y="3640761"/>
                <a:ext cx="317321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66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37" name="136 CuadroTexto"/>
              <p:cNvSpPr txBox="1"/>
              <p:nvPr/>
            </p:nvSpPr>
            <p:spPr>
              <a:xfrm>
                <a:off x="1490688" y="3351847"/>
                <a:ext cx="620266" cy="33179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Psychiatric</a:t>
                </a:r>
              </a:p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nursing</a:t>
                </a: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cxnSp>
            <p:nvCxnSpPr>
              <p:cNvPr id="238" name="137 Conector recto"/>
              <p:cNvCxnSpPr/>
              <p:nvPr/>
            </p:nvCxnSpPr>
            <p:spPr>
              <a:xfrm>
                <a:off x="1478172" y="3566115"/>
                <a:ext cx="0" cy="288865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39" name="Picture 9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2339752" y="3687056"/>
                <a:ext cx="477291" cy="242317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  <p:sp>
            <p:nvSpPr>
              <p:cNvPr id="240" name="138 CuadroTexto"/>
              <p:cNvSpPr txBox="1">
                <a:spLocks noChangeArrowheads="1"/>
              </p:cNvSpPr>
              <p:nvPr/>
            </p:nvSpPr>
            <p:spPr bwMode="auto">
              <a:xfrm>
                <a:off x="2735425" y="3604374"/>
                <a:ext cx="317321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12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41" name="140 CuadroTexto"/>
              <p:cNvSpPr txBox="1"/>
              <p:nvPr/>
            </p:nvSpPr>
            <p:spPr>
              <a:xfrm>
                <a:off x="2266733" y="3351847"/>
                <a:ext cx="1097789" cy="33179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Therapeutic Juvenile </a:t>
                </a:r>
              </a:p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Justice Unit</a:t>
                </a: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cxnSp>
            <p:nvCxnSpPr>
              <p:cNvPr id="242" name="141 Conector recto"/>
              <p:cNvCxnSpPr/>
              <p:nvPr/>
            </p:nvCxnSpPr>
            <p:spPr>
              <a:xfrm>
                <a:off x="2266733" y="3551948"/>
                <a:ext cx="0" cy="28727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142 Conector recto"/>
              <p:cNvCxnSpPr/>
              <p:nvPr/>
            </p:nvCxnSpPr>
            <p:spPr>
              <a:xfrm>
                <a:off x="3129006" y="3588335"/>
                <a:ext cx="0" cy="288865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143 Conector recto"/>
              <p:cNvCxnSpPr/>
              <p:nvPr/>
            </p:nvCxnSpPr>
            <p:spPr>
              <a:xfrm>
                <a:off x="321903" y="3332459"/>
                <a:ext cx="2775961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" name="144 CuadroTexto"/>
              <p:cNvSpPr txBox="1"/>
              <p:nvPr/>
            </p:nvSpPr>
            <p:spPr>
              <a:xfrm>
                <a:off x="251520" y="3983659"/>
                <a:ext cx="1101280" cy="24884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Community Area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46" name="145 CuadroTexto"/>
              <p:cNvSpPr txBox="1">
                <a:spLocks noChangeArrowheads="1"/>
              </p:cNvSpPr>
              <p:nvPr/>
            </p:nvSpPr>
            <p:spPr bwMode="auto">
              <a:xfrm>
                <a:off x="609128" y="4734119"/>
                <a:ext cx="232600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8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47" name="146 CuadroTexto"/>
              <p:cNvSpPr txBox="1"/>
              <p:nvPr/>
            </p:nvSpPr>
            <p:spPr>
              <a:xfrm>
                <a:off x="251520" y="4250303"/>
                <a:ext cx="742215" cy="33179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Mental health</a:t>
                </a:r>
              </a:p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Center</a:t>
                </a: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48" name="147 CuadroTexto"/>
              <p:cNvSpPr txBox="1"/>
              <p:nvPr/>
            </p:nvSpPr>
            <p:spPr>
              <a:xfrm>
                <a:off x="971935" y="4270937"/>
                <a:ext cx="536828" cy="33179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Day</a:t>
                </a:r>
              </a:p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Hospitals</a:t>
                </a: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cxnSp>
            <p:nvCxnSpPr>
              <p:cNvPr id="249" name="148 Conector recto"/>
              <p:cNvCxnSpPr/>
              <p:nvPr/>
            </p:nvCxnSpPr>
            <p:spPr>
              <a:xfrm flipH="1">
                <a:off x="970543" y="4393572"/>
                <a:ext cx="1391" cy="55074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0" name="149 CuadroTexto"/>
              <p:cNvSpPr txBox="1"/>
              <p:nvPr/>
            </p:nvSpPr>
            <p:spPr>
              <a:xfrm>
                <a:off x="1606122" y="4246206"/>
                <a:ext cx="1013865" cy="58063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Community</a:t>
                </a:r>
              </a:p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Rehabilitation Services</a:t>
                </a:r>
              </a:p>
              <a:p>
                <a:pPr>
                  <a:defRPr/>
                </a:pP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pic>
            <p:nvPicPr>
              <p:cNvPr id="251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0F1F1"/>
                  </a:clrFrom>
                  <a:clrTo>
                    <a:srgbClr val="F0F1F1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321903" y="4630753"/>
                <a:ext cx="322830" cy="36236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  <p:sp>
            <p:nvSpPr>
              <p:cNvPr id="252" name="154 CuadroTexto"/>
              <p:cNvSpPr txBox="1">
                <a:spLocks noChangeArrowheads="1"/>
              </p:cNvSpPr>
              <p:nvPr/>
            </p:nvSpPr>
            <p:spPr bwMode="auto">
              <a:xfrm>
                <a:off x="1329208" y="4755024"/>
                <a:ext cx="232600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4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pic>
            <p:nvPicPr>
              <p:cNvPr id="253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0F1F1"/>
                  </a:clrFrom>
                  <a:clrTo>
                    <a:srgbClr val="F0F1F1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1058657" y="4630753"/>
                <a:ext cx="322830" cy="36236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  <p:cxnSp>
            <p:nvCxnSpPr>
              <p:cNvPr id="254" name="153 Conector recto"/>
              <p:cNvCxnSpPr/>
              <p:nvPr/>
            </p:nvCxnSpPr>
            <p:spPr>
              <a:xfrm flipH="1">
                <a:off x="1618638" y="4393572"/>
                <a:ext cx="1391" cy="55074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5" name="157 CuadroTexto"/>
              <p:cNvSpPr txBox="1">
                <a:spLocks noChangeArrowheads="1"/>
              </p:cNvSpPr>
              <p:nvPr/>
            </p:nvSpPr>
            <p:spPr bwMode="auto">
              <a:xfrm>
                <a:off x="1977280" y="4734119"/>
                <a:ext cx="232600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7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pic>
            <p:nvPicPr>
              <p:cNvPr id="256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0F1F1"/>
                  </a:clrFrom>
                  <a:clrTo>
                    <a:srgbClr val="F0F1F1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1699808" y="4634575"/>
                <a:ext cx="322830" cy="36236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  <p:sp>
            <p:nvSpPr>
              <p:cNvPr id="257" name="156 CuadroTexto"/>
              <p:cNvSpPr txBox="1"/>
              <p:nvPr/>
            </p:nvSpPr>
            <p:spPr>
              <a:xfrm>
                <a:off x="2287595" y="4239856"/>
                <a:ext cx="1331670" cy="456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Community Rehabilitation Services and  Labour integration</a:t>
                </a: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cxnSp>
            <p:nvCxnSpPr>
              <p:cNvPr id="258" name="157 Conector recto"/>
              <p:cNvCxnSpPr/>
              <p:nvPr/>
            </p:nvCxnSpPr>
            <p:spPr>
              <a:xfrm flipH="1">
                <a:off x="2316801" y="4393572"/>
                <a:ext cx="1391" cy="55074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9" name="161 CuadroTexto"/>
              <p:cNvSpPr txBox="1">
                <a:spLocks noChangeArrowheads="1"/>
              </p:cNvSpPr>
              <p:nvPr/>
            </p:nvSpPr>
            <p:spPr bwMode="auto">
              <a:xfrm>
                <a:off x="2720656" y="4734119"/>
                <a:ext cx="232600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1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pic>
            <p:nvPicPr>
              <p:cNvPr id="260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0F1F1"/>
                  </a:clrFrom>
                  <a:clrTo>
                    <a:srgbClr val="F0F1F1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2408287" y="4634574"/>
                <a:ext cx="322830" cy="36236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  <p:sp>
            <p:nvSpPr>
              <p:cNvPr id="261" name="164 CuadroTexto"/>
              <p:cNvSpPr txBox="1">
                <a:spLocks noChangeArrowheads="1"/>
              </p:cNvSpPr>
              <p:nvPr/>
            </p:nvSpPr>
            <p:spPr bwMode="auto">
              <a:xfrm>
                <a:off x="609128" y="5497487"/>
                <a:ext cx="232600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1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62" name="161 CuadroTexto"/>
              <p:cNvSpPr txBox="1"/>
              <p:nvPr/>
            </p:nvSpPr>
            <p:spPr>
              <a:xfrm>
                <a:off x="173736" y="5056586"/>
                <a:ext cx="604862" cy="33179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Pre-labour</a:t>
                </a:r>
              </a:p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Service</a:t>
                </a: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63" name="162 CuadroTexto"/>
              <p:cNvSpPr txBox="1"/>
              <p:nvPr/>
            </p:nvSpPr>
            <p:spPr>
              <a:xfrm>
                <a:off x="971935" y="5077220"/>
                <a:ext cx="497035" cy="33179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Assisted</a:t>
                </a:r>
              </a:p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Flats</a:t>
                </a: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cxnSp>
            <p:nvCxnSpPr>
              <p:cNvPr id="264" name="163 Conector recto"/>
              <p:cNvCxnSpPr/>
              <p:nvPr/>
            </p:nvCxnSpPr>
            <p:spPr>
              <a:xfrm flipH="1">
                <a:off x="970543" y="5150230"/>
                <a:ext cx="1391" cy="557097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5" name="164 CuadroTexto"/>
              <p:cNvSpPr txBox="1"/>
              <p:nvPr/>
            </p:nvSpPr>
            <p:spPr>
              <a:xfrm>
                <a:off x="1620030" y="5056586"/>
                <a:ext cx="935982" cy="33806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Occupational Center</a:t>
                </a: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pic>
            <p:nvPicPr>
              <p:cNvPr id="266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0F1F1"/>
                  </a:clrFrom>
                  <a:clrTo>
                    <a:srgbClr val="F0F1F1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338577" y="5351732"/>
                <a:ext cx="322830" cy="36236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  <p:pic>
            <p:nvPicPr>
              <p:cNvPr id="267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0F1F1"/>
                  </a:clrFrom>
                  <a:clrTo>
                    <a:srgbClr val="F0F1F1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1058657" y="5394121"/>
                <a:ext cx="322830" cy="36236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  <p:cxnSp>
            <p:nvCxnSpPr>
              <p:cNvPr id="268" name="167 Conector recto"/>
              <p:cNvCxnSpPr/>
              <p:nvPr/>
            </p:nvCxnSpPr>
            <p:spPr>
              <a:xfrm flipH="1">
                <a:off x="1618638" y="5150230"/>
                <a:ext cx="1391" cy="557097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9" name="173 CuadroTexto"/>
              <p:cNvSpPr txBox="1">
                <a:spLocks noChangeArrowheads="1"/>
              </p:cNvSpPr>
              <p:nvPr/>
            </p:nvSpPr>
            <p:spPr bwMode="auto">
              <a:xfrm>
                <a:off x="1977280" y="5497487"/>
                <a:ext cx="232600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1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pic>
            <p:nvPicPr>
              <p:cNvPr id="270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0F1F1"/>
                  </a:clrFrom>
                  <a:clrTo>
                    <a:srgbClr val="F0F1F1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1706729" y="5373216"/>
                <a:ext cx="322830" cy="36236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  <p:sp>
            <p:nvSpPr>
              <p:cNvPr id="271" name="170 CuadroTexto"/>
              <p:cNvSpPr txBox="1"/>
              <p:nvPr/>
            </p:nvSpPr>
            <p:spPr>
              <a:xfrm>
                <a:off x="2269725" y="5056586"/>
                <a:ext cx="1767436" cy="3317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Specialized  Mental health </a:t>
                </a:r>
              </a:p>
              <a:p>
                <a:pPr>
                  <a:defRPr/>
                </a:pPr>
                <a:r>
                  <a:rPr lang="en-GB" sz="9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Service (DI SESMDI)</a:t>
                </a:r>
                <a:endParaRPr lang="en-GB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72" name="177 CuadroTexto"/>
              <p:cNvSpPr txBox="1">
                <a:spLocks noChangeArrowheads="1"/>
              </p:cNvSpPr>
              <p:nvPr/>
            </p:nvSpPr>
            <p:spPr bwMode="auto">
              <a:xfrm>
                <a:off x="2647724" y="5497487"/>
                <a:ext cx="232600" cy="276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2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pic>
            <p:nvPicPr>
              <p:cNvPr id="273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0F1F1"/>
                  </a:clrFrom>
                  <a:clrTo>
                    <a:srgbClr val="F0F1F1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2377175" y="5373216"/>
                <a:ext cx="322830" cy="36236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</p:grpSp>
        <p:sp>
          <p:nvSpPr>
            <p:cNvPr id="209" name="154 CuadroTexto"/>
            <p:cNvSpPr txBox="1">
              <a:spLocks noChangeArrowheads="1"/>
            </p:cNvSpPr>
            <p:nvPr/>
          </p:nvSpPr>
          <p:spPr bwMode="auto">
            <a:xfrm>
              <a:off x="3459368" y="5567821"/>
              <a:ext cx="265553" cy="276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s-ES" sz="1400" b="1" dirty="0" smtClean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rPr>
                <a:t>6</a:t>
              </a:r>
              <a:endParaRPr lang="en-GB" altLang="es-ES" sz="1400" b="1" dirty="0">
                <a:solidFill>
                  <a:srgbClr val="C00000"/>
                </a:solidFill>
                <a:latin typeface="Trebuchet MS" panose="020B0603020202020204" pitchFamily="34" charset="0"/>
                <a:ea typeface="MS PGothic" panose="020B0600070205080204" pitchFamily="34" charset="-128"/>
              </a:endParaRPr>
            </a:p>
          </p:txBody>
        </p:sp>
      </p:grpSp>
      <p:cxnSp>
        <p:nvCxnSpPr>
          <p:cNvPr id="10" name="Conector recto 9"/>
          <p:cNvCxnSpPr/>
          <p:nvPr/>
        </p:nvCxnSpPr>
        <p:spPr>
          <a:xfrm>
            <a:off x="4644008" y="1196752"/>
            <a:ext cx="0" cy="504056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143 Conector recto"/>
          <p:cNvCxnSpPr/>
          <p:nvPr/>
        </p:nvCxnSpPr>
        <p:spPr bwMode="auto">
          <a:xfrm>
            <a:off x="283166" y="4414499"/>
            <a:ext cx="346654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o 3"/>
          <p:cNvGrpSpPr/>
          <p:nvPr/>
        </p:nvGrpSpPr>
        <p:grpSpPr>
          <a:xfrm>
            <a:off x="5004048" y="1196752"/>
            <a:ext cx="4608512" cy="4824536"/>
            <a:chOff x="4644008" y="1196752"/>
            <a:chExt cx="4608512" cy="4824536"/>
          </a:xfrm>
        </p:grpSpPr>
        <p:pic>
          <p:nvPicPr>
            <p:cNvPr id="284" name="Imagen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196752"/>
              <a:ext cx="1232818" cy="746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7" name="2 CuadroTexto"/>
            <p:cNvSpPr txBox="1">
              <a:spLocks noChangeArrowheads="1"/>
            </p:cNvSpPr>
            <p:nvPr/>
          </p:nvSpPr>
          <p:spPr bwMode="auto">
            <a:xfrm>
              <a:off x="7596336" y="2815996"/>
              <a:ext cx="396875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s-ES" sz="1400" b="1" dirty="0" smtClean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rPr>
                <a:t>20</a:t>
              </a:r>
              <a:endParaRPr lang="en-GB" altLang="es-ES" sz="1400" b="1" dirty="0">
                <a:solidFill>
                  <a:srgbClr val="C00000"/>
                </a:solidFill>
                <a:latin typeface="Trebuchet MS" panose="020B0603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281" name="2 CuadroTexto"/>
            <p:cNvSpPr txBox="1">
              <a:spLocks noChangeArrowheads="1"/>
            </p:cNvSpPr>
            <p:nvPr/>
          </p:nvSpPr>
          <p:spPr bwMode="auto">
            <a:xfrm>
              <a:off x="6553691" y="1526325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s-ES" sz="1400" b="1" dirty="0" smtClean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rPr>
                <a:t>20</a:t>
              </a:r>
              <a:endParaRPr lang="en-GB" altLang="es-ES" sz="1400" b="1" dirty="0">
                <a:solidFill>
                  <a:srgbClr val="C00000"/>
                </a:solidFill>
                <a:latin typeface="Trebuchet MS" panose="020B0603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282" name="112 CuadroTexto"/>
            <p:cNvSpPr txBox="1"/>
            <p:nvPr/>
          </p:nvSpPr>
          <p:spPr bwMode="auto">
            <a:xfrm>
              <a:off x="4821535" y="1988840"/>
              <a:ext cx="119062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rPr>
                <a:t>Emergency Area</a:t>
              </a:r>
              <a:endParaRPr lang="en-GB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</a:endParaRPr>
            </a:p>
          </p:txBody>
        </p:sp>
        <p:sp>
          <p:nvSpPr>
            <p:cNvPr id="283" name="136 CuadroTexto"/>
            <p:cNvSpPr txBox="1"/>
            <p:nvPr/>
          </p:nvSpPr>
          <p:spPr bwMode="auto">
            <a:xfrm>
              <a:off x="6018408" y="1567441"/>
              <a:ext cx="652743" cy="2308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rPr>
                <a:t>Maternal</a:t>
              </a:r>
              <a:endPara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</a:endParaRPr>
            </a:p>
          </p:txBody>
        </p:sp>
        <p:sp>
          <p:nvSpPr>
            <p:cNvPr id="285" name="112 CuadroTexto"/>
            <p:cNvSpPr txBox="1"/>
            <p:nvPr/>
          </p:nvSpPr>
          <p:spPr bwMode="auto">
            <a:xfrm>
              <a:off x="6012160" y="1295979"/>
              <a:ext cx="2573338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rPr>
                <a:t>Hospitalization Area</a:t>
              </a:r>
              <a:endPara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</a:endParaRPr>
            </a:p>
          </p:txBody>
        </p:sp>
        <p:sp>
          <p:nvSpPr>
            <p:cNvPr id="286" name="2 CuadroTexto"/>
            <p:cNvSpPr txBox="1">
              <a:spLocks noChangeArrowheads="1"/>
            </p:cNvSpPr>
            <p:nvPr/>
          </p:nvSpPr>
          <p:spPr bwMode="auto">
            <a:xfrm>
              <a:off x="6581741" y="2276872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s-ES" sz="1400" b="1" dirty="0" smtClean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rPr>
                <a:t>12</a:t>
              </a:r>
              <a:endParaRPr lang="en-GB" altLang="es-ES" sz="1400" b="1" dirty="0">
                <a:solidFill>
                  <a:srgbClr val="C00000"/>
                </a:solidFill>
                <a:latin typeface="Trebuchet MS" panose="020B0603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287" name="136 CuadroTexto"/>
            <p:cNvSpPr txBox="1"/>
            <p:nvPr/>
          </p:nvSpPr>
          <p:spPr bwMode="auto">
            <a:xfrm>
              <a:off x="6012160" y="2305068"/>
              <a:ext cx="699230" cy="2308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rPr>
                <a:t>Pediatrics</a:t>
              </a:r>
              <a:endPara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</a:endParaRPr>
            </a:p>
          </p:txBody>
        </p:sp>
        <p:sp>
          <p:nvSpPr>
            <p:cNvPr id="288" name="2 CuadroTexto"/>
            <p:cNvSpPr txBox="1">
              <a:spLocks noChangeArrowheads="1"/>
            </p:cNvSpPr>
            <p:nvPr/>
          </p:nvSpPr>
          <p:spPr bwMode="auto">
            <a:xfrm>
              <a:off x="6841723" y="1751522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s-ES" sz="1400" b="1" dirty="0" smtClean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rPr>
                <a:t>40</a:t>
              </a:r>
              <a:endParaRPr lang="en-GB" altLang="es-ES" sz="1400" b="1" dirty="0">
                <a:solidFill>
                  <a:srgbClr val="C00000"/>
                </a:solidFill>
                <a:latin typeface="Trebuchet MS" panose="020B0603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289" name="136 CuadroTexto"/>
            <p:cNvSpPr txBox="1"/>
            <p:nvPr/>
          </p:nvSpPr>
          <p:spPr bwMode="auto">
            <a:xfrm>
              <a:off x="5994176" y="1802391"/>
              <a:ext cx="898003" cy="2308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rPr>
                <a:t>Traumatology</a:t>
              </a:r>
              <a:endPara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</a:endParaRPr>
            </a:p>
          </p:txBody>
        </p:sp>
        <p:sp>
          <p:nvSpPr>
            <p:cNvPr id="290" name="2 CuadroTexto"/>
            <p:cNvSpPr txBox="1">
              <a:spLocks noChangeArrowheads="1"/>
            </p:cNvSpPr>
            <p:nvPr/>
          </p:nvSpPr>
          <p:spPr bwMode="auto">
            <a:xfrm>
              <a:off x="7598638" y="2492896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s-ES" sz="1400" b="1" dirty="0" smtClean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rPr>
                <a:t>48</a:t>
              </a:r>
              <a:endParaRPr lang="en-GB" altLang="es-ES" sz="1400" b="1" dirty="0">
                <a:solidFill>
                  <a:srgbClr val="C00000"/>
                </a:solidFill>
                <a:latin typeface="Trebuchet MS" panose="020B0603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291" name="136 CuadroTexto"/>
            <p:cNvSpPr txBox="1"/>
            <p:nvPr/>
          </p:nvSpPr>
          <p:spPr bwMode="auto">
            <a:xfrm>
              <a:off x="5997872" y="2538618"/>
              <a:ext cx="1529586" cy="2308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rPr>
                <a:t>Other surgical specialities</a:t>
              </a:r>
              <a:endPara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</a:endParaRPr>
            </a:p>
          </p:txBody>
        </p:sp>
        <p:sp>
          <p:nvSpPr>
            <p:cNvPr id="292" name="2 CuadroTexto"/>
            <p:cNvSpPr txBox="1">
              <a:spLocks noChangeArrowheads="1"/>
            </p:cNvSpPr>
            <p:nvPr/>
          </p:nvSpPr>
          <p:spPr bwMode="auto">
            <a:xfrm>
              <a:off x="7164288" y="2018709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s-ES" sz="1400" b="1" dirty="0" smtClean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rPr>
                <a:t>72</a:t>
              </a:r>
              <a:endParaRPr lang="en-GB" altLang="es-ES" sz="1400" b="1" dirty="0">
                <a:solidFill>
                  <a:srgbClr val="C00000"/>
                </a:solidFill>
                <a:latin typeface="Trebuchet MS" panose="020B0603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293" name="136 CuadroTexto"/>
            <p:cNvSpPr txBox="1"/>
            <p:nvPr/>
          </p:nvSpPr>
          <p:spPr bwMode="auto">
            <a:xfrm>
              <a:off x="5997872" y="2060848"/>
              <a:ext cx="1196161" cy="2308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rPr>
                <a:t>Medical specialities</a:t>
              </a:r>
              <a:endPara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</a:endParaRPr>
            </a:p>
          </p:txBody>
        </p:sp>
        <p:sp>
          <p:nvSpPr>
            <p:cNvPr id="294" name="136 CuadroTexto"/>
            <p:cNvSpPr txBox="1"/>
            <p:nvPr/>
          </p:nvSpPr>
          <p:spPr bwMode="auto">
            <a:xfrm>
              <a:off x="5989198" y="2846863"/>
              <a:ext cx="1625766" cy="2308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rPr>
                <a:t>Emergency hospitalization </a:t>
              </a:r>
              <a:endPara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</a:endParaRPr>
            </a:p>
          </p:txBody>
        </p:sp>
        <p:sp>
          <p:nvSpPr>
            <p:cNvPr id="295" name="2 CuadroTexto"/>
            <p:cNvSpPr txBox="1">
              <a:spLocks noChangeArrowheads="1"/>
            </p:cNvSpPr>
            <p:nvPr/>
          </p:nvSpPr>
          <p:spPr bwMode="auto">
            <a:xfrm>
              <a:off x="4813597" y="2410470"/>
              <a:ext cx="64953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GB" altLang="es-E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  <a:ea typeface="MS PGothic" panose="020B0600070205080204" pitchFamily="34" charset="-128"/>
                </a:rPr>
                <a:t>Box</a:t>
              </a:r>
              <a:r>
                <a:rPr lang="en-GB" altLang="es-ES" sz="1400" b="1" dirty="0" smtClean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rPr>
                <a:t> 50</a:t>
              </a:r>
            </a:p>
          </p:txBody>
        </p:sp>
        <p:sp>
          <p:nvSpPr>
            <p:cNvPr id="296" name="112 CuadroTexto"/>
            <p:cNvSpPr txBox="1"/>
            <p:nvPr/>
          </p:nvSpPr>
          <p:spPr bwMode="auto">
            <a:xfrm>
              <a:off x="4780493" y="2708920"/>
              <a:ext cx="1211262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rPr>
                <a:t>Convalescence</a:t>
              </a:r>
              <a:endParaRPr lang="en-GB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</a:endParaRPr>
            </a:p>
          </p:txBody>
        </p:sp>
        <p:sp>
          <p:nvSpPr>
            <p:cNvPr id="297" name="2 CuadroTexto"/>
            <p:cNvSpPr txBox="1">
              <a:spLocks noChangeArrowheads="1"/>
            </p:cNvSpPr>
            <p:nvPr/>
          </p:nvSpPr>
          <p:spPr bwMode="auto">
            <a:xfrm>
              <a:off x="4800946" y="2916379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s-ES" sz="1400" b="1" dirty="0" smtClean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rPr>
                <a:t>29</a:t>
              </a:r>
              <a:endParaRPr lang="en-GB" altLang="es-ES" sz="1400" b="1" dirty="0">
                <a:solidFill>
                  <a:srgbClr val="C00000"/>
                </a:solidFill>
                <a:latin typeface="Trebuchet MS" panose="020B0603020202020204" pitchFamily="34" charset="0"/>
                <a:ea typeface="MS PGothic" panose="020B0600070205080204" pitchFamily="34" charset="-128"/>
              </a:endParaRPr>
            </a:p>
          </p:txBody>
        </p:sp>
        <p:pic>
          <p:nvPicPr>
            <p:cNvPr id="298" name="Imagen 7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3005" y="2970062"/>
              <a:ext cx="425638" cy="19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9" name="112 CuadroTexto"/>
            <p:cNvSpPr txBox="1"/>
            <p:nvPr/>
          </p:nvSpPr>
          <p:spPr bwMode="auto">
            <a:xfrm>
              <a:off x="4829736" y="4371454"/>
              <a:ext cx="134908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GB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rPr>
                <a:t>Palliative Care Unit</a:t>
              </a:r>
              <a:endParaRPr lang="en-GB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</a:endParaRPr>
            </a:p>
          </p:txBody>
        </p:sp>
        <p:sp>
          <p:nvSpPr>
            <p:cNvPr id="300" name="2 CuadroTexto"/>
            <p:cNvSpPr txBox="1">
              <a:spLocks noChangeArrowheads="1"/>
            </p:cNvSpPr>
            <p:nvPr/>
          </p:nvSpPr>
          <p:spPr bwMode="auto">
            <a:xfrm>
              <a:off x="4865741" y="4797152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s-ES" sz="1400" b="1" dirty="0" smtClean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rPr>
                <a:t>10</a:t>
              </a:r>
              <a:endParaRPr lang="en-GB" altLang="es-ES" sz="1400" b="1" dirty="0">
                <a:solidFill>
                  <a:srgbClr val="C00000"/>
                </a:solidFill>
                <a:latin typeface="Trebuchet MS" panose="020B0603020202020204" pitchFamily="34" charset="0"/>
                <a:ea typeface="MS PGothic" panose="020B0600070205080204" pitchFamily="34" charset="-128"/>
              </a:endParaRPr>
            </a:p>
          </p:txBody>
        </p:sp>
        <p:pic>
          <p:nvPicPr>
            <p:cNvPr id="301" name="Imagen 119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7801" y="4850835"/>
              <a:ext cx="425638" cy="19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" name="Grupo 4"/>
            <p:cNvGrpSpPr/>
            <p:nvPr/>
          </p:nvGrpSpPr>
          <p:grpSpPr>
            <a:xfrm>
              <a:off x="4800898" y="5354349"/>
              <a:ext cx="1220113" cy="666939"/>
              <a:chOff x="4872906" y="5301208"/>
              <a:chExt cx="1220113" cy="666939"/>
            </a:xfrm>
          </p:grpSpPr>
          <p:sp>
            <p:nvSpPr>
              <p:cNvPr id="279" name="Rectángulo redondeado 278"/>
              <p:cNvSpPr/>
              <p:nvPr/>
            </p:nvSpPr>
            <p:spPr bwMode="auto">
              <a:xfrm>
                <a:off x="4874773" y="5317455"/>
                <a:ext cx="1114425" cy="61753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302" name="112 CuadroTexto"/>
              <p:cNvSpPr txBox="1"/>
              <p:nvPr/>
            </p:nvSpPr>
            <p:spPr bwMode="auto">
              <a:xfrm>
                <a:off x="4872906" y="5301208"/>
                <a:ext cx="1211262" cy="24622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Obstetric area</a:t>
                </a:r>
                <a:endParaRPr lang="en-GB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03" name="2 CuadroTexto"/>
              <p:cNvSpPr txBox="1">
                <a:spLocks noChangeArrowheads="1"/>
              </p:cNvSpPr>
              <p:nvPr/>
            </p:nvSpPr>
            <p:spPr bwMode="auto">
              <a:xfrm>
                <a:off x="4882431" y="5521871"/>
                <a:ext cx="1210588" cy="446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defRPr/>
                </a:pPr>
                <a:r>
                  <a:rPr lang="en-GB" altLang="es-ES" sz="9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Labour and delivery</a:t>
                </a:r>
              </a:p>
              <a:p>
                <a:pPr>
                  <a:defRPr/>
                </a:pPr>
                <a:r>
                  <a:rPr lang="en-GB" altLang="es-ES" sz="9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rooms    </a:t>
                </a: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5</a:t>
                </a:r>
              </a:p>
            </p:txBody>
          </p:sp>
        </p:grpSp>
        <p:cxnSp>
          <p:nvCxnSpPr>
            <p:cNvPr id="304" name="Conector recto 303"/>
            <p:cNvCxnSpPr/>
            <p:nvPr/>
          </p:nvCxnSpPr>
          <p:spPr bwMode="auto">
            <a:xfrm>
              <a:off x="4832647" y="2708920"/>
              <a:ext cx="116522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 bwMode="auto">
            <a:xfrm>
              <a:off x="4774927" y="3212976"/>
              <a:ext cx="116522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 bwMode="auto">
            <a:xfrm>
              <a:off x="4788024" y="5229200"/>
              <a:ext cx="116522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112 CuadroTexto"/>
            <p:cNvSpPr txBox="1"/>
            <p:nvPr/>
          </p:nvSpPr>
          <p:spPr bwMode="auto">
            <a:xfrm>
              <a:off x="6679182" y="4365104"/>
              <a:ext cx="2573338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  <a:cs typeface="+mn-cs"/>
                </a:rPr>
                <a:t>Ambulatory area</a:t>
              </a:r>
              <a:endParaRPr lang="en-GB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314" name="2 CuadroTexto"/>
            <p:cNvSpPr txBox="1">
              <a:spLocks noChangeArrowheads="1"/>
            </p:cNvSpPr>
            <p:nvPr/>
          </p:nvSpPr>
          <p:spPr bwMode="auto">
            <a:xfrm>
              <a:off x="6731461" y="4797152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s-ES" sz="1400" b="1" dirty="0" smtClean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rPr>
                <a:t>47</a:t>
              </a:r>
              <a:endParaRPr lang="en-GB" altLang="es-ES" sz="1400" b="1" dirty="0">
                <a:solidFill>
                  <a:srgbClr val="C00000"/>
                </a:solidFill>
                <a:latin typeface="Trebuchet MS" panose="020B0603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15" name="136 CuadroTexto"/>
            <p:cNvSpPr txBox="1"/>
            <p:nvPr/>
          </p:nvSpPr>
          <p:spPr bwMode="auto">
            <a:xfrm>
              <a:off x="6228184" y="4547666"/>
              <a:ext cx="1069524" cy="2308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  <a:cs typeface="+mn-cs"/>
                </a:rPr>
                <a:t>Consulting rooms</a:t>
              </a:r>
              <a:endPara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316" name="2 CuadroTexto"/>
            <p:cNvSpPr txBox="1">
              <a:spLocks noChangeArrowheads="1"/>
            </p:cNvSpPr>
            <p:nvPr/>
          </p:nvSpPr>
          <p:spPr bwMode="auto">
            <a:xfrm>
              <a:off x="7456415" y="4797152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s-ES" sz="1400" b="1" dirty="0" smtClean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rPr>
                <a:t>11</a:t>
              </a:r>
              <a:endParaRPr lang="en-GB" altLang="es-ES" sz="1400" b="1" dirty="0">
                <a:solidFill>
                  <a:srgbClr val="C00000"/>
                </a:solidFill>
                <a:latin typeface="Trebuchet MS" panose="020B0603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17" name="136 CuadroTexto"/>
            <p:cNvSpPr txBox="1"/>
            <p:nvPr/>
          </p:nvSpPr>
          <p:spPr bwMode="auto">
            <a:xfrm>
              <a:off x="7326075" y="4547666"/>
              <a:ext cx="630301" cy="2308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rPr>
                <a:t>Cabinets</a:t>
              </a:r>
              <a:endPara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</a:endParaRPr>
            </a:p>
          </p:txBody>
        </p:sp>
        <p:sp>
          <p:nvSpPr>
            <p:cNvPr id="318" name="112 CuadroTexto"/>
            <p:cNvSpPr txBox="1"/>
            <p:nvPr/>
          </p:nvSpPr>
          <p:spPr bwMode="auto">
            <a:xfrm>
              <a:off x="5992373" y="5365834"/>
              <a:ext cx="2573338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rPr>
                <a:t>Intensive Care Unit</a:t>
              </a:r>
              <a:endParaRPr lang="en-GB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</a:endParaRPr>
            </a:p>
          </p:txBody>
        </p:sp>
        <p:sp>
          <p:nvSpPr>
            <p:cNvPr id="319" name="2 CuadroTexto"/>
            <p:cNvSpPr txBox="1">
              <a:spLocks noChangeArrowheads="1"/>
            </p:cNvSpPr>
            <p:nvPr/>
          </p:nvSpPr>
          <p:spPr bwMode="auto">
            <a:xfrm>
              <a:off x="6804721" y="5566250"/>
              <a:ext cx="2904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s-ES" sz="1400" b="1" dirty="0" smtClean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rPr>
                <a:t>9</a:t>
              </a:r>
              <a:endParaRPr lang="en-GB" altLang="es-ES" sz="1400" b="1" dirty="0">
                <a:solidFill>
                  <a:srgbClr val="C00000"/>
                </a:solidFill>
                <a:latin typeface="Trebuchet MS" panose="020B0603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20" name="136 CuadroTexto"/>
            <p:cNvSpPr txBox="1"/>
            <p:nvPr/>
          </p:nvSpPr>
          <p:spPr bwMode="auto">
            <a:xfrm>
              <a:off x="5989198" y="5567446"/>
              <a:ext cx="814647" cy="2308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rPr>
                <a:t>In operation</a:t>
              </a:r>
              <a:endPara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ＭＳ Ｐゴシック" pitchFamily="34" charset="-128"/>
              </a:endParaRPr>
            </a:p>
          </p:txBody>
        </p:sp>
        <p:cxnSp>
          <p:nvCxnSpPr>
            <p:cNvPr id="324" name="Conector recto 323"/>
            <p:cNvCxnSpPr/>
            <p:nvPr/>
          </p:nvCxnSpPr>
          <p:spPr bwMode="auto">
            <a:xfrm>
              <a:off x="7308304" y="4707930"/>
              <a:ext cx="0" cy="449262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 bwMode="auto">
            <a:xfrm>
              <a:off x="6084168" y="5229200"/>
              <a:ext cx="1808486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upo 1"/>
            <p:cNvGrpSpPr/>
            <p:nvPr/>
          </p:nvGrpSpPr>
          <p:grpSpPr>
            <a:xfrm>
              <a:off x="4860032" y="3284983"/>
              <a:ext cx="3702472" cy="936105"/>
              <a:chOff x="5783216" y="3284983"/>
              <a:chExt cx="3702472" cy="936105"/>
            </a:xfrm>
          </p:grpSpPr>
          <p:sp>
            <p:nvSpPr>
              <p:cNvPr id="280" name="Rectángulo redondeado 279"/>
              <p:cNvSpPr/>
              <p:nvPr/>
            </p:nvSpPr>
            <p:spPr bwMode="auto">
              <a:xfrm>
                <a:off x="5783216" y="3365453"/>
                <a:ext cx="3702472" cy="85563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307" name="112 CuadroTexto"/>
              <p:cNvSpPr txBox="1"/>
              <p:nvPr/>
            </p:nvSpPr>
            <p:spPr bwMode="auto">
              <a:xfrm>
                <a:off x="5832381" y="3417764"/>
                <a:ext cx="2573338" cy="2769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Surgical Area</a:t>
                </a:r>
                <a:endParaRPr lang="en-GB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08" name="2 CuadroTexto"/>
              <p:cNvSpPr txBox="1">
                <a:spLocks noChangeArrowheads="1"/>
              </p:cNvSpPr>
              <p:nvPr/>
            </p:nvSpPr>
            <p:spPr bwMode="auto">
              <a:xfrm>
                <a:off x="6320843" y="3883442"/>
                <a:ext cx="29046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6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309" name="136 CuadroTexto"/>
              <p:cNvSpPr txBox="1"/>
              <p:nvPr/>
            </p:nvSpPr>
            <p:spPr bwMode="auto">
              <a:xfrm>
                <a:off x="5845146" y="3700867"/>
                <a:ext cx="1415772" cy="2308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9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itchFamily="34" charset="0"/>
                    <a:ea typeface="ＭＳ Ｐゴシック" pitchFamily="34" charset="-128"/>
                  </a:rPr>
                  <a:t>Total  operating rooms</a:t>
                </a:r>
                <a:endParaRPr lang="en-GB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10" name="2 CuadroTexto"/>
              <p:cNvSpPr txBox="1">
                <a:spLocks noChangeArrowheads="1"/>
              </p:cNvSpPr>
              <p:nvPr/>
            </p:nvSpPr>
            <p:spPr bwMode="auto">
              <a:xfrm>
                <a:off x="7487425" y="3883442"/>
                <a:ext cx="29046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s-ES" sz="1400" b="1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ea typeface="MS PGothic" panose="020B0600070205080204" pitchFamily="34" charset="-128"/>
                  </a:rPr>
                  <a:t>8</a:t>
                </a:r>
                <a:endParaRPr lang="en-GB" altLang="es-ES" sz="1400" b="1" dirty="0">
                  <a:solidFill>
                    <a:srgbClr val="C00000"/>
                  </a:solidFill>
                  <a:latin typeface="Trebuchet MS" panose="020B060302020202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311" name="136 CuadroTexto"/>
              <p:cNvSpPr txBox="1"/>
              <p:nvPr/>
            </p:nvSpPr>
            <p:spPr bwMode="auto">
              <a:xfrm>
                <a:off x="7423056" y="3700867"/>
                <a:ext cx="417102" cy="2308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9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itchFamily="34" charset="0"/>
                    <a:ea typeface="ＭＳ Ｐゴシック" pitchFamily="34" charset="-128"/>
                    <a:cs typeface="+mn-cs"/>
                  </a:rPr>
                  <a:t>UCSI</a:t>
                </a:r>
                <a:endParaRPr lang="en-GB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  <a:ea typeface="ＭＳ Ｐゴシック" pitchFamily="34" charset="-128"/>
                  <a:cs typeface="+mn-cs"/>
                </a:endParaRPr>
              </a:p>
            </p:txBody>
          </p:sp>
          <p:pic>
            <p:nvPicPr>
              <p:cNvPr id="7" name="Imagen 6"/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8F8F9"/>
                  </a:clrFrom>
                  <a:clrTo>
                    <a:srgbClr val="F8F8F9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233909" y="3284983"/>
                <a:ext cx="1077699" cy="893897"/>
              </a:xfrm>
              <a:prstGeom prst="rect">
                <a:avLst/>
              </a:prstGeom>
            </p:spPr>
          </p:pic>
        </p:grpSp>
        <p:cxnSp>
          <p:nvCxnSpPr>
            <p:cNvPr id="123" name="116 Conector recto"/>
            <p:cNvCxnSpPr/>
            <p:nvPr/>
          </p:nvCxnSpPr>
          <p:spPr bwMode="auto">
            <a:xfrm>
              <a:off x="6084168" y="1556792"/>
              <a:ext cx="247833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4" name="Picture 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0F1F1"/>
                </a:clrFrom>
                <a:clrTo>
                  <a:srgbClr val="F0F1F1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/>
            </a:blip>
            <a:srcRect/>
            <a:stretch>
              <a:fillRect/>
            </a:stretch>
          </p:blipFill>
          <p:spPr bwMode="auto">
            <a:xfrm>
              <a:off x="7865539" y="4521038"/>
              <a:ext cx="609282" cy="60961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</p:grpSp>
    </p:spTree>
    <p:extLst>
      <p:ext uri="{BB962C8B-B14F-4D97-AF65-F5344CB8AC3E}">
        <p14:creationId xmlns:p14="http://schemas.microsoft.com/office/powerpoint/2010/main" val="79839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3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6384751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ángulo redondeado 13"/>
          <p:cNvSpPr/>
          <p:nvPr/>
        </p:nvSpPr>
        <p:spPr>
          <a:xfrm>
            <a:off x="78649" y="126602"/>
            <a:ext cx="4493351" cy="754386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C00000"/>
              </a:buClr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Reference population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107503" y="1482131"/>
            <a:ext cx="4608513" cy="2266589"/>
            <a:chOff x="251519" y="1378435"/>
            <a:chExt cx="4608513" cy="2266589"/>
          </a:xfrm>
        </p:grpSpPr>
        <p:sp>
          <p:nvSpPr>
            <p:cNvPr id="7" name="Rectángulo 6"/>
            <p:cNvSpPr/>
            <p:nvPr/>
          </p:nvSpPr>
          <p:spPr>
            <a:xfrm>
              <a:off x="251520" y="2303340"/>
              <a:ext cx="216024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400" dirty="0" smtClean="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All the specialities</a:t>
              </a:r>
              <a:endParaRPr lang="en-GB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2745859" y="2276872"/>
              <a:ext cx="199766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126,445 inhabitants</a:t>
              </a:r>
              <a:endPara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3" name="Rectángulo redondeado 12"/>
            <p:cNvSpPr/>
            <p:nvPr/>
          </p:nvSpPr>
          <p:spPr>
            <a:xfrm>
              <a:off x="251520" y="1378435"/>
              <a:ext cx="1872208" cy="53839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EECE1">
                  <a:alpha val="60000"/>
                </a:srgbClr>
              </a:solidFill>
            </a:ln>
            <a:effectLst>
              <a:outerShdw blurRad="50800" dist="38100" algn="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rgbClr val="C00000"/>
                </a:buClr>
              </a:pPr>
              <a:r>
                <a:rPr lang="en-GB" sz="1600" dirty="0" smtClean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latin typeface="Trebuchet MS" panose="020B0603020202020204" pitchFamily="34" charset="0"/>
                </a:rPr>
                <a:t>General Hospital </a:t>
              </a:r>
              <a:endParaRPr lang="en-GB" sz="16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251519" y="2682544"/>
              <a:ext cx="248847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400" dirty="0" smtClean="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Maternal and child health, vascular surgery and  convalescence</a:t>
              </a:r>
              <a:endParaRPr lang="en-GB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2771801" y="2874422"/>
              <a:ext cx="208823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309,470 in</a:t>
              </a:r>
              <a:r>
                <a:rPr lang="en-GB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habitants</a:t>
              </a:r>
              <a:endParaRPr lang="en-GB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cxnSp>
          <p:nvCxnSpPr>
            <p:cNvPr id="10" name="Conector recto 9"/>
            <p:cNvCxnSpPr/>
            <p:nvPr/>
          </p:nvCxnSpPr>
          <p:spPr>
            <a:xfrm>
              <a:off x="251520" y="2636912"/>
              <a:ext cx="319138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/>
            <p:cNvCxnSpPr/>
            <p:nvPr/>
          </p:nvCxnSpPr>
          <p:spPr>
            <a:xfrm>
              <a:off x="251520" y="3356992"/>
              <a:ext cx="324036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ángulo 21"/>
            <p:cNvSpPr/>
            <p:nvPr/>
          </p:nvSpPr>
          <p:spPr>
            <a:xfrm>
              <a:off x="251520" y="3306470"/>
              <a:ext cx="230425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400" dirty="0" smtClean="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Psychiatric Emergencies</a:t>
              </a:r>
              <a:endParaRPr lang="en-GB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2771801" y="3306470"/>
              <a:ext cx="19717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732,024 in</a:t>
              </a:r>
              <a:r>
                <a:rPr lang="en-GB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habitants</a:t>
              </a:r>
              <a:endParaRPr lang="en-GB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cxnSp>
          <p:nvCxnSpPr>
            <p:cNvPr id="24" name="Conector recto 23"/>
            <p:cNvCxnSpPr/>
            <p:nvPr/>
          </p:nvCxnSpPr>
          <p:spPr>
            <a:xfrm>
              <a:off x="251520" y="3645024"/>
              <a:ext cx="324036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upo 3"/>
          <p:cNvGrpSpPr/>
          <p:nvPr/>
        </p:nvGrpSpPr>
        <p:grpSpPr>
          <a:xfrm>
            <a:off x="4716016" y="1340768"/>
            <a:ext cx="4581006" cy="3816424"/>
            <a:chOff x="4716016" y="1340768"/>
            <a:chExt cx="4581006" cy="3816424"/>
          </a:xfrm>
        </p:grpSpPr>
        <p:sp>
          <p:nvSpPr>
            <p:cNvPr id="30" name="Rectángulo redondeado 29"/>
            <p:cNvSpPr/>
            <p:nvPr/>
          </p:nvSpPr>
          <p:spPr>
            <a:xfrm>
              <a:off x="4716016" y="1340768"/>
              <a:ext cx="1872208" cy="53839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EECE1">
                  <a:alpha val="60000"/>
                </a:srgb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rgbClr val="C00000"/>
                </a:buClr>
              </a:pPr>
              <a:r>
                <a:rPr lang="en-GB" sz="1600" dirty="0" smtClean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latin typeface="Trebuchet MS" panose="020B0603020202020204" pitchFamily="34" charset="0"/>
                </a:rPr>
                <a:t>Mental health</a:t>
              </a:r>
              <a:endParaRPr lang="en-GB" sz="16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1" name="Rectángulo 30"/>
            <p:cNvSpPr/>
            <p:nvPr/>
          </p:nvSpPr>
          <p:spPr>
            <a:xfrm>
              <a:off x="4716016" y="2113692"/>
              <a:ext cx="194421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400" dirty="0" smtClean="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Ambulatory mental health services</a:t>
              </a:r>
              <a:endParaRPr lang="en-GB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2" name="Rectángulo 31"/>
            <p:cNvSpPr/>
            <p:nvPr/>
          </p:nvSpPr>
          <p:spPr>
            <a:xfrm>
              <a:off x="7210355" y="2276872"/>
              <a:ext cx="20730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672,967 inhabitants</a:t>
              </a:r>
              <a:endPara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3" name="Rectángulo 32"/>
            <p:cNvSpPr/>
            <p:nvPr/>
          </p:nvSpPr>
          <p:spPr>
            <a:xfrm>
              <a:off x="4716016" y="2708920"/>
              <a:ext cx="230425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400" dirty="0" smtClean="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Acute hospitalization</a:t>
              </a:r>
              <a:endParaRPr lang="en-GB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4" name="Rectángulo 33"/>
            <p:cNvSpPr/>
            <p:nvPr/>
          </p:nvSpPr>
          <p:spPr>
            <a:xfrm>
              <a:off x="7236297" y="2708920"/>
              <a:ext cx="206072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633,710 inhabitants</a:t>
              </a:r>
              <a:endPara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cxnSp>
          <p:nvCxnSpPr>
            <p:cNvPr id="35" name="Conector recto 34"/>
            <p:cNvCxnSpPr/>
            <p:nvPr/>
          </p:nvCxnSpPr>
          <p:spPr>
            <a:xfrm>
              <a:off x="4716016" y="2636912"/>
              <a:ext cx="319138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/>
            <p:cNvCxnSpPr/>
            <p:nvPr/>
          </p:nvCxnSpPr>
          <p:spPr>
            <a:xfrm>
              <a:off x="4716016" y="3068960"/>
              <a:ext cx="324036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ángulo 36"/>
            <p:cNvSpPr/>
            <p:nvPr/>
          </p:nvSpPr>
          <p:spPr>
            <a:xfrm>
              <a:off x="4716016" y="3193231"/>
              <a:ext cx="230425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400" dirty="0" smtClean="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Psychiatric Day hospital</a:t>
              </a:r>
              <a:endParaRPr lang="en-GB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8" name="Rectángulo 37"/>
            <p:cNvSpPr/>
            <p:nvPr/>
          </p:nvSpPr>
          <p:spPr>
            <a:xfrm>
              <a:off x="7020272" y="3162454"/>
              <a:ext cx="227675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1,364,085 inhabitants</a:t>
              </a:r>
              <a:endPara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cxnSp>
          <p:nvCxnSpPr>
            <p:cNvPr id="39" name="Conector recto 38"/>
            <p:cNvCxnSpPr/>
            <p:nvPr/>
          </p:nvCxnSpPr>
          <p:spPr>
            <a:xfrm>
              <a:off x="4716016" y="3645024"/>
              <a:ext cx="324036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ángulo 39"/>
            <p:cNvSpPr/>
            <p:nvPr/>
          </p:nvSpPr>
          <p:spPr>
            <a:xfrm>
              <a:off x="4716016" y="3717032"/>
              <a:ext cx="230425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400" dirty="0" smtClean="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Medium and long stay hospitalization</a:t>
              </a:r>
              <a:endParaRPr lang="en-GB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1" name="Rectángulo 40"/>
            <p:cNvSpPr/>
            <p:nvPr/>
          </p:nvSpPr>
          <p:spPr>
            <a:xfrm>
              <a:off x="7020272" y="3810526"/>
              <a:ext cx="223224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1,047,433 inhabitants</a:t>
              </a:r>
              <a:endPara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cxnSp>
          <p:nvCxnSpPr>
            <p:cNvPr id="42" name="Conector recto 41"/>
            <p:cNvCxnSpPr/>
            <p:nvPr/>
          </p:nvCxnSpPr>
          <p:spPr>
            <a:xfrm>
              <a:off x="4716016" y="4293096"/>
              <a:ext cx="324036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ángulo 42"/>
            <p:cNvSpPr/>
            <p:nvPr/>
          </p:nvSpPr>
          <p:spPr>
            <a:xfrm>
              <a:off x="4716016" y="4273932"/>
              <a:ext cx="230425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400" dirty="0" smtClean="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Community Rehabilitation Service</a:t>
              </a:r>
              <a:endParaRPr lang="en-GB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4" name="Rectángulo 43"/>
            <p:cNvSpPr/>
            <p:nvPr/>
          </p:nvSpPr>
          <p:spPr>
            <a:xfrm>
              <a:off x="7236296" y="4386590"/>
              <a:ext cx="201622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791,991 inhabitants</a:t>
              </a:r>
              <a:endPara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cxnSp>
          <p:nvCxnSpPr>
            <p:cNvPr id="45" name="Conector recto 44"/>
            <p:cNvCxnSpPr/>
            <p:nvPr/>
          </p:nvCxnSpPr>
          <p:spPr>
            <a:xfrm>
              <a:off x="4716016" y="4725144"/>
              <a:ext cx="324036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ángulo 45"/>
            <p:cNvSpPr/>
            <p:nvPr/>
          </p:nvSpPr>
          <p:spPr>
            <a:xfrm>
              <a:off x="4716016" y="4777407"/>
              <a:ext cx="230425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400" dirty="0" smtClean="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Sub acute hospitalization</a:t>
              </a:r>
              <a:endParaRPr lang="en-GB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7" name="Rectángulo 46"/>
            <p:cNvSpPr/>
            <p:nvPr/>
          </p:nvSpPr>
          <p:spPr>
            <a:xfrm>
              <a:off x="7236296" y="4797152"/>
              <a:ext cx="201622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931,815 inhabitants</a:t>
              </a:r>
              <a:endPara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cxnSp>
          <p:nvCxnSpPr>
            <p:cNvPr id="48" name="Conector recto 47"/>
            <p:cNvCxnSpPr/>
            <p:nvPr/>
          </p:nvCxnSpPr>
          <p:spPr>
            <a:xfrm>
              <a:off x="4716016" y="5157192"/>
              <a:ext cx="324036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/>
          <p:cNvGrpSpPr/>
          <p:nvPr/>
        </p:nvGrpSpPr>
        <p:grpSpPr>
          <a:xfrm>
            <a:off x="4660420" y="5229200"/>
            <a:ext cx="4392487" cy="987191"/>
            <a:chOff x="4660420" y="5229200"/>
            <a:chExt cx="4392487" cy="987191"/>
          </a:xfrm>
        </p:grpSpPr>
        <p:sp>
          <p:nvSpPr>
            <p:cNvPr id="26" name="Rectángulo 25"/>
            <p:cNvSpPr/>
            <p:nvPr/>
          </p:nvSpPr>
          <p:spPr>
            <a:xfrm>
              <a:off x="4660420" y="5477727"/>
              <a:ext cx="4392487" cy="738664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en-GB" sz="1000" dirty="0" smtClean="0">
                  <a:solidFill>
                    <a:srgbClr val="58595B"/>
                  </a:solidFill>
                  <a:latin typeface="Trebuchet MS" panose="020B0603020202020204" pitchFamily="34" charset="0"/>
                </a:rPr>
                <a:t>It has no reference population. These patients are managed through a centralized list at a Catalonia level, even though depending on needs, it tries to prioritize nearest areas, except in the case of SESM-DI, which covers a population of </a:t>
              </a:r>
              <a:r>
                <a:rPr lang="en-GB" sz="1200" b="1" dirty="0" smtClean="0">
                  <a:solidFill>
                    <a:srgbClr val="C00000"/>
                  </a:solidFill>
                  <a:latin typeface="Trebuchet MS" panose="020B0603020202020204" pitchFamily="34" charset="0"/>
                </a:rPr>
                <a:t>2,492,731 inhabitants</a:t>
              </a:r>
              <a:r>
                <a:rPr lang="en-GB" sz="1000" dirty="0" smtClean="0">
                  <a:solidFill>
                    <a:srgbClr val="58595B"/>
                  </a:solidFill>
                  <a:latin typeface="Trebuchet MS" panose="020B0603020202020204" pitchFamily="34" charset="0"/>
                </a:rPr>
                <a:t>.</a:t>
              </a:r>
              <a:endParaRPr lang="en-GB" b="1" dirty="0">
                <a:solidFill>
                  <a:srgbClr val="C0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9" name="Rectángulo 48"/>
            <p:cNvSpPr/>
            <p:nvPr/>
          </p:nvSpPr>
          <p:spPr>
            <a:xfrm>
              <a:off x="4660585" y="5229200"/>
              <a:ext cx="1906291" cy="307777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>
              <a:spAutoFit/>
            </a:bodyPr>
            <a:lstStyle/>
            <a:p>
              <a:r>
                <a:rPr lang="en-GB" sz="1400" dirty="0" smtClean="0">
                  <a:solidFill>
                    <a:srgbClr val="C00000"/>
                  </a:solidFill>
                  <a:latin typeface="Trebuchet MS" panose="020B0603020202020204" pitchFamily="34" charset="0"/>
                </a:rPr>
                <a:t>Intellectual Disability</a:t>
              </a:r>
              <a:endParaRPr lang="en-GB" dirty="0">
                <a:solidFill>
                  <a:srgbClr val="C00000"/>
                </a:solidFill>
                <a:latin typeface="Trebuchet MS" panose="020B0603020202020204" pitchFamily="34" charset="0"/>
              </a:endParaRPr>
            </a:p>
          </p:txBody>
        </p:sp>
      </p:grpSp>
      <p:pic>
        <p:nvPicPr>
          <p:cNvPr id="52" name="Imagen 5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917022"/>
            <a:ext cx="3629255" cy="285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8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688268"/>
              </p:ext>
            </p:extLst>
          </p:nvPr>
        </p:nvGraphicFramePr>
        <p:xfrm>
          <a:off x="179512" y="1432348"/>
          <a:ext cx="4392488" cy="4626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9703"/>
                <a:gridCol w="1092785"/>
              </a:tblGrid>
              <a:tr h="475357">
                <a:tc>
                  <a:txBody>
                    <a:bodyPr/>
                    <a:lstStyle/>
                    <a:p>
                      <a:pPr algn="l"/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HOSPITALIZATION</a:t>
                      </a:r>
                      <a:endParaRPr lang="en-GB" sz="1100" b="1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a-ES" sz="1200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</a:tr>
              <a:tr h="483671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baseline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12,931 Discharges</a:t>
                      </a:r>
                      <a:endParaRPr lang="en-GB" sz="1100" baseline="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100" b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</a:tr>
              <a:tr h="476661">
                <a:tc>
                  <a:txBody>
                    <a:bodyPr/>
                    <a:lstStyle/>
                    <a:p>
                      <a:pPr>
                        <a:buSzPct val="75000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TOTAL EMERGENCIES</a:t>
                      </a:r>
                    </a:p>
                  </a:txBody>
                  <a:tcPr marL="84398" marR="84398" marT="42205" marB="4220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100" noProof="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</a:tr>
              <a:tr h="353194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88,465 Medical visits</a:t>
                      </a:r>
                      <a:endParaRPr lang="en-GB" sz="11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1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</a:tr>
              <a:tr h="512155">
                <a:tc>
                  <a:txBody>
                    <a:bodyPr/>
                    <a:lstStyle/>
                    <a:p>
                      <a:pPr>
                        <a:buSzPct val="75000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Walk-In</a:t>
                      </a:r>
                    </a:p>
                  </a:txBody>
                  <a:tcPr marL="84398" marR="84398" marT="42205" marB="4220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100" noProof="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</a:tr>
              <a:tr h="353194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177,712 Medical visits</a:t>
                      </a:r>
                      <a:endParaRPr lang="en-GB" sz="10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1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</a:tr>
              <a:tr h="353194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8,814 Day Hospital Sessions</a:t>
                      </a:r>
                      <a:endParaRPr lang="en-GB" sz="11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1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</a:tr>
              <a:tr h="378958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7,840 Ambulatory Surgery</a:t>
                      </a:r>
                      <a:endParaRPr lang="en-GB" sz="11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1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</a:tr>
              <a:tr h="482476">
                <a:tc>
                  <a:txBody>
                    <a:bodyPr/>
                    <a:lstStyle/>
                    <a:p>
                      <a:pPr>
                        <a:buSzPct val="75000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SOCIAL</a:t>
                      </a:r>
                      <a:r>
                        <a:rPr lang="en-GB" sz="1100" b="1" baseline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 AND HEALTH CARE</a:t>
                      </a:r>
                      <a:endParaRPr lang="en-GB" sz="1100" b="1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100" noProof="0" dirty="0">
                        <a:solidFill>
                          <a:srgbClr val="663399"/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solidFill>
                      <a:schemeClr val="bg1"/>
                    </a:solidFill>
                  </a:tcPr>
                </a:tc>
              </a:tr>
              <a:tr h="378958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baseline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3,494 Stays in the Palliative Care Unit</a:t>
                      </a:r>
                      <a:endParaRPr lang="en-GB" sz="11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1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</a:tr>
              <a:tr h="378958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9,350 Stays in Convalescence</a:t>
                      </a:r>
                      <a:endParaRPr lang="en-GB" sz="11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1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398" marR="84398" marT="42205" marB="42205" anchor="ctr">
                    <a:noFill/>
                  </a:tcPr>
                </a:tc>
              </a:tr>
            </a:tbl>
          </a:graphicData>
        </a:graphic>
      </p:graphicFrame>
      <p:pic>
        <p:nvPicPr>
          <p:cNvPr id="17" name="13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68" y="6384751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ángulo redondeado 18"/>
          <p:cNvSpPr/>
          <p:nvPr/>
        </p:nvSpPr>
        <p:spPr>
          <a:xfrm>
            <a:off x="78649" y="116632"/>
            <a:ext cx="4493351" cy="754386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Clr>
                <a:srgbClr val="C00000"/>
              </a:buClr>
              <a:buFont typeface="+mj-lt"/>
              <a:buAutoNum type="romanUcPeriod" startAt="7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Activity Overview for 2014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20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969354"/>
              </p:ext>
            </p:extLst>
          </p:nvPr>
        </p:nvGraphicFramePr>
        <p:xfrm>
          <a:off x="4139952" y="1432348"/>
          <a:ext cx="4578639" cy="4742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6600"/>
                <a:gridCol w="992039"/>
              </a:tblGrid>
              <a:tr h="385676">
                <a:tc>
                  <a:txBody>
                    <a:bodyPr/>
                    <a:lstStyle/>
                    <a:p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PSYCHIATRIC HOSPITALIZATION</a:t>
                      </a:r>
                      <a:endParaRPr lang="en-GB" sz="1100" b="1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>
                    <a:noFill/>
                  </a:tcPr>
                </a:tc>
              </a:tr>
              <a:tr h="296343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baseline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1,421 Discharges in Acute + Sub acute</a:t>
                      </a:r>
                      <a:endParaRPr lang="en-GB" sz="11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</a:tr>
              <a:tr h="327225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75 Discharges in Therapeutic Community</a:t>
                      </a:r>
                      <a:endParaRPr lang="en-GB" sz="11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</a:tr>
              <a:tr h="497175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83,895 Long</a:t>
                      </a:r>
                      <a:r>
                        <a:rPr lang="en-GB" sz="1100" b="1" baseline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 </a:t>
                      </a: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 Stay (High Psychiatric Unit + Severe Mental Disorder)</a:t>
                      </a:r>
                      <a:endParaRPr lang="en-GB" sz="11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</a:tr>
              <a:tr h="296343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7,282</a:t>
                      </a:r>
                      <a:r>
                        <a:rPr lang="en-GB" sz="110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  </a:t>
                      </a: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UAPE stays</a:t>
                      </a:r>
                    </a:p>
                  </a:txBody>
                  <a:tcPr marL="84423" marR="84423" marT="42201" marB="422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</a:tr>
              <a:tr h="321714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21,325 </a:t>
                      </a:r>
                      <a:r>
                        <a:rPr lang="en-GB" sz="1100" b="1" noProof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Psychogeriatrics</a:t>
                      </a: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 Long</a:t>
                      </a:r>
                      <a:r>
                        <a:rPr lang="en-GB" sz="1100" b="1" baseline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 Stay</a:t>
                      </a:r>
                      <a:endParaRPr lang="en-GB" sz="11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</a:tr>
              <a:tr h="311953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299 Day Hospital Discharges</a:t>
                      </a:r>
                      <a:endParaRPr lang="en-GB" sz="11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</a:tr>
              <a:tr h="341200">
                <a:tc>
                  <a:txBody>
                    <a:bodyPr/>
                    <a:lstStyle/>
                    <a:p>
                      <a:pPr>
                        <a:buSzPct val="75000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COMMUNITY SERVICES</a:t>
                      </a:r>
                    </a:p>
                  </a:txBody>
                  <a:tcPr marL="84423" marR="84423" marT="42201" marB="4220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</a:tr>
              <a:tr h="331450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171,780 Visits - Adult Mental Health Centers</a:t>
                      </a:r>
                      <a:endParaRPr lang="en-GB" sz="11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</a:tr>
              <a:tr h="296343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213 Day </a:t>
                      </a:r>
                      <a:r>
                        <a:rPr lang="en-GB" sz="1100" b="1" noProof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Center</a:t>
                      </a:r>
                      <a:r>
                        <a:rPr lang="en-GB" sz="1100" b="1" baseline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 Discharges</a:t>
                      </a:r>
                      <a:endParaRPr lang="en-GB" sz="11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</a:tr>
              <a:tr h="36070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itchFamily="34" charset="0"/>
                        </a:rPr>
                        <a:t>INTELLECTUAL DISABILITY</a:t>
                      </a:r>
                    </a:p>
                  </a:txBody>
                  <a:tcPr marL="84423" marR="84423" marT="42201" marB="42201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</a:tr>
              <a:tr h="321702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r>
                        <a:rPr lang="en-GB" sz="11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 panose="020B0603020202020204" pitchFamily="34" charset="0"/>
                        </a:rPr>
                        <a:t>9,968 SESM-DI Visits</a:t>
                      </a:r>
                      <a:endParaRPr lang="en-GB" sz="1100" noProof="0" dirty="0">
                        <a:latin typeface="Trebuchet MS" panose="020B0603020202020204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</a:tr>
              <a:tr h="296343">
                <a:tc>
                  <a:txBody>
                    <a:bodyPr/>
                    <a:lstStyle/>
                    <a:p>
                      <a:endParaRPr lang="en-GB" noProof="0" dirty="0"/>
                    </a:p>
                  </a:txBody>
                  <a:tcPr marL="84423" marR="84423" marT="42201" marB="422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</a:tr>
              <a:tr h="296343">
                <a:tc>
                  <a:txBody>
                    <a:bodyPr/>
                    <a:lstStyle/>
                    <a:p>
                      <a:pPr marL="360363" indent="-184150">
                        <a:buClr>
                          <a:srgbClr val="C00000"/>
                        </a:buClr>
                        <a:buSzPct val="75000"/>
                        <a:buFont typeface="Wingdings" panose="05000000000000000000" pitchFamily="2" charset="2"/>
                        <a:buChar char="q"/>
                      </a:pPr>
                      <a:endParaRPr lang="en-GB" sz="11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84423" marR="84423" marT="42201" marB="42201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72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3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6384751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ángulo redondeado 14"/>
          <p:cNvSpPr/>
          <p:nvPr/>
        </p:nvSpPr>
        <p:spPr>
          <a:xfrm>
            <a:off x="78649" y="126602"/>
            <a:ext cx="4493351" cy="754386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Clr>
                <a:srgbClr val="C00000"/>
              </a:buClr>
              <a:buFont typeface="+mj-lt"/>
              <a:buAutoNum type="romanUcPeriod" startAt="8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Investing in knowledge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60477" y="1124744"/>
            <a:ext cx="3223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b="1" dirty="0" smtClean="0">
                <a:solidFill>
                  <a:srgbClr val="C00000"/>
                </a:solidFill>
                <a:latin typeface="Trebuchet MS" pitchFamily="34" charset="0"/>
              </a:rPr>
              <a:t>Specialized medical training</a:t>
            </a:r>
            <a:endParaRPr lang="en-GB" b="1" dirty="0">
              <a:solidFill>
                <a:srgbClr val="C00000"/>
              </a:solidFill>
              <a:latin typeface="Trebuchet MS" pitchFamily="34" charset="0"/>
            </a:endParaRPr>
          </a:p>
        </p:txBody>
      </p:sp>
      <p:grpSp>
        <p:nvGrpSpPr>
          <p:cNvPr id="23" name="Grupo 22"/>
          <p:cNvGrpSpPr/>
          <p:nvPr/>
        </p:nvGrpSpPr>
        <p:grpSpPr>
          <a:xfrm rot="16200000">
            <a:off x="6378885" y="-1639164"/>
            <a:ext cx="886898" cy="4352884"/>
            <a:chOff x="4539078" y="1484786"/>
            <a:chExt cx="601936" cy="4352884"/>
          </a:xfrm>
        </p:grpSpPr>
        <p:sp>
          <p:nvSpPr>
            <p:cNvPr id="24" name="Llamada de flecha a la izquierda 23"/>
            <p:cNvSpPr/>
            <p:nvPr/>
          </p:nvSpPr>
          <p:spPr>
            <a:xfrm>
              <a:off x="4539078" y="1484786"/>
              <a:ext cx="601936" cy="4352884"/>
            </a:xfrm>
            <a:prstGeom prst="leftArrowCallout">
              <a:avLst>
                <a:gd name="adj1" fmla="val 184646"/>
                <a:gd name="adj2" fmla="val 92323"/>
                <a:gd name="adj3" fmla="val 56572"/>
                <a:gd name="adj4" fmla="val 64977"/>
              </a:avLst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5" name="Rectángulo 24"/>
            <p:cNvSpPr/>
            <p:nvPr/>
          </p:nvSpPr>
          <p:spPr>
            <a:xfrm rot="5400000">
              <a:off x="3974944" y="3507543"/>
              <a:ext cx="1952779" cy="250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defRPr/>
              </a:pPr>
              <a:r>
                <a:rPr lang="en-GB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itchFamily="34" charset="0"/>
                </a:rPr>
                <a:t>Research groups</a:t>
              </a:r>
              <a:endPara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endParaRPr>
            </a:p>
          </p:txBody>
        </p:sp>
      </p:grpSp>
      <p:sp>
        <p:nvSpPr>
          <p:cNvPr id="21" name="Rectángulo redondeado 20"/>
          <p:cNvSpPr/>
          <p:nvPr/>
        </p:nvSpPr>
        <p:spPr>
          <a:xfrm>
            <a:off x="395536" y="1667429"/>
            <a:ext cx="3672408" cy="609443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Multi professional Teaching Unit of Mental Health 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395536" y="2387509"/>
            <a:ext cx="3672408" cy="609443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Teaching Unit Associated to </a:t>
            </a:r>
            <a:r>
              <a:rPr lang="en-GB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Sant</a:t>
            </a:r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Joan de </a:t>
            </a:r>
            <a:r>
              <a:rPr lang="en-GB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Déu</a:t>
            </a:r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Hospital of Surgery in </a:t>
            </a:r>
            <a:r>
              <a:rPr lang="en-GB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Esplugues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395536" y="3068960"/>
            <a:ext cx="3672408" cy="609443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Teaching Unit Associated to Costa </a:t>
            </a:r>
            <a:r>
              <a:rPr lang="en-GB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Ponent</a:t>
            </a:r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of Family Medicine and Community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395536" y="3789040"/>
            <a:ext cx="3672408" cy="609443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Sant</a:t>
            </a:r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Pere Claver Teaching Unit Associated to </a:t>
            </a:r>
            <a:r>
              <a:rPr lang="en-GB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Parc</a:t>
            </a:r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Sanitari</a:t>
            </a:r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Sant</a:t>
            </a:r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Joan de </a:t>
            </a:r>
            <a:r>
              <a:rPr lang="en-GB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Déu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382116" y="4475741"/>
            <a:ext cx="3672408" cy="609443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Associated Unit to </a:t>
            </a:r>
            <a:r>
              <a:rPr lang="en-GB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Sant</a:t>
            </a:r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Joan de </a:t>
            </a:r>
            <a:r>
              <a:rPr lang="en-GB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Déu</a:t>
            </a:r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 Hospital of Gynecology and Obstetrics in </a:t>
            </a:r>
            <a:r>
              <a:rPr lang="en-GB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Esplugues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endParaRPr>
          </a:p>
        </p:txBody>
      </p:sp>
      <p:grpSp>
        <p:nvGrpSpPr>
          <p:cNvPr id="42" name="Grupo 41"/>
          <p:cNvGrpSpPr/>
          <p:nvPr/>
        </p:nvGrpSpPr>
        <p:grpSpPr>
          <a:xfrm>
            <a:off x="4486572" y="1602137"/>
            <a:ext cx="4498778" cy="785372"/>
            <a:chOff x="4499992" y="2492896"/>
            <a:chExt cx="4498778" cy="609443"/>
          </a:xfrm>
        </p:grpSpPr>
        <p:sp>
          <p:nvSpPr>
            <p:cNvPr id="37" name="Rectángulo redondeado 36"/>
            <p:cNvSpPr/>
            <p:nvPr/>
          </p:nvSpPr>
          <p:spPr>
            <a:xfrm>
              <a:off x="4729436" y="2492896"/>
              <a:ext cx="4269334" cy="609443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Etiopathogenesis and treatment of severe </a:t>
              </a:r>
            </a:p>
            <a:p>
              <a:pPr algn="ctr"/>
              <a:r>
                <a:rPr lang="en-GB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mental disorders</a:t>
              </a:r>
              <a:endPara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pic>
          <p:nvPicPr>
            <p:cNvPr id="32" name="Imagen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9992" y="2585822"/>
              <a:ext cx="409524" cy="409973"/>
            </a:xfrm>
            <a:prstGeom prst="rect">
              <a:avLst/>
            </a:prstGeom>
          </p:spPr>
        </p:pic>
      </p:grpSp>
      <p:grpSp>
        <p:nvGrpSpPr>
          <p:cNvPr id="6" name="Grupo 5"/>
          <p:cNvGrpSpPr/>
          <p:nvPr/>
        </p:nvGrpSpPr>
        <p:grpSpPr>
          <a:xfrm>
            <a:off x="4524674" y="2604266"/>
            <a:ext cx="4474096" cy="785372"/>
            <a:chOff x="4524674" y="2931660"/>
            <a:chExt cx="4474096" cy="785372"/>
          </a:xfrm>
        </p:grpSpPr>
        <p:sp>
          <p:nvSpPr>
            <p:cNvPr id="38" name="Rectángulo redondeado 37"/>
            <p:cNvSpPr/>
            <p:nvPr/>
          </p:nvSpPr>
          <p:spPr>
            <a:xfrm>
              <a:off x="4729436" y="2931660"/>
              <a:ext cx="4269334" cy="785372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Health technologies and results in primary care</a:t>
              </a:r>
            </a:p>
            <a:p>
              <a:pPr algn="ctr"/>
              <a:r>
                <a:rPr lang="en-GB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and mental health (PRISMA)</a:t>
              </a:r>
              <a:endPara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pic>
          <p:nvPicPr>
            <p:cNvPr id="44" name="Imagen 4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4674" y="3140968"/>
              <a:ext cx="409524" cy="438095"/>
            </a:xfrm>
            <a:prstGeom prst="rect">
              <a:avLst/>
            </a:prstGeom>
          </p:spPr>
        </p:pic>
      </p:grpSp>
      <p:grpSp>
        <p:nvGrpSpPr>
          <p:cNvPr id="5" name="Grupo 4"/>
          <p:cNvGrpSpPr/>
          <p:nvPr/>
        </p:nvGrpSpPr>
        <p:grpSpPr>
          <a:xfrm>
            <a:off x="4549486" y="3594524"/>
            <a:ext cx="4449284" cy="785372"/>
            <a:chOff x="4549486" y="3829136"/>
            <a:chExt cx="4449284" cy="785372"/>
          </a:xfrm>
        </p:grpSpPr>
        <p:sp>
          <p:nvSpPr>
            <p:cNvPr id="39" name="Rectángulo redondeado 38"/>
            <p:cNvSpPr/>
            <p:nvPr/>
          </p:nvSpPr>
          <p:spPr>
            <a:xfrm>
              <a:off x="4729436" y="3829136"/>
              <a:ext cx="4269334" cy="785372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Research and innovation in surgery</a:t>
              </a:r>
              <a:endPara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pic>
          <p:nvPicPr>
            <p:cNvPr id="45" name="Imagen 4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49486" y="4005064"/>
              <a:ext cx="361905" cy="476190"/>
            </a:xfrm>
            <a:prstGeom prst="rect">
              <a:avLst/>
            </a:prstGeom>
          </p:spPr>
        </p:pic>
      </p:grpSp>
      <p:grpSp>
        <p:nvGrpSpPr>
          <p:cNvPr id="4" name="Grupo 3"/>
          <p:cNvGrpSpPr/>
          <p:nvPr/>
        </p:nvGrpSpPr>
        <p:grpSpPr>
          <a:xfrm>
            <a:off x="4499992" y="4566635"/>
            <a:ext cx="4463573" cy="785372"/>
            <a:chOff x="4521777" y="4731860"/>
            <a:chExt cx="4463573" cy="785372"/>
          </a:xfrm>
        </p:grpSpPr>
        <p:sp>
          <p:nvSpPr>
            <p:cNvPr id="40" name="Rectángulo redondeado 39"/>
            <p:cNvSpPr/>
            <p:nvPr/>
          </p:nvSpPr>
          <p:spPr>
            <a:xfrm>
              <a:off x="4716016" y="4731860"/>
              <a:ext cx="4269334" cy="785372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Impact, risk and prevention of mental disorders and aging</a:t>
              </a:r>
              <a:endParaRPr lang="en-GB" sz="1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pic>
          <p:nvPicPr>
            <p:cNvPr id="46" name="Imagen 4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21777" y="4916073"/>
              <a:ext cx="438095" cy="457143"/>
            </a:xfrm>
            <a:prstGeom prst="rect">
              <a:avLst/>
            </a:prstGeom>
          </p:spPr>
        </p:pic>
      </p:grpSp>
      <p:grpSp>
        <p:nvGrpSpPr>
          <p:cNvPr id="2" name="Grupo 1"/>
          <p:cNvGrpSpPr/>
          <p:nvPr/>
        </p:nvGrpSpPr>
        <p:grpSpPr>
          <a:xfrm>
            <a:off x="4499992" y="5595956"/>
            <a:ext cx="4485358" cy="785372"/>
            <a:chOff x="4499992" y="5595956"/>
            <a:chExt cx="4485358" cy="785372"/>
          </a:xfrm>
        </p:grpSpPr>
        <p:sp>
          <p:nvSpPr>
            <p:cNvPr id="41" name="Rectángulo redondeado 40"/>
            <p:cNvSpPr/>
            <p:nvPr/>
          </p:nvSpPr>
          <p:spPr>
            <a:xfrm>
              <a:off x="4716016" y="5595956"/>
              <a:ext cx="4269334" cy="785372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Clinical and epidemiological research in major diseases</a:t>
              </a:r>
              <a:endPara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pic>
          <p:nvPicPr>
            <p:cNvPr id="47" name="Imagen 46"/>
            <p:cNvPicPr>
              <a:picLocks noChangeAspect="1"/>
            </p:cNvPicPr>
            <p:nvPr/>
          </p:nvPicPr>
          <p:blipFill rotWithShape="1">
            <a:blip r:embed="rId7"/>
            <a:srcRect l="1" t="11765" r="12539" b="10019"/>
            <a:stretch/>
          </p:blipFill>
          <p:spPr>
            <a:xfrm>
              <a:off x="4499992" y="5733256"/>
              <a:ext cx="358165" cy="432048"/>
            </a:xfrm>
            <a:prstGeom prst="rect">
              <a:avLst/>
            </a:prstGeom>
          </p:spPr>
        </p:pic>
      </p:grpSp>
      <p:pic>
        <p:nvPicPr>
          <p:cNvPr id="48" name="Imagen 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5" y="5229200"/>
            <a:ext cx="2346513" cy="156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40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1214438" y="857250"/>
            <a:ext cx="6643687" cy="49291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sp>
        <p:nvSpPr>
          <p:cNvPr id="5" name="4 Anillo"/>
          <p:cNvSpPr/>
          <p:nvPr/>
        </p:nvSpPr>
        <p:spPr>
          <a:xfrm>
            <a:off x="3500438" y="2643188"/>
            <a:ext cx="1714500" cy="1714500"/>
          </a:xfrm>
          <a:prstGeom prst="donut">
            <a:avLst>
              <a:gd name="adj" fmla="val 6944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6388" name="2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523BD6D-6EDD-4A79-A7E0-94149931BA87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s-ES" smtClean="0"/>
          </a:p>
        </p:txBody>
      </p:sp>
      <p:sp>
        <p:nvSpPr>
          <p:cNvPr id="4" name="3 Anillo"/>
          <p:cNvSpPr/>
          <p:nvPr/>
        </p:nvSpPr>
        <p:spPr>
          <a:xfrm>
            <a:off x="3501424" y="1428750"/>
            <a:ext cx="1714500" cy="1714500"/>
          </a:xfrm>
          <a:prstGeom prst="donut">
            <a:avLst>
              <a:gd name="adj" fmla="val 6944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Anillo"/>
          <p:cNvSpPr/>
          <p:nvPr/>
        </p:nvSpPr>
        <p:spPr>
          <a:xfrm>
            <a:off x="2571750" y="3571875"/>
            <a:ext cx="1714500" cy="1714500"/>
          </a:xfrm>
          <a:prstGeom prst="donut">
            <a:avLst>
              <a:gd name="adj" fmla="val 6944"/>
            </a:avLst>
          </a:prstGeom>
          <a:solidFill>
            <a:srgbClr val="D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Anillo"/>
          <p:cNvSpPr/>
          <p:nvPr/>
        </p:nvSpPr>
        <p:spPr>
          <a:xfrm>
            <a:off x="4429125" y="3643313"/>
            <a:ext cx="1714500" cy="1714500"/>
          </a:xfrm>
          <a:prstGeom prst="donut">
            <a:avLst>
              <a:gd name="adj" fmla="val 6944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6392" name="7 CuadroTexto"/>
          <p:cNvSpPr txBox="1">
            <a:spLocks noChangeArrowheads="1"/>
          </p:cNvSpPr>
          <p:nvPr/>
        </p:nvSpPr>
        <p:spPr bwMode="auto">
          <a:xfrm>
            <a:off x="3571868" y="3206619"/>
            <a:ext cx="14863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800" b="1" dirty="0" smtClean="0"/>
              <a:t>QUALITY</a:t>
            </a:r>
            <a:endParaRPr lang="es-ES" sz="2800" b="1" dirty="0"/>
          </a:p>
        </p:txBody>
      </p:sp>
      <p:sp>
        <p:nvSpPr>
          <p:cNvPr id="16393" name="10 CuadroTexto"/>
          <p:cNvSpPr txBox="1">
            <a:spLocks noChangeArrowheads="1"/>
          </p:cNvSpPr>
          <p:nvPr/>
        </p:nvSpPr>
        <p:spPr bwMode="auto">
          <a:xfrm>
            <a:off x="3615119" y="1672638"/>
            <a:ext cx="155036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b="1" dirty="0"/>
              <a:t>CARE </a:t>
            </a:r>
          </a:p>
          <a:p>
            <a:pPr algn="ctr"/>
            <a:r>
              <a:rPr lang="es-ES" b="1" dirty="0" smtClean="0"/>
              <a:t>FOCUSED </a:t>
            </a:r>
            <a:r>
              <a:rPr lang="es-ES" b="1" dirty="0"/>
              <a:t>O</a:t>
            </a:r>
            <a:r>
              <a:rPr lang="es-ES" b="1" dirty="0" smtClean="0"/>
              <a:t>N  </a:t>
            </a:r>
            <a:endParaRPr lang="es-ES" b="1" dirty="0"/>
          </a:p>
          <a:p>
            <a:pPr algn="ctr"/>
            <a:r>
              <a:rPr lang="es-ES" b="1" dirty="0" smtClean="0"/>
              <a:t>PATIENTS</a:t>
            </a:r>
            <a:endParaRPr lang="es-ES" b="1" dirty="0"/>
          </a:p>
        </p:txBody>
      </p:sp>
      <p:sp>
        <p:nvSpPr>
          <p:cNvPr id="16394" name="11 CuadroTexto"/>
          <p:cNvSpPr txBox="1">
            <a:spLocks noChangeArrowheads="1"/>
          </p:cNvSpPr>
          <p:nvPr/>
        </p:nvSpPr>
        <p:spPr bwMode="auto">
          <a:xfrm>
            <a:off x="4714876" y="4357688"/>
            <a:ext cx="8823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 dirty="0" smtClean="0"/>
              <a:t>SAFETY</a:t>
            </a:r>
            <a:endParaRPr lang="es-ES" b="1" dirty="0"/>
          </a:p>
        </p:txBody>
      </p:sp>
      <p:sp>
        <p:nvSpPr>
          <p:cNvPr id="16395" name="12 CuadroTexto"/>
          <p:cNvSpPr txBox="1">
            <a:spLocks noChangeArrowheads="1"/>
          </p:cNvSpPr>
          <p:nvPr/>
        </p:nvSpPr>
        <p:spPr bwMode="auto">
          <a:xfrm>
            <a:off x="2568240" y="4286256"/>
            <a:ext cx="16437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 dirty="0" smtClean="0"/>
              <a:t>EFFECTIVENESS</a:t>
            </a:r>
            <a:endParaRPr lang="es-ES" b="1" dirty="0"/>
          </a:p>
        </p:txBody>
      </p:sp>
      <p:sp>
        <p:nvSpPr>
          <p:cNvPr id="16396" name="Firewall"/>
          <p:cNvSpPr>
            <a:spLocks noEditPoints="1" noChangeArrowheads="1"/>
          </p:cNvSpPr>
          <p:nvPr/>
        </p:nvSpPr>
        <p:spPr bwMode="auto">
          <a:xfrm>
            <a:off x="1115616" y="5715000"/>
            <a:ext cx="6643687" cy="904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761 w 21600"/>
              <a:gd name="T25" fmla="*/ 22454 h 21600"/>
              <a:gd name="T26" fmla="*/ 21069 w 21600"/>
              <a:gd name="T27" fmla="*/ 32282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540" y="4628"/>
                </a:moveTo>
                <a:lnTo>
                  <a:pt x="0" y="4628"/>
                </a:lnTo>
                <a:lnTo>
                  <a:pt x="0" y="0"/>
                </a:lnTo>
                <a:lnTo>
                  <a:pt x="21600" y="0"/>
                </a:lnTo>
                <a:lnTo>
                  <a:pt x="21600" y="4628"/>
                </a:lnTo>
                <a:lnTo>
                  <a:pt x="21060" y="4628"/>
                </a:lnTo>
                <a:lnTo>
                  <a:pt x="21060" y="21600"/>
                </a:lnTo>
                <a:lnTo>
                  <a:pt x="540" y="21600"/>
                </a:lnTo>
                <a:lnTo>
                  <a:pt x="540" y="4628"/>
                </a:lnTo>
                <a:close/>
              </a:path>
              <a:path w="21600" h="21600" extrusionOk="0">
                <a:moveTo>
                  <a:pt x="540" y="4628"/>
                </a:moveTo>
                <a:lnTo>
                  <a:pt x="540" y="6171"/>
                </a:lnTo>
                <a:lnTo>
                  <a:pt x="2700" y="6171"/>
                </a:lnTo>
                <a:lnTo>
                  <a:pt x="2700" y="4628"/>
                </a:lnTo>
                <a:lnTo>
                  <a:pt x="540" y="4628"/>
                </a:lnTo>
                <a:close/>
              </a:path>
              <a:path w="21600" h="21600" extrusionOk="0">
                <a:moveTo>
                  <a:pt x="2700" y="4628"/>
                </a:moveTo>
                <a:lnTo>
                  <a:pt x="2700" y="6171"/>
                </a:lnTo>
                <a:lnTo>
                  <a:pt x="4860" y="6171"/>
                </a:lnTo>
                <a:lnTo>
                  <a:pt x="4860" y="4628"/>
                </a:lnTo>
                <a:lnTo>
                  <a:pt x="2700" y="4628"/>
                </a:lnTo>
                <a:close/>
              </a:path>
              <a:path w="21600" h="21600" extrusionOk="0">
                <a:moveTo>
                  <a:pt x="4860" y="4628"/>
                </a:moveTo>
                <a:lnTo>
                  <a:pt x="4860" y="6171"/>
                </a:lnTo>
                <a:lnTo>
                  <a:pt x="7020" y="6171"/>
                </a:lnTo>
                <a:lnTo>
                  <a:pt x="7020" y="4628"/>
                </a:lnTo>
                <a:lnTo>
                  <a:pt x="4860" y="4628"/>
                </a:lnTo>
                <a:close/>
              </a:path>
              <a:path w="21600" h="21600" extrusionOk="0">
                <a:moveTo>
                  <a:pt x="7020" y="4628"/>
                </a:moveTo>
                <a:lnTo>
                  <a:pt x="7020" y="6171"/>
                </a:lnTo>
                <a:lnTo>
                  <a:pt x="9180" y="6171"/>
                </a:lnTo>
                <a:lnTo>
                  <a:pt x="9180" y="4628"/>
                </a:lnTo>
                <a:lnTo>
                  <a:pt x="7020" y="4628"/>
                </a:lnTo>
                <a:close/>
              </a:path>
              <a:path w="21600" h="21600" extrusionOk="0">
                <a:moveTo>
                  <a:pt x="9180" y="4628"/>
                </a:moveTo>
                <a:lnTo>
                  <a:pt x="9180" y="6171"/>
                </a:lnTo>
                <a:lnTo>
                  <a:pt x="11340" y="6171"/>
                </a:lnTo>
                <a:lnTo>
                  <a:pt x="11340" y="4628"/>
                </a:lnTo>
                <a:lnTo>
                  <a:pt x="9180" y="4628"/>
                </a:lnTo>
                <a:close/>
              </a:path>
              <a:path w="21600" h="21600" extrusionOk="0">
                <a:moveTo>
                  <a:pt x="11340" y="4628"/>
                </a:moveTo>
                <a:lnTo>
                  <a:pt x="11340" y="6171"/>
                </a:lnTo>
                <a:lnTo>
                  <a:pt x="13500" y="6171"/>
                </a:lnTo>
                <a:lnTo>
                  <a:pt x="13500" y="4628"/>
                </a:lnTo>
                <a:lnTo>
                  <a:pt x="11340" y="4628"/>
                </a:lnTo>
                <a:close/>
              </a:path>
              <a:path w="21600" h="21600" extrusionOk="0">
                <a:moveTo>
                  <a:pt x="13500" y="4628"/>
                </a:moveTo>
                <a:lnTo>
                  <a:pt x="13500" y="6171"/>
                </a:lnTo>
                <a:lnTo>
                  <a:pt x="15660" y="6171"/>
                </a:lnTo>
                <a:lnTo>
                  <a:pt x="15660" y="4628"/>
                </a:lnTo>
                <a:lnTo>
                  <a:pt x="13500" y="4628"/>
                </a:lnTo>
                <a:close/>
              </a:path>
              <a:path w="21600" h="21600" extrusionOk="0">
                <a:moveTo>
                  <a:pt x="15660" y="4628"/>
                </a:moveTo>
                <a:lnTo>
                  <a:pt x="15660" y="6171"/>
                </a:lnTo>
                <a:lnTo>
                  <a:pt x="17820" y="6171"/>
                </a:lnTo>
                <a:lnTo>
                  <a:pt x="17820" y="4628"/>
                </a:lnTo>
                <a:lnTo>
                  <a:pt x="15660" y="4628"/>
                </a:lnTo>
                <a:close/>
              </a:path>
              <a:path w="21600" h="21600" extrusionOk="0">
                <a:moveTo>
                  <a:pt x="17820" y="4628"/>
                </a:moveTo>
                <a:lnTo>
                  <a:pt x="17820" y="6171"/>
                </a:lnTo>
                <a:lnTo>
                  <a:pt x="19980" y="6171"/>
                </a:lnTo>
                <a:lnTo>
                  <a:pt x="19980" y="4628"/>
                </a:lnTo>
                <a:lnTo>
                  <a:pt x="17820" y="4628"/>
                </a:lnTo>
                <a:close/>
              </a:path>
              <a:path w="21600" h="21600" extrusionOk="0">
                <a:moveTo>
                  <a:pt x="1620" y="6171"/>
                </a:moveTo>
                <a:lnTo>
                  <a:pt x="1620" y="7714"/>
                </a:lnTo>
                <a:lnTo>
                  <a:pt x="3779" y="7714"/>
                </a:lnTo>
                <a:lnTo>
                  <a:pt x="3779" y="6171"/>
                </a:lnTo>
                <a:lnTo>
                  <a:pt x="1620" y="6171"/>
                </a:lnTo>
                <a:close/>
              </a:path>
              <a:path w="21600" h="21600" extrusionOk="0">
                <a:moveTo>
                  <a:pt x="3779" y="6171"/>
                </a:moveTo>
                <a:lnTo>
                  <a:pt x="3779" y="7714"/>
                </a:lnTo>
                <a:lnTo>
                  <a:pt x="5940" y="7714"/>
                </a:lnTo>
                <a:lnTo>
                  <a:pt x="5940" y="6171"/>
                </a:lnTo>
                <a:lnTo>
                  <a:pt x="3779" y="6171"/>
                </a:lnTo>
                <a:close/>
              </a:path>
              <a:path w="21600" h="21600" extrusionOk="0">
                <a:moveTo>
                  <a:pt x="5940" y="6171"/>
                </a:moveTo>
                <a:lnTo>
                  <a:pt x="5940" y="7714"/>
                </a:lnTo>
                <a:lnTo>
                  <a:pt x="8100" y="7714"/>
                </a:lnTo>
                <a:lnTo>
                  <a:pt x="8100" y="6171"/>
                </a:lnTo>
                <a:lnTo>
                  <a:pt x="5940" y="6171"/>
                </a:lnTo>
                <a:close/>
              </a:path>
              <a:path w="21600" h="21600" extrusionOk="0">
                <a:moveTo>
                  <a:pt x="8100" y="6171"/>
                </a:moveTo>
                <a:lnTo>
                  <a:pt x="8100" y="7714"/>
                </a:lnTo>
                <a:lnTo>
                  <a:pt x="10260" y="7714"/>
                </a:lnTo>
                <a:lnTo>
                  <a:pt x="10260" y="6171"/>
                </a:lnTo>
                <a:lnTo>
                  <a:pt x="8100" y="6171"/>
                </a:lnTo>
                <a:close/>
              </a:path>
              <a:path w="21600" h="21600" extrusionOk="0">
                <a:moveTo>
                  <a:pt x="10260" y="6171"/>
                </a:moveTo>
                <a:lnTo>
                  <a:pt x="10260" y="7714"/>
                </a:lnTo>
                <a:lnTo>
                  <a:pt x="12419" y="7714"/>
                </a:lnTo>
                <a:lnTo>
                  <a:pt x="12419" y="6171"/>
                </a:lnTo>
                <a:lnTo>
                  <a:pt x="10260" y="6171"/>
                </a:lnTo>
                <a:close/>
              </a:path>
              <a:path w="21600" h="21600" extrusionOk="0">
                <a:moveTo>
                  <a:pt x="12419" y="6171"/>
                </a:moveTo>
                <a:lnTo>
                  <a:pt x="12419" y="7714"/>
                </a:lnTo>
                <a:lnTo>
                  <a:pt x="14580" y="7714"/>
                </a:lnTo>
                <a:lnTo>
                  <a:pt x="14580" y="6171"/>
                </a:lnTo>
                <a:lnTo>
                  <a:pt x="12419" y="6171"/>
                </a:lnTo>
                <a:close/>
              </a:path>
              <a:path w="21600" h="21600" extrusionOk="0">
                <a:moveTo>
                  <a:pt x="14580" y="6171"/>
                </a:moveTo>
                <a:lnTo>
                  <a:pt x="14580" y="7714"/>
                </a:lnTo>
                <a:lnTo>
                  <a:pt x="16740" y="7714"/>
                </a:lnTo>
                <a:lnTo>
                  <a:pt x="16740" y="6171"/>
                </a:lnTo>
                <a:lnTo>
                  <a:pt x="14580" y="6171"/>
                </a:lnTo>
                <a:close/>
              </a:path>
              <a:path w="21600" h="21600" extrusionOk="0">
                <a:moveTo>
                  <a:pt x="16740" y="6171"/>
                </a:moveTo>
                <a:lnTo>
                  <a:pt x="16740" y="7714"/>
                </a:lnTo>
                <a:lnTo>
                  <a:pt x="18900" y="7714"/>
                </a:lnTo>
                <a:lnTo>
                  <a:pt x="18900" y="6171"/>
                </a:lnTo>
                <a:lnTo>
                  <a:pt x="16740" y="6171"/>
                </a:lnTo>
                <a:close/>
              </a:path>
              <a:path w="21600" h="21600" extrusionOk="0">
                <a:moveTo>
                  <a:pt x="18900" y="6171"/>
                </a:moveTo>
                <a:lnTo>
                  <a:pt x="18900" y="7714"/>
                </a:lnTo>
                <a:lnTo>
                  <a:pt x="21060" y="7714"/>
                </a:lnTo>
                <a:lnTo>
                  <a:pt x="21060" y="6171"/>
                </a:lnTo>
                <a:lnTo>
                  <a:pt x="18900" y="6171"/>
                </a:lnTo>
                <a:close/>
              </a:path>
              <a:path w="21600" h="21600" extrusionOk="0">
                <a:moveTo>
                  <a:pt x="540" y="7714"/>
                </a:moveTo>
                <a:lnTo>
                  <a:pt x="540" y="9257"/>
                </a:lnTo>
                <a:lnTo>
                  <a:pt x="2700" y="9257"/>
                </a:lnTo>
                <a:lnTo>
                  <a:pt x="2700" y="7714"/>
                </a:lnTo>
                <a:lnTo>
                  <a:pt x="540" y="7714"/>
                </a:lnTo>
                <a:close/>
              </a:path>
              <a:path w="21600" h="21600" extrusionOk="0">
                <a:moveTo>
                  <a:pt x="2700" y="7714"/>
                </a:moveTo>
                <a:lnTo>
                  <a:pt x="2700" y="9257"/>
                </a:lnTo>
                <a:lnTo>
                  <a:pt x="4860" y="9257"/>
                </a:lnTo>
                <a:lnTo>
                  <a:pt x="4860" y="7714"/>
                </a:lnTo>
                <a:lnTo>
                  <a:pt x="2700" y="7714"/>
                </a:lnTo>
                <a:close/>
              </a:path>
              <a:path w="21600" h="21600" extrusionOk="0">
                <a:moveTo>
                  <a:pt x="4860" y="7714"/>
                </a:moveTo>
                <a:lnTo>
                  <a:pt x="4860" y="9257"/>
                </a:lnTo>
                <a:lnTo>
                  <a:pt x="7020" y="9257"/>
                </a:lnTo>
                <a:lnTo>
                  <a:pt x="7020" y="7714"/>
                </a:lnTo>
                <a:lnTo>
                  <a:pt x="4860" y="7714"/>
                </a:lnTo>
                <a:close/>
              </a:path>
              <a:path w="21600" h="21600" extrusionOk="0">
                <a:moveTo>
                  <a:pt x="7020" y="7714"/>
                </a:moveTo>
                <a:lnTo>
                  <a:pt x="7020" y="9257"/>
                </a:lnTo>
                <a:lnTo>
                  <a:pt x="9180" y="9257"/>
                </a:lnTo>
                <a:lnTo>
                  <a:pt x="9180" y="7714"/>
                </a:lnTo>
                <a:lnTo>
                  <a:pt x="7020" y="7714"/>
                </a:lnTo>
                <a:close/>
              </a:path>
              <a:path w="21600" h="21600" extrusionOk="0">
                <a:moveTo>
                  <a:pt x="9180" y="7714"/>
                </a:moveTo>
                <a:lnTo>
                  <a:pt x="9180" y="9257"/>
                </a:lnTo>
                <a:lnTo>
                  <a:pt x="11340" y="9257"/>
                </a:lnTo>
                <a:lnTo>
                  <a:pt x="11340" y="7714"/>
                </a:lnTo>
                <a:lnTo>
                  <a:pt x="9180" y="7714"/>
                </a:lnTo>
                <a:close/>
              </a:path>
              <a:path w="21600" h="21600" extrusionOk="0">
                <a:moveTo>
                  <a:pt x="11340" y="7714"/>
                </a:moveTo>
                <a:lnTo>
                  <a:pt x="11340" y="9257"/>
                </a:lnTo>
                <a:lnTo>
                  <a:pt x="13500" y="9257"/>
                </a:lnTo>
                <a:lnTo>
                  <a:pt x="13500" y="7714"/>
                </a:lnTo>
                <a:lnTo>
                  <a:pt x="11340" y="7714"/>
                </a:lnTo>
                <a:close/>
              </a:path>
              <a:path w="21600" h="21600" extrusionOk="0">
                <a:moveTo>
                  <a:pt x="13500" y="7714"/>
                </a:moveTo>
                <a:lnTo>
                  <a:pt x="13500" y="9257"/>
                </a:lnTo>
                <a:lnTo>
                  <a:pt x="15660" y="9257"/>
                </a:lnTo>
                <a:lnTo>
                  <a:pt x="15660" y="7714"/>
                </a:lnTo>
                <a:lnTo>
                  <a:pt x="13500" y="7714"/>
                </a:lnTo>
                <a:close/>
              </a:path>
              <a:path w="21600" h="21600" extrusionOk="0">
                <a:moveTo>
                  <a:pt x="15660" y="7714"/>
                </a:moveTo>
                <a:lnTo>
                  <a:pt x="15660" y="9257"/>
                </a:lnTo>
                <a:lnTo>
                  <a:pt x="17820" y="9257"/>
                </a:lnTo>
                <a:lnTo>
                  <a:pt x="17820" y="7714"/>
                </a:lnTo>
                <a:lnTo>
                  <a:pt x="15660" y="7714"/>
                </a:lnTo>
                <a:close/>
              </a:path>
              <a:path w="21600" h="21600" extrusionOk="0">
                <a:moveTo>
                  <a:pt x="17820" y="7714"/>
                </a:moveTo>
                <a:lnTo>
                  <a:pt x="17820" y="9257"/>
                </a:lnTo>
                <a:lnTo>
                  <a:pt x="19980" y="9257"/>
                </a:lnTo>
                <a:lnTo>
                  <a:pt x="19980" y="7714"/>
                </a:lnTo>
                <a:lnTo>
                  <a:pt x="17820" y="7714"/>
                </a:lnTo>
                <a:close/>
              </a:path>
              <a:path w="21600" h="21600" extrusionOk="0">
                <a:moveTo>
                  <a:pt x="1620" y="9257"/>
                </a:moveTo>
                <a:lnTo>
                  <a:pt x="1620" y="10800"/>
                </a:lnTo>
                <a:lnTo>
                  <a:pt x="3779" y="10800"/>
                </a:lnTo>
                <a:lnTo>
                  <a:pt x="3779" y="9257"/>
                </a:lnTo>
                <a:lnTo>
                  <a:pt x="1620" y="9257"/>
                </a:lnTo>
                <a:close/>
              </a:path>
              <a:path w="21600" h="21600" extrusionOk="0">
                <a:moveTo>
                  <a:pt x="3779" y="9257"/>
                </a:moveTo>
                <a:lnTo>
                  <a:pt x="3779" y="10800"/>
                </a:lnTo>
                <a:lnTo>
                  <a:pt x="5940" y="10800"/>
                </a:lnTo>
                <a:lnTo>
                  <a:pt x="5940" y="9257"/>
                </a:lnTo>
                <a:lnTo>
                  <a:pt x="3779" y="9257"/>
                </a:lnTo>
                <a:close/>
              </a:path>
              <a:path w="21600" h="21600" extrusionOk="0">
                <a:moveTo>
                  <a:pt x="5940" y="9257"/>
                </a:moveTo>
                <a:lnTo>
                  <a:pt x="5940" y="10800"/>
                </a:lnTo>
                <a:lnTo>
                  <a:pt x="8100" y="10800"/>
                </a:lnTo>
                <a:lnTo>
                  <a:pt x="8100" y="9257"/>
                </a:lnTo>
                <a:lnTo>
                  <a:pt x="5940" y="9257"/>
                </a:lnTo>
                <a:close/>
              </a:path>
              <a:path w="21600" h="21600" extrusionOk="0">
                <a:moveTo>
                  <a:pt x="8100" y="9257"/>
                </a:moveTo>
                <a:lnTo>
                  <a:pt x="8100" y="10800"/>
                </a:lnTo>
                <a:lnTo>
                  <a:pt x="10260" y="10800"/>
                </a:lnTo>
                <a:lnTo>
                  <a:pt x="10260" y="9257"/>
                </a:lnTo>
                <a:lnTo>
                  <a:pt x="8100" y="9257"/>
                </a:lnTo>
                <a:close/>
              </a:path>
              <a:path w="21600" h="21600" extrusionOk="0">
                <a:moveTo>
                  <a:pt x="10260" y="9257"/>
                </a:moveTo>
                <a:lnTo>
                  <a:pt x="10260" y="10800"/>
                </a:lnTo>
                <a:lnTo>
                  <a:pt x="12419" y="10800"/>
                </a:lnTo>
                <a:lnTo>
                  <a:pt x="12419" y="9257"/>
                </a:lnTo>
                <a:lnTo>
                  <a:pt x="10260" y="9257"/>
                </a:lnTo>
                <a:close/>
              </a:path>
              <a:path w="21600" h="21600" extrusionOk="0">
                <a:moveTo>
                  <a:pt x="12419" y="9257"/>
                </a:moveTo>
                <a:lnTo>
                  <a:pt x="12419" y="10800"/>
                </a:lnTo>
                <a:lnTo>
                  <a:pt x="14580" y="10800"/>
                </a:lnTo>
                <a:lnTo>
                  <a:pt x="14580" y="9257"/>
                </a:lnTo>
                <a:lnTo>
                  <a:pt x="12419" y="9257"/>
                </a:lnTo>
                <a:close/>
              </a:path>
              <a:path w="21600" h="21600" extrusionOk="0">
                <a:moveTo>
                  <a:pt x="14580" y="9257"/>
                </a:moveTo>
                <a:lnTo>
                  <a:pt x="14580" y="10800"/>
                </a:lnTo>
                <a:lnTo>
                  <a:pt x="16740" y="10800"/>
                </a:lnTo>
                <a:lnTo>
                  <a:pt x="16740" y="9257"/>
                </a:lnTo>
                <a:lnTo>
                  <a:pt x="14580" y="9257"/>
                </a:lnTo>
                <a:close/>
              </a:path>
              <a:path w="21600" h="21600" extrusionOk="0">
                <a:moveTo>
                  <a:pt x="16740" y="9257"/>
                </a:moveTo>
                <a:lnTo>
                  <a:pt x="16740" y="10800"/>
                </a:lnTo>
                <a:lnTo>
                  <a:pt x="18900" y="10800"/>
                </a:lnTo>
                <a:lnTo>
                  <a:pt x="18900" y="9257"/>
                </a:lnTo>
                <a:lnTo>
                  <a:pt x="16740" y="9257"/>
                </a:lnTo>
                <a:close/>
              </a:path>
              <a:path w="21600" h="21600" extrusionOk="0">
                <a:moveTo>
                  <a:pt x="18900" y="9257"/>
                </a:moveTo>
                <a:lnTo>
                  <a:pt x="18900" y="10800"/>
                </a:lnTo>
                <a:lnTo>
                  <a:pt x="21060" y="10800"/>
                </a:lnTo>
                <a:lnTo>
                  <a:pt x="21060" y="9257"/>
                </a:lnTo>
                <a:lnTo>
                  <a:pt x="18900" y="9257"/>
                </a:lnTo>
                <a:close/>
              </a:path>
              <a:path w="21600" h="21600" extrusionOk="0">
                <a:moveTo>
                  <a:pt x="540" y="10800"/>
                </a:moveTo>
                <a:lnTo>
                  <a:pt x="540" y="12342"/>
                </a:lnTo>
                <a:lnTo>
                  <a:pt x="2700" y="12342"/>
                </a:lnTo>
                <a:lnTo>
                  <a:pt x="2700" y="10800"/>
                </a:lnTo>
                <a:lnTo>
                  <a:pt x="540" y="10800"/>
                </a:lnTo>
                <a:close/>
              </a:path>
              <a:path w="21600" h="21600" extrusionOk="0">
                <a:moveTo>
                  <a:pt x="2700" y="10800"/>
                </a:moveTo>
                <a:lnTo>
                  <a:pt x="2700" y="12342"/>
                </a:lnTo>
                <a:lnTo>
                  <a:pt x="4860" y="12342"/>
                </a:lnTo>
                <a:lnTo>
                  <a:pt x="4860" y="10800"/>
                </a:lnTo>
                <a:lnTo>
                  <a:pt x="2700" y="10800"/>
                </a:lnTo>
                <a:close/>
              </a:path>
              <a:path w="21600" h="21600" extrusionOk="0">
                <a:moveTo>
                  <a:pt x="4860" y="10800"/>
                </a:moveTo>
                <a:lnTo>
                  <a:pt x="4860" y="12342"/>
                </a:lnTo>
                <a:lnTo>
                  <a:pt x="7020" y="12342"/>
                </a:lnTo>
                <a:lnTo>
                  <a:pt x="7020" y="10800"/>
                </a:lnTo>
                <a:lnTo>
                  <a:pt x="4860" y="10800"/>
                </a:lnTo>
                <a:close/>
              </a:path>
              <a:path w="21600" h="21600" extrusionOk="0">
                <a:moveTo>
                  <a:pt x="7020" y="10800"/>
                </a:moveTo>
                <a:lnTo>
                  <a:pt x="7020" y="12342"/>
                </a:lnTo>
                <a:lnTo>
                  <a:pt x="9180" y="12342"/>
                </a:lnTo>
                <a:lnTo>
                  <a:pt x="9180" y="10800"/>
                </a:lnTo>
                <a:lnTo>
                  <a:pt x="7020" y="10800"/>
                </a:lnTo>
                <a:close/>
              </a:path>
              <a:path w="21600" h="21600" extrusionOk="0">
                <a:moveTo>
                  <a:pt x="9180" y="10800"/>
                </a:moveTo>
                <a:lnTo>
                  <a:pt x="9180" y="12342"/>
                </a:lnTo>
                <a:lnTo>
                  <a:pt x="11340" y="12342"/>
                </a:lnTo>
                <a:lnTo>
                  <a:pt x="11340" y="10800"/>
                </a:lnTo>
                <a:lnTo>
                  <a:pt x="9180" y="10800"/>
                </a:lnTo>
                <a:close/>
              </a:path>
              <a:path w="21600" h="21600" extrusionOk="0">
                <a:moveTo>
                  <a:pt x="11340" y="10800"/>
                </a:moveTo>
                <a:lnTo>
                  <a:pt x="11340" y="12342"/>
                </a:lnTo>
                <a:lnTo>
                  <a:pt x="13500" y="12342"/>
                </a:lnTo>
                <a:lnTo>
                  <a:pt x="13500" y="10800"/>
                </a:lnTo>
                <a:lnTo>
                  <a:pt x="11340" y="10800"/>
                </a:lnTo>
                <a:close/>
              </a:path>
              <a:path w="21600" h="21600" extrusionOk="0">
                <a:moveTo>
                  <a:pt x="13500" y="10800"/>
                </a:moveTo>
                <a:lnTo>
                  <a:pt x="13500" y="12342"/>
                </a:lnTo>
                <a:lnTo>
                  <a:pt x="15660" y="12342"/>
                </a:lnTo>
                <a:lnTo>
                  <a:pt x="15660" y="10800"/>
                </a:lnTo>
                <a:lnTo>
                  <a:pt x="13500" y="10800"/>
                </a:lnTo>
                <a:close/>
              </a:path>
              <a:path w="21600" h="21600" extrusionOk="0">
                <a:moveTo>
                  <a:pt x="15660" y="10800"/>
                </a:moveTo>
                <a:lnTo>
                  <a:pt x="15660" y="12342"/>
                </a:lnTo>
                <a:lnTo>
                  <a:pt x="17820" y="12342"/>
                </a:lnTo>
                <a:lnTo>
                  <a:pt x="17820" y="10800"/>
                </a:lnTo>
                <a:lnTo>
                  <a:pt x="15660" y="10800"/>
                </a:lnTo>
                <a:close/>
              </a:path>
              <a:path w="21600" h="21600" extrusionOk="0">
                <a:moveTo>
                  <a:pt x="17820" y="10800"/>
                </a:moveTo>
                <a:lnTo>
                  <a:pt x="17820" y="12342"/>
                </a:lnTo>
                <a:lnTo>
                  <a:pt x="19980" y="12342"/>
                </a:lnTo>
                <a:lnTo>
                  <a:pt x="19980" y="10800"/>
                </a:lnTo>
                <a:lnTo>
                  <a:pt x="17820" y="10800"/>
                </a:lnTo>
                <a:close/>
              </a:path>
              <a:path w="21600" h="21600" extrusionOk="0">
                <a:moveTo>
                  <a:pt x="1620" y="12342"/>
                </a:moveTo>
                <a:lnTo>
                  <a:pt x="1620" y="13885"/>
                </a:lnTo>
                <a:lnTo>
                  <a:pt x="3779" y="13885"/>
                </a:lnTo>
                <a:lnTo>
                  <a:pt x="3779" y="12342"/>
                </a:lnTo>
                <a:lnTo>
                  <a:pt x="1620" y="12342"/>
                </a:lnTo>
                <a:close/>
              </a:path>
              <a:path w="21600" h="21600" extrusionOk="0">
                <a:moveTo>
                  <a:pt x="3779" y="12342"/>
                </a:moveTo>
                <a:lnTo>
                  <a:pt x="3779" y="13885"/>
                </a:lnTo>
                <a:lnTo>
                  <a:pt x="5940" y="13885"/>
                </a:lnTo>
                <a:lnTo>
                  <a:pt x="5940" y="12342"/>
                </a:lnTo>
                <a:lnTo>
                  <a:pt x="3779" y="12342"/>
                </a:lnTo>
                <a:close/>
              </a:path>
              <a:path w="21600" h="21600" extrusionOk="0">
                <a:moveTo>
                  <a:pt x="5940" y="12342"/>
                </a:moveTo>
                <a:lnTo>
                  <a:pt x="5940" y="13885"/>
                </a:lnTo>
                <a:lnTo>
                  <a:pt x="8100" y="13885"/>
                </a:lnTo>
                <a:lnTo>
                  <a:pt x="8100" y="12342"/>
                </a:lnTo>
                <a:lnTo>
                  <a:pt x="5940" y="12342"/>
                </a:lnTo>
                <a:close/>
              </a:path>
              <a:path w="21600" h="21600" extrusionOk="0">
                <a:moveTo>
                  <a:pt x="8100" y="12342"/>
                </a:moveTo>
                <a:lnTo>
                  <a:pt x="8100" y="13885"/>
                </a:lnTo>
                <a:lnTo>
                  <a:pt x="10260" y="13885"/>
                </a:lnTo>
                <a:lnTo>
                  <a:pt x="10260" y="12342"/>
                </a:lnTo>
                <a:lnTo>
                  <a:pt x="8100" y="12342"/>
                </a:lnTo>
                <a:close/>
              </a:path>
              <a:path w="21600" h="21600" extrusionOk="0">
                <a:moveTo>
                  <a:pt x="10260" y="12342"/>
                </a:moveTo>
                <a:lnTo>
                  <a:pt x="10260" y="13885"/>
                </a:lnTo>
                <a:lnTo>
                  <a:pt x="12419" y="13885"/>
                </a:lnTo>
                <a:lnTo>
                  <a:pt x="12419" y="12342"/>
                </a:lnTo>
                <a:lnTo>
                  <a:pt x="10260" y="12342"/>
                </a:lnTo>
                <a:close/>
              </a:path>
              <a:path w="21600" h="21600" extrusionOk="0">
                <a:moveTo>
                  <a:pt x="12419" y="12342"/>
                </a:moveTo>
                <a:lnTo>
                  <a:pt x="12419" y="13885"/>
                </a:lnTo>
                <a:lnTo>
                  <a:pt x="14580" y="13885"/>
                </a:lnTo>
                <a:lnTo>
                  <a:pt x="14580" y="12342"/>
                </a:lnTo>
                <a:lnTo>
                  <a:pt x="12419" y="12342"/>
                </a:lnTo>
                <a:close/>
              </a:path>
              <a:path w="21600" h="21600" extrusionOk="0">
                <a:moveTo>
                  <a:pt x="14580" y="12342"/>
                </a:moveTo>
                <a:lnTo>
                  <a:pt x="14580" y="13885"/>
                </a:lnTo>
                <a:lnTo>
                  <a:pt x="16740" y="13885"/>
                </a:lnTo>
                <a:lnTo>
                  <a:pt x="16740" y="12342"/>
                </a:lnTo>
                <a:lnTo>
                  <a:pt x="14580" y="12342"/>
                </a:lnTo>
                <a:close/>
              </a:path>
              <a:path w="21600" h="21600" extrusionOk="0">
                <a:moveTo>
                  <a:pt x="16740" y="12342"/>
                </a:moveTo>
                <a:lnTo>
                  <a:pt x="16740" y="13885"/>
                </a:lnTo>
                <a:lnTo>
                  <a:pt x="18900" y="13885"/>
                </a:lnTo>
                <a:lnTo>
                  <a:pt x="18900" y="12342"/>
                </a:lnTo>
                <a:lnTo>
                  <a:pt x="16740" y="12342"/>
                </a:lnTo>
                <a:close/>
              </a:path>
              <a:path w="21600" h="21600" extrusionOk="0">
                <a:moveTo>
                  <a:pt x="18900" y="12342"/>
                </a:moveTo>
                <a:lnTo>
                  <a:pt x="18900" y="13885"/>
                </a:lnTo>
                <a:lnTo>
                  <a:pt x="21060" y="13885"/>
                </a:lnTo>
                <a:lnTo>
                  <a:pt x="21060" y="12342"/>
                </a:lnTo>
                <a:lnTo>
                  <a:pt x="18900" y="12342"/>
                </a:lnTo>
                <a:close/>
              </a:path>
              <a:path w="21600" h="21600" extrusionOk="0">
                <a:moveTo>
                  <a:pt x="540" y="13885"/>
                </a:moveTo>
                <a:lnTo>
                  <a:pt x="540" y="15428"/>
                </a:lnTo>
                <a:lnTo>
                  <a:pt x="2700" y="15428"/>
                </a:lnTo>
                <a:lnTo>
                  <a:pt x="2700" y="13885"/>
                </a:lnTo>
                <a:lnTo>
                  <a:pt x="540" y="13885"/>
                </a:lnTo>
                <a:close/>
              </a:path>
              <a:path w="21600" h="21600" extrusionOk="0">
                <a:moveTo>
                  <a:pt x="2700" y="13885"/>
                </a:moveTo>
                <a:lnTo>
                  <a:pt x="2700" y="15428"/>
                </a:lnTo>
                <a:lnTo>
                  <a:pt x="4860" y="15428"/>
                </a:lnTo>
                <a:lnTo>
                  <a:pt x="4860" y="13885"/>
                </a:lnTo>
                <a:lnTo>
                  <a:pt x="2700" y="13885"/>
                </a:lnTo>
                <a:close/>
              </a:path>
              <a:path w="21600" h="21600" extrusionOk="0">
                <a:moveTo>
                  <a:pt x="4860" y="13885"/>
                </a:moveTo>
                <a:lnTo>
                  <a:pt x="4860" y="15428"/>
                </a:lnTo>
                <a:lnTo>
                  <a:pt x="7020" y="15428"/>
                </a:lnTo>
                <a:lnTo>
                  <a:pt x="7020" y="13885"/>
                </a:lnTo>
                <a:lnTo>
                  <a:pt x="4860" y="13885"/>
                </a:lnTo>
                <a:close/>
              </a:path>
              <a:path w="21600" h="21600" extrusionOk="0">
                <a:moveTo>
                  <a:pt x="7020" y="13885"/>
                </a:moveTo>
                <a:lnTo>
                  <a:pt x="7020" y="15428"/>
                </a:lnTo>
                <a:lnTo>
                  <a:pt x="9180" y="15428"/>
                </a:lnTo>
                <a:lnTo>
                  <a:pt x="9180" y="13885"/>
                </a:lnTo>
                <a:lnTo>
                  <a:pt x="7020" y="13885"/>
                </a:lnTo>
                <a:close/>
              </a:path>
              <a:path w="21600" h="21600" extrusionOk="0">
                <a:moveTo>
                  <a:pt x="9180" y="13885"/>
                </a:moveTo>
                <a:lnTo>
                  <a:pt x="9180" y="15428"/>
                </a:lnTo>
                <a:lnTo>
                  <a:pt x="11340" y="15428"/>
                </a:lnTo>
                <a:lnTo>
                  <a:pt x="11340" y="13885"/>
                </a:lnTo>
                <a:lnTo>
                  <a:pt x="9180" y="13885"/>
                </a:lnTo>
                <a:close/>
              </a:path>
              <a:path w="21600" h="21600" extrusionOk="0">
                <a:moveTo>
                  <a:pt x="11340" y="13885"/>
                </a:moveTo>
                <a:lnTo>
                  <a:pt x="11340" y="15428"/>
                </a:lnTo>
                <a:lnTo>
                  <a:pt x="13500" y="15428"/>
                </a:lnTo>
                <a:lnTo>
                  <a:pt x="13500" y="13885"/>
                </a:lnTo>
                <a:lnTo>
                  <a:pt x="11340" y="13885"/>
                </a:lnTo>
                <a:close/>
              </a:path>
              <a:path w="21600" h="21600" extrusionOk="0">
                <a:moveTo>
                  <a:pt x="13500" y="13885"/>
                </a:moveTo>
                <a:lnTo>
                  <a:pt x="13500" y="15428"/>
                </a:lnTo>
                <a:lnTo>
                  <a:pt x="15660" y="15428"/>
                </a:lnTo>
                <a:lnTo>
                  <a:pt x="15660" y="13885"/>
                </a:lnTo>
                <a:lnTo>
                  <a:pt x="13500" y="13885"/>
                </a:lnTo>
                <a:close/>
              </a:path>
              <a:path w="21600" h="21600" extrusionOk="0">
                <a:moveTo>
                  <a:pt x="15660" y="13885"/>
                </a:moveTo>
                <a:lnTo>
                  <a:pt x="15660" y="15428"/>
                </a:lnTo>
                <a:lnTo>
                  <a:pt x="17820" y="15428"/>
                </a:lnTo>
                <a:lnTo>
                  <a:pt x="17820" y="13885"/>
                </a:lnTo>
                <a:lnTo>
                  <a:pt x="15660" y="13885"/>
                </a:lnTo>
                <a:close/>
              </a:path>
              <a:path w="21600" h="21600" extrusionOk="0">
                <a:moveTo>
                  <a:pt x="17820" y="13885"/>
                </a:moveTo>
                <a:lnTo>
                  <a:pt x="17820" y="15428"/>
                </a:lnTo>
                <a:lnTo>
                  <a:pt x="19980" y="15428"/>
                </a:lnTo>
                <a:lnTo>
                  <a:pt x="19980" y="13885"/>
                </a:lnTo>
                <a:lnTo>
                  <a:pt x="17820" y="13885"/>
                </a:lnTo>
                <a:close/>
              </a:path>
              <a:path w="21600" h="21600" extrusionOk="0">
                <a:moveTo>
                  <a:pt x="1620" y="15428"/>
                </a:moveTo>
                <a:lnTo>
                  <a:pt x="1620" y="16971"/>
                </a:lnTo>
                <a:lnTo>
                  <a:pt x="3779" y="16971"/>
                </a:lnTo>
                <a:lnTo>
                  <a:pt x="3779" y="15428"/>
                </a:lnTo>
                <a:lnTo>
                  <a:pt x="1620" y="15428"/>
                </a:lnTo>
                <a:close/>
              </a:path>
              <a:path w="21600" h="21600" extrusionOk="0">
                <a:moveTo>
                  <a:pt x="3779" y="15428"/>
                </a:moveTo>
                <a:lnTo>
                  <a:pt x="3779" y="16971"/>
                </a:lnTo>
                <a:lnTo>
                  <a:pt x="5940" y="16971"/>
                </a:lnTo>
                <a:lnTo>
                  <a:pt x="5940" y="15428"/>
                </a:lnTo>
                <a:lnTo>
                  <a:pt x="3779" y="15428"/>
                </a:lnTo>
                <a:close/>
              </a:path>
              <a:path w="21600" h="21600" extrusionOk="0">
                <a:moveTo>
                  <a:pt x="5940" y="15428"/>
                </a:moveTo>
                <a:lnTo>
                  <a:pt x="5940" y="16971"/>
                </a:lnTo>
                <a:lnTo>
                  <a:pt x="8100" y="16971"/>
                </a:lnTo>
                <a:lnTo>
                  <a:pt x="8100" y="15428"/>
                </a:lnTo>
                <a:lnTo>
                  <a:pt x="5940" y="15428"/>
                </a:lnTo>
                <a:close/>
              </a:path>
              <a:path w="21600" h="21600" extrusionOk="0">
                <a:moveTo>
                  <a:pt x="8100" y="15428"/>
                </a:moveTo>
                <a:lnTo>
                  <a:pt x="8100" y="16971"/>
                </a:lnTo>
                <a:lnTo>
                  <a:pt x="10260" y="16971"/>
                </a:lnTo>
                <a:lnTo>
                  <a:pt x="10260" y="15428"/>
                </a:lnTo>
                <a:lnTo>
                  <a:pt x="8100" y="15428"/>
                </a:lnTo>
                <a:close/>
              </a:path>
              <a:path w="21600" h="21600" extrusionOk="0">
                <a:moveTo>
                  <a:pt x="10260" y="15428"/>
                </a:moveTo>
                <a:lnTo>
                  <a:pt x="10260" y="16971"/>
                </a:lnTo>
                <a:lnTo>
                  <a:pt x="12419" y="16971"/>
                </a:lnTo>
                <a:lnTo>
                  <a:pt x="12419" y="15428"/>
                </a:lnTo>
                <a:lnTo>
                  <a:pt x="10260" y="15428"/>
                </a:lnTo>
                <a:close/>
              </a:path>
              <a:path w="21600" h="21600" extrusionOk="0">
                <a:moveTo>
                  <a:pt x="12419" y="15428"/>
                </a:moveTo>
                <a:lnTo>
                  <a:pt x="12419" y="16971"/>
                </a:lnTo>
                <a:lnTo>
                  <a:pt x="14580" y="16971"/>
                </a:lnTo>
                <a:lnTo>
                  <a:pt x="14580" y="15428"/>
                </a:lnTo>
                <a:lnTo>
                  <a:pt x="12419" y="15428"/>
                </a:lnTo>
                <a:close/>
              </a:path>
              <a:path w="21600" h="21600" extrusionOk="0">
                <a:moveTo>
                  <a:pt x="14580" y="15428"/>
                </a:moveTo>
                <a:lnTo>
                  <a:pt x="14580" y="16971"/>
                </a:lnTo>
                <a:lnTo>
                  <a:pt x="16740" y="16971"/>
                </a:lnTo>
                <a:lnTo>
                  <a:pt x="16740" y="15428"/>
                </a:lnTo>
                <a:lnTo>
                  <a:pt x="14580" y="15428"/>
                </a:lnTo>
                <a:close/>
              </a:path>
              <a:path w="21600" h="21600" extrusionOk="0">
                <a:moveTo>
                  <a:pt x="16740" y="15428"/>
                </a:moveTo>
                <a:lnTo>
                  <a:pt x="16740" y="16971"/>
                </a:lnTo>
                <a:lnTo>
                  <a:pt x="18900" y="16971"/>
                </a:lnTo>
                <a:lnTo>
                  <a:pt x="18900" y="15428"/>
                </a:lnTo>
                <a:lnTo>
                  <a:pt x="16740" y="15428"/>
                </a:lnTo>
                <a:close/>
              </a:path>
              <a:path w="21600" h="21600" extrusionOk="0">
                <a:moveTo>
                  <a:pt x="18900" y="15428"/>
                </a:moveTo>
                <a:lnTo>
                  <a:pt x="18900" y="16971"/>
                </a:lnTo>
                <a:lnTo>
                  <a:pt x="21060" y="16971"/>
                </a:lnTo>
                <a:lnTo>
                  <a:pt x="21060" y="15428"/>
                </a:lnTo>
                <a:lnTo>
                  <a:pt x="18900" y="15428"/>
                </a:lnTo>
                <a:close/>
              </a:path>
              <a:path w="21600" h="21600" extrusionOk="0">
                <a:moveTo>
                  <a:pt x="540" y="16971"/>
                </a:moveTo>
                <a:lnTo>
                  <a:pt x="540" y="18514"/>
                </a:lnTo>
                <a:lnTo>
                  <a:pt x="2700" y="18514"/>
                </a:lnTo>
                <a:lnTo>
                  <a:pt x="2700" y="16971"/>
                </a:lnTo>
                <a:lnTo>
                  <a:pt x="540" y="16971"/>
                </a:lnTo>
                <a:close/>
              </a:path>
              <a:path w="21600" h="21600" extrusionOk="0">
                <a:moveTo>
                  <a:pt x="2700" y="16971"/>
                </a:moveTo>
                <a:lnTo>
                  <a:pt x="2700" y="18514"/>
                </a:lnTo>
                <a:lnTo>
                  <a:pt x="4860" y="18514"/>
                </a:lnTo>
                <a:lnTo>
                  <a:pt x="4860" y="16971"/>
                </a:lnTo>
                <a:lnTo>
                  <a:pt x="2700" y="16971"/>
                </a:lnTo>
                <a:close/>
              </a:path>
              <a:path w="21600" h="21600" extrusionOk="0">
                <a:moveTo>
                  <a:pt x="4860" y="16971"/>
                </a:moveTo>
                <a:lnTo>
                  <a:pt x="4860" y="18514"/>
                </a:lnTo>
                <a:lnTo>
                  <a:pt x="7020" y="18514"/>
                </a:lnTo>
                <a:lnTo>
                  <a:pt x="7020" y="16971"/>
                </a:lnTo>
                <a:lnTo>
                  <a:pt x="4860" y="16971"/>
                </a:lnTo>
                <a:close/>
              </a:path>
              <a:path w="21600" h="21600" extrusionOk="0">
                <a:moveTo>
                  <a:pt x="7020" y="16971"/>
                </a:moveTo>
                <a:lnTo>
                  <a:pt x="7020" y="18514"/>
                </a:lnTo>
                <a:lnTo>
                  <a:pt x="9180" y="18514"/>
                </a:lnTo>
                <a:lnTo>
                  <a:pt x="9180" y="16971"/>
                </a:lnTo>
                <a:lnTo>
                  <a:pt x="7020" y="16971"/>
                </a:lnTo>
                <a:close/>
              </a:path>
              <a:path w="21600" h="21600" extrusionOk="0">
                <a:moveTo>
                  <a:pt x="9180" y="16971"/>
                </a:moveTo>
                <a:lnTo>
                  <a:pt x="9180" y="18514"/>
                </a:lnTo>
                <a:lnTo>
                  <a:pt x="11340" y="18514"/>
                </a:lnTo>
                <a:lnTo>
                  <a:pt x="11340" y="16971"/>
                </a:lnTo>
                <a:lnTo>
                  <a:pt x="9180" y="16971"/>
                </a:lnTo>
                <a:close/>
              </a:path>
              <a:path w="21600" h="21600" extrusionOk="0">
                <a:moveTo>
                  <a:pt x="11340" y="16971"/>
                </a:moveTo>
                <a:lnTo>
                  <a:pt x="11340" y="18514"/>
                </a:lnTo>
                <a:lnTo>
                  <a:pt x="13500" y="18514"/>
                </a:lnTo>
                <a:lnTo>
                  <a:pt x="13500" y="16971"/>
                </a:lnTo>
                <a:lnTo>
                  <a:pt x="11340" y="16971"/>
                </a:lnTo>
                <a:close/>
              </a:path>
              <a:path w="21600" h="21600" extrusionOk="0">
                <a:moveTo>
                  <a:pt x="13500" y="16971"/>
                </a:moveTo>
                <a:lnTo>
                  <a:pt x="13500" y="18514"/>
                </a:lnTo>
                <a:lnTo>
                  <a:pt x="15660" y="18514"/>
                </a:lnTo>
                <a:lnTo>
                  <a:pt x="15660" y="16971"/>
                </a:lnTo>
                <a:lnTo>
                  <a:pt x="13500" y="16971"/>
                </a:lnTo>
                <a:close/>
              </a:path>
              <a:path w="21600" h="21600" extrusionOk="0">
                <a:moveTo>
                  <a:pt x="15660" y="16971"/>
                </a:moveTo>
                <a:lnTo>
                  <a:pt x="15660" y="18514"/>
                </a:lnTo>
                <a:lnTo>
                  <a:pt x="17820" y="18514"/>
                </a:lnTo>
                <a:lnTo>
                  <a:pt x="17820" y="16971"/>
                </a:lnTo>
                <a:lnTo>
                  <a:pt x="15660" y="16971"/>
                </a:lnTo>
                <a:close/>
              </a:path>
              <a:path w="21600" h="21600" extrusionOk="0">
                <a:moveTo>
                  <a:pt x="17820" y="16971"/>
                </a:moveTo>
                <a:lnTo>
                  <a:pt x="17820" y="18514"/>
                </a:lnTo>
                <a:lnTo>
                  <a:pt x="19980" y="18514"/>
                </a:lnTo>
                <a:lnTo>
                  <a:pt x="19980" y="16971"/>
                </a:lnTo>
                <a:lnTo>
                  <a:pt x="17820" y="16971"/>
                </a:lnTo>
                <a:close/>
              </a:path>
              <a:path w="21600" h="21600" extrusionOk="0">
                <a:moveTo>
                  <a:pt x="1620" y="18514"/>
                </a:moveTo>
                <a:lnTo>
                  <a:pt x="1620" y="20057"/>
                </a:lnTo>
                <a:lnTo>
                  <a:pt x="3779" y="20057"/>
                </a:lnTo>
                <a:lnTo>
                  <a:pt x="3779" y="18514"/>
                </a:lnTo>
                <a:lnTo>
                  <a:pt x="1620" y="18514"/>
                </a:lnTo>
                <a:close/>
              </a:path>
              <a:path w="21600" h="21600" extrusionOk="0">
                <a:moveTo>
                  <a:pt x="3779" y="18514"/>
                </a:moveTo>
                <a:lnTo>
                  <a:pt x="3779" y="20057"/>
                </a:lnTo>
                <a:lnTo>
                  <a:pt x="5940" y="20057"/>
                </a:lnTo>
                <a:lnTo>
                  <a:pt x="5940" y="18514"/>
                </a:lnTo>
                <a:lnTo>
                  <a:pt x="3779" y="18514"/>
                </a:lnTo>
                <a:close/>
              </a:path>
              <a:path w="21600" h="21600" extrusionOk="0">
                <a:moveTo>
                  <a:pt x="5940" y="18514"/>
                </a:moveTo>
                <a:lnTo>
                  <a:pt x="5940" y="20057"/>
                </a:lnTo>
                <a:lnTo>
                  <a:pt x="8100" y="20057"/>
                </a:lnTo>
                <a:lnTo>
                  <a:pt x="8100" y="18514"/>
                </a:lnTo>
                <a:lnTo>
                  <a:pt x="5940" y="18514"/>
                </a:lnTo>
                <a:close/>
              </a:path>
              <a:path w="21600" h="21600" extrusionOk="0">
                <a:moveTo>
                  <a:pt x="8100" y="18514"/>
                </a:moveTo>
                <a:lnTo>
                  <a:pt x="8100" y="20057"/>
                </a:lnTo>
                <a:lnTo>
                  <a:pt x="10260" y="20057"/>
                </a:lnTo>
                <a:lnTo>
                  <a:pt x="10260" y="18514"/>
                </a:lnTo>
                <a:lnTo>
                  <a:pt x="8100" y="18514"/>
                </a:lnTo>
                <a:close/>
              </a:path>
              <a:path w="21600" h="21600" extrusionOk="0">
                <a:moveTo>
                  <a:pt x="10260" y="18514"/>
                </a:moveTo>
                <a:lnTo>
                  <a:pt x="10260" y="20057"/>
                </a:lnTo>
                <a:lnTo>
                  <a:pt x="12419" y="20057"/>
                </a:lnTo>
                <a:lnTo>
                  <a:pt x="12419" y="18514"/>
                </a:lnTo>
                <a:lnTo>
                  <a:pt x="10260" y="18514"/>
                </a:lnTo>
                <a:close/>
              </a:path>
              <a:path w="21600" h="21600" extrusionOk="0">
                <a:moveTo>
                  <a:pt x="12419" y="18514"/>
                </a:moveTo>
                <a:lnTo>
                  <a:pt x="12419" y="20057"/>
                </a:lnTo>
                <a:lnTo>
                  <a:pt x="14580" y="20057"/>
                </a:lnTo>
                <a:lnTo>
                  <a:pt x="14580" y="18514"/>
                </a:lnTo>
                <a:lnTo>
                  <a:pt x="12419" y="18514"/>
                </a:lnTo>
                <a:close/>
              </a:path>
              <a:path w="21600" h="21600" extrusionOk="0">
                <a:moveTo>
                  <a:pt x="14580" y="18514"/>
                </a:moveTo>
                <a:lnTo>
                  <a:pt x="14580" y="20057"/>
                </a:lnTo>
                <a:lnTo>
                  <a:pt x="16740" y="20057"/>
                </a:lnTo>
                <a:lnTo>
                  <a:pt x="16740" y="18514"/>
                </a:lnTo>
                <a:lnTo>
                  <a:pt x="14580" y="18514"/>
                </a:lnTo>
                <a:close/>
              </a:path>
              <a:path w="21600" h="21600" extrusionOk="0">
                <a:moveTo>
                  <a:pt x="16740" y="18514"/>
                </a:moveTo>
                <a:lnTo>
                  <a:pt x="16740" y="20057"/>
                </a:lnTo>
                <a:lnTo>
                  <a:pt x="18900" y="20057"/>
                </a:lnTo>
                <a:lnTo>
                  <a:pt x="18900" y="18514"/>
                </a:lnTo>
                <a:lnTo>
                  <a:pt x="16740" y="18514"/>
                </a:lnTo>
                <a:close/>
              </a:path>
              <a:path w="21600" h="21600" extrusionOk="0">
                <a:moveTo>
                  <a:pt x="18900" y="18514"/>
                </a:moveTo>
                <a:lnTo>
                  <a:pt x="18900" y="20057"/>
                </a:lnTo>
                <a:lnTo>
                  <a:pt x="21060" y="20057"/>
                </a:lnTo>
                <a:lnTo>
                  <a:pt x="21060" y="18514"/>
                </a:lnTo>
                <a:lnTo>
                  <a:pt x="18900" y="18514"/>
                </a:lnTo>
                <a:close/>
              </a:path>
              <a:path w="21600" h="21600" extrusionOk="0">
                <a:moveTo>
                  <a:pt x="540" y="20057"/>
                </a:moveTo>
                <a:lnTo>
                  <a:pt x="540" y="21600"/>
                </a:lnTo>
                <a:lnTo>
                  <a:pt x="2700" y="21600"/>
                </a:lnTo>
                <a:lnTo>
                  <a:pt x="2700" y="20057"/>
                </a:lnTo>
                <a:lnTo>
                  <a:pt x="540" y="20057"/>
                </a:lnTo>
                <a:close/>
              </a:path>
              <a:path w="21600" h="21600" extrusionOk="0">
                <a:moveTo>
                  <a:pt x="2700" y="20057"/>
                </a:moveTo>
                <a:lnTo>
                  <a:pt x="2700" y="21600"/>
                </a:lnTo>
                <a:lnTo>
                  <a:pt x="4860" y="21600"/>
                </a:lnTo>
                <a:lnTo>
                  <a:pt x="4860" y="20057"/>
                </a:lnTo>
                <a:lnTo>
                  <a:pt x="2700" y="20057"/>
                </a:lnTo>
                <a:close/>
              </a:path>
              <a:path w="21600" h="21600" extrusionOk="0">
                <a:moveTo>
                  <a:pt x="4860" y="20057"/>
                </a:moveTo>
                <a:lnTo>
                  <a:pt x="4860" y="21600"/>
                </a:lnTo>
                <a:lnTo>
                  <a:pt x="7020" y="21600"/>
                </a:lnTo>
                <a:lnTo>
                  <a:pt x="7020" y="20057"/>
                </a:lnTo>
                <a:lnTo>
                  <a:pt x="4860" y="20057"/>
                </a:lnTo>
                <a:close/>
              </a:path>
              <a:path w="21600" h="21600" extrusionOk="0">
                <a:moveTo>
                  <a:pt x="7020" y="20057"/>
                </a:moveTo>
                <a:lnTo>
                  <a:pt x="7020" y="21600"/>
                </a:lnTo>
                <a:lnTo>
                  <a:pt x="9180" y="21600"/>
                </a:lnTo>
                <a:lnTo>
                  <a:pt x="9180" y="20057"/>
                </a:lnTo>
                <a:lnTo>
                  <a:pt x="7020" y="20057"/>
                </a:lnTo>
                <a:close/>
              </a:path>
              <a:path w="21600" h="21600" extrusionOk="0">
                <a:moveTo>
                  <a:pt x="9180" y="20057"/>
                </a:moveTo>
                <a:lnTo>
                  <a:pt x="9180" y="21600"/>
                </a:lnTo>
                <a:lnTo>
                  <a:pt x="11340" y="21600"/>
                </a:lnTo>
                <a:lnTo>
                  <a:pt x="11340" y="20057"/>
                </a:lnTo>
                <a:lnTo>
                  <a:pt x="9180" y="20057"/>
                </a:lnTo>
                <a:close/>
              </a:path>
              <a:path w="21600" h="21600" extrusionOk="0">
                <a:moveTo>
                  <a:pt x="11340" y="20057"/>
                </a:moveTo>
                <a:lnTo>
                  <a:pt x="11340" y="21600"/>
                </a:lnTo>
                <a:lnTo>
                  <a:pt x="13500" y="21600"/>
                </a:lnTo>
                <a:lnTo>
                  <a:pt x="13500" y="20057"/>
                </a:lnTo>
                <a:lnTo>
                  <a:pt x="11340" y="20057"/>
                </a:lnTo>
                <a:close/>
              </a:path>
              <a:path w="21600" h="21600" extrusionOk="0">
                <a:moveTo>
                  <a:pt x="13500" y="20057"/>
                </a:moveTo>
                <a:lnTo>
                  <a:pt x="13500" y="21600"/>
                </a:lnTo>
                <a:lnTo>
                  <a:pt x="15660" y="21600"/>
                </a:lnTo>
                <a:lnTo>
                  <a:pt x="15660" y="20057"/>
                </a:lnTo>
                <a:lnTo>
                  <a:pt x="13500" y="20057"/>
                </a:lnTo>
                <a:close/>
              </a:path>
              <a:path w="21600" h="21600" extrusionOk="0">
                <a:moveTo>
                  <a:pt x="15660" y="20057"/>
                </a:moveTo>
                <a:lnTo>
                  <a:pt x="15660" y="21600"/>
                </a:lnTo>
                <a:lnTo>
                  <a:pt x="17820" y="21600"/>
                </a:lnTo>
                <a:lnTo>
                  <a:pt x="17820" y="20057"/>
                </a:lnTo>
                <a:lnTo>
                  <a:pt x="15660" y="20057"/>
                </a:lnTo>
                <a:close/>
              </a:path>
              <a:path w="21600" h="21600" extrusionOk="0">
                <a:moveTo>
                  <a:pt x="17820" y="20057"/>
                </a:moveTo>
                <a:lnTo>
                  <a:pt x="17820" y="21600"/>
                </a:lnTo>
                <a:lnTo>
                  <a:pt x="19980" y="21600"/>
                </a:lnTo>
                <a:lnTo>
                  <a:pt x="19980" y="20057"/>
                </a:lnTo>
                <a:lnTo>
                  <a:pt x="17820" y="20057"/>
                </a:lnTo>
                <a:close/>
              </a:path>
              <a:path w="21600" h="21600" extrusionOk="0">
                <a:moveTo>
                  <a:pt x="19980" y="4628"/>
                </a:moveTo>
                <a:lnTo>
                  <a:pt x="21060" y="4628"/>
                </a:lnTo>
                <a:lnTo>
                  <a:pt x="21060" y="6171"/>
                </a:lnTo>
                <a:lnTo>
                  <a:pt x="19980" y="6171"/>
                </a:lnTo>
                <a:lnTo>
                  <a:pt x="19980" y="4628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397" name="15 CuadroTexto"/>
          <p:cNvSpPr txBox="1">
            <a:spLocks noChangeArrowheads="1"/>
          </p:cNvSpPr>
          <p:nvPr/>
        </p:nvSpPr>
        <p:spPr bwMode="auto">
          <a:xfrm>
            <a:off x="3214678" y="6072206"/>
            <a:ext cx="32685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 dirty="0"/>
              <a:t>MONITORING AND EVALUATION</a:t>
            </a:r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214282" y="45265"/>
            <a:ext cx="8501063" cy="830997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514350" indent="-514350" algn="ctr">
              <a:buClr>
                <a:srgbClr val="C00000"/>
              </a:buClr>
              <a:buFont typeface="+mj-lt"/>
              <a:buAutoNum type="romanUcPeriod"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/>
              <a:t>Quality and Safety Strategic Plan</a:t>
            </a:r>
            <a:r>
              <a:rPr lang="ca-ES" dirty="0"/>
              <a:t>. 2012-2016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6034320" y="4771567"/>
            <a:ext cx="3071866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ca-ES" sz="1600" dirty="0" smtClean="0"/>
              <a:t>. </a:t>
            </a:r>
            <a:r>
              <a:rPr lang="en-US" sz="1600" dirty="0"/>
              <a:t>Declaration and analysis of incidents </a:t>
            </a:r>
            <a:r>
              <a:rPr lang="ca-ES" sz="1600" dirty="0" smtClean="0"/>
              <a:t> </a:t>
            </a:r>
          </a:p>
          <a:p>
            <a:r>
              <a:rPr lang="ca-ES" sz="1600" dirty="0" smtClean="0"/>
              <a:t>. R</a:t>
            </a:r>
            <a:r>
              <a:rPr lang="en-US" sz="1600" dirty="0" err="1" smtClean="0"/>
              <a:t>eview</a:t>
            </a:r>
            <a:r>
              <a:rPr lang="en-US" sz="1600" dirty="0" smtClean="0"/>
              <a:t>  of complications </a:t>
            </a:r>
            <a:endParaRPr lang="en-US" sz="1600" dirty="0"/>
          </a:p>
          <a:p>
            <a:r>
              <a:rPr lang="en-US" sz="1600" dirty="0"/>
              <a:t>. Audits (operating room check list, identification, </a:t>
            </a:r>
            <a:r>
              <a:rPr lang="en-US" sz="1600" dirty="0" smtClean="0"/>
              <a:t>hand-washing</a:t>
            </a:r>
            <a:r>
              <a:rPr lang="en-US" sz="1600" dirty="0"/>
              <a:t>. ..) </a:t>
            </a:r>
            <a:endParaRPr lang="es-ES" sz="16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142844" y="2000240"/>
            <a:ext cx="3000396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a-ES" sz="1600" dirty="0" smtClean="0"/>
              <a:t>. </a:t>
            </a:r>
            <a:r>
              <a:rPr lang="ca-ES" sz="1600" dirty="0" err="1" smtClean="0"/>
              <a:t>Healthcare</a:t>
            </a:r>
            <a:r>
              <a:rPr lang="ca-ES" sz="1600" dirty="0" smtClean="0"/>
              <a:t> </a:t>
            </a:r>
            <a:r>
              <a:rPr lang="ca-ES" sz="1600" dirty="0" err="1" smtClean="0"/>
              <a:t>improvement</a:t>
            </a:r>
            <a:r>
              <a:rPr lang="ca-ES" sz="1600" dirty="0" smtClean="0"/>
              <a:t> </a:t>
            </a:r>
            <a:r>
              <a:rPr lang="ca-ES" sz="1600" dirty="0" err="1" smtClean="0"/>
              <a:t>groups</a:t>
            </a:r>
            <a:endParaRPr lang="ca-ES" sz="1600" dirty="0" smtClean="0"/>
          </a:p>
          <a:p>
            <a:r>
              <a:rPr lang="en-GB" sz="1600" dirty="0" smtClean="0"/>
              <a:t>. Clinical leadership</a:t>
            </a:r>
            <a:endParaRPr lang="ca-ES" sz="1600" dirty="0" smtClean="0"/>
          </a:p>
          <a:p>
            <a:r>
              <a:rPr lang="ca-ES" sz="1600" dirty="0" smtClean="0"/>
              <a:t>. </a:t>
            </a:r>
            <a:r>
              <a:rPr lang="ca-ES" sz="1600" dirty="0" err="1" smtClean="0"/>
              <a:t>Communicate</a:t>
            </a:r>
            <a:r>
              <a:rPr lang="ca-ES" sz="1600" dirty="0" smtClean="0"/>
              <a:t> / </a:t>
            </a:r>
            <a:r>
              <a:rPr lang="ca-ES" sz="1600" dirty="0" err="1" smtClean="0"/>
              <a:t>Culture</a:t>
            </a:r>
            <a:r>
              <a:rPr lang="ca-ES" sz="1600" dirty="0" smtClean="0"/>
              <a:t> Q&amp;S </a:t>
            </a:r>
          </a:p>
          <a:p>
            <a:r>
              <a:rPr lang="ca-ES" sz="1600" dirty="0" smtClean="0"/>
              <a:t>. </a:t>
            </a:r>
            <a:r>
              <a:rPr lang="ca-ES" sz="1600" dirty="0" err="1" smtClean="0"/>
              <a:t>Train</a:t>
            </a:r>
            <a:r>
              <a:rPr lang="ca-ES" sz="1600" dirty="0" smtClean="0"/>
              <a:t> professionals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119627" y="5282857"/>
            <a:ext cx="514353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a-ES" sz="1600" dirty="0" smtClean="0"/>
              <a:t>. </a:t>
            </a:r>
            <a:r>
              <a:rPr lang="en-US" sz="1600" dirty="0" smtClean="0"/>
              <a:t>Quality </a:t>
            </a:r>
            <a:r>
              <a:rPr lang="en-US" sz="1600" dirty="0"/>
              <a:t>and Safety </a:t>
            </a:r>
            <a:r>
              <a:rPr lang="en-US" sz="1600" dirty="0" smtClean="0"/>
              <a:t>Scorecards</a:t>
            </a:r>
            <a:endParaRPr lang="en-US" sz="1600" dirty="0"/>
          </a:p>
          <a:p>
            <a:r>
              <a:rPr lang="en-US" sz="1600" dirty="0"/>
              <a:t>(2 levels: managers and heads of service)</a:t>
            </a:r>
            <a:endParaRPr lang="es-ES" sz="1600" dirty="0"/>
          </a:p>
        </p:txBody>
      </p:sp>
      <p:sp>
        <p:nvSpPr>
          <p:cNvPr id="21" name="20 Rectángulo"/>
          <p:cNvSpPr/>
          <p:nvPr/>
        </p:nvSpPr>
        <p:spPr>
          <a:xfrm>
            <a:off x="5857884" y="1285860"/>
            <a:ext cx="3071834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ca-ES" sz="1600" dirty="0" smtClean="0"/>
              <a:t>. O</a:t>
            </a:r>
            <a:r>
              <a:rPr lang="en-US" sz="1600" dirty="0" err="1" smtClean="0"/>
              <a:t>rganization</a:t>
            </a:r>
            <a:r>
              <a:rPr lang="en-US" sz="1600" dirty="0" smtClean="0"/>
              <a:t> </a:t>
            </a:r>
            <a:r>
              <a:rPr lang="en-US" sz="1600" dirty="0"/>
              <a:t>and structure </a:t>
            </a:r>
            <a:r>
              <a:rPr lang="en-US" sz="1600" dirty="0" smtClean="0"/>
              <a:t>in place to </a:t>
            </a:r>
            <a:r>
              <a:rPr lang="en-US" sz="1600" dirty="0"/>
              <a:t>develop goals </a:t>
            </a:r>
          </a:p>
          <a:p>
            <a:r>
              <a:rPr lang="en-US" sz="1600" dirty="0"/>
              <a:t>. </a:t>
            </a:r>
            <a:r>
              <a:rPr lang="en-GB" sz="1600" dirty="0" smtClean="0"/>
              <a:t>Standardisation of clinical practice</a:t>
            </a:r>
          </a:p>
          <a:p>
            <a:r>
              <a:rPr lang="en-US" sz="1600" dirty="0" smtClean="0"/>
              <a:t>. Workflow processes</a:t>
            </a:r>
            <a:endParaRPr lang="en-US" sz="1600" dirty="0"/>
          </a:p>
          <a:p>
            <a:r>
              <a:rPr lang="en-US" sz="1600" dirty="0"/>
              <a:t>. Improvement projects related </a:t>
            </a:r>
            <a:r>
              <a:rPr lang="en-US" sz="1600" dirty="0" smtClean="0"/>
              <a:t>to Q&amp;S incidents</a:t>
            </a:r>
            <a:endParaRPr lang="ca-ES" sz="1600" dirty="0" smtClean="0"/>
          </a:p>
          <a:p>
            <a:r>
              <a:rPr lang="ca-ES" sz="1600" dirty="0" smtClean="0"/>
              <a:t> </a:t>
            </a:r>
            <a:endParaRPr lang="es-ES" sz="1600" dirty="0"/>
          </a:p>
        </p:txBody>
      </p:sp>
      <p:sp>
        <p:nvSpPr>
          <p:cNvPr id="22" name="21 Flecha izquierda"/>
          <p:cNvSpPr/>
          <p:nvPr/>
        </p:nvSpPr>
        <p:spPr>
          <a:xfrm rot="20099127">
            <a:off x="5030260" y="3119041"/>
            <a:ext cx="978408" cy="357190"/>
          </a:xfrm>
          <a:prstGeom prst="lef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Flecha izquierda"/>
          <p:cNvSpPr/>
          <p:nvPr/>
        </p:nvSpPr>
        <p:spPr>
          <a:xfrm rot="2073939">
            <a:off x="5187773" y="4798455"/>
            <a:ext cx="775531" cy="357190"/>
          </a:xfrm>
          <a:prstGeom prst="lef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Flecha izquierda"/>
          <p:cNvSpPr/>
          <p:nvPr/>
        </p:nvSpPr>
        <p:spPr>
          <a:xfrm rot="12290523">
            <a:off x="1981697" y="6081577"/>
            <a:ext cx="978408" cy="357190"/>
          </a:xfrm>
          <a:prstGeom prst="lef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Flecha izquierda"/>
          <p:cNvSpPr/>
          <p:nvPr/>
        </p:nvSpPr>
        <p:spPr>
          <a:xfrm rot="13651885">
            <a:off x="2162085" y="3574992"/>
            <a:ext cx="1134192" cy="357190"/>
          </a:xfrm>
          <a:prstGeom prst="lef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6" name="13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011" y="6562163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82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639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/>
          <p:cNvSpPr>
            <a:spLocks noGrp="1"/>
          </p:cNvSpPr>
          <p:nvPr>
            <p:ph type="title"/>
          </p:nvPr>
        </p:nvSpPr>
        <p:spPr bwMode="auto">
          <a:xfrm>
            <a:off x="457200" y="188913"/>
            <a:ext cx="5050904" cy="1143000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Clr>
                <a:srgbClr val="C00000"/>
              </a:buClr>
              <a:buFont typeface="+mj-lt"/>
              <a:buAutoNum type="romanUcPeriod"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Patient Safety monitoring</a:t>
            </a:r>
          </a:p>
        </p:txBody>
      </p:sp>
      <p:sp>
        <p:nvSpPr>
          <p:cNvPr id="26627" name="Marcador de número de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69ACC0D-58F7-47F2-B133-09B902CCCC2F}" type="slidenum">
              <a:rPr lang="es-ES" altLang="es-ES" smtClean="0">
                <a:latin typeface="Trebuchet MS" pitchFamily="34" charset="0"/>
              </a:rPr>
              <a:pPr/>
              <a:t>13</a:t>
            </a:fld>
            <a:endParaRPr lang="es-ES" altLang="es-ES" smtClean="0">
              <a:latin typeface="Trebuchet MS" pitchFamily="34" charset="0"/>
            </a:endParaRP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13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75" y="6525344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76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1"/>
          <p:cNvSpPr>
            <a:spLocks noGrp="1"/>
          </p:cNvSpPr>
          <p:nvPr>
            <p:ph type="title"/>
          </p:nvPr>
        </p:nvSpPr>
        <p:spPr bwMode="auto">
          <a:xfrm>
            <a:off x="1044029" y="0"/>
            <a:ext cx="3744417" cy="981075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buClr>
                <a:srgbClr val="C00000"/>
              </a:buClr>
            </a:pPr>
            <a:r>
              <a:rPr lang="fr-F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rPr>
              <a:t>The </a:t>
            </a:r>
            <a:r>
              <a:rPr lang="fr-F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rPr>
              <a:t>Quality</a:t>
            </a:r>
            <a:r>
              <a:rPr lang="fr-F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lang="fr-F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rPr>
              <a:t>Improvement</a:t>
            </a:r>
            <a:r>
              <a:rPr lang="fr-F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lang="fr-F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rPr>
              <a:t>Approach</a:t>
            </a:r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58775" y="1196975"/>
            <a:ext cx="2089150" cy="10772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defPPr>
              <a:defRPr lang="es-ES"/>
            </a:defPPr>
            <a:lvl1pPr algn="ctr">
              <a:defRPr sz="3200"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es-ES" dirty="0" smtClean="0"/>
              <a:t>Meeting </a:t>
            </a:r>
            <a:r>
              <a:rPr lang="es-ES" dirty="0" err="1" smtClean="0"/>
              <a:t>Room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158750" y="4087813"/>
            <a:ext cx="1943100" cy="10772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defPPr>
              <a:defRPr lang="es-ES"/>
            </a:defPPr>
            <a:lvl1pPr algn="ctr">
              <a:defRPr sz="3200"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es-ES" dirty="0" smtClean="0"/>
              <a:t>Real </a:t>
            </a:r>
            <a:r>
              <a:rPr lang="es-ES" dirty="0" err="1" smtClean="0"/>
              <a:t>World</a:t>
            </a:r>
            <a:endParaRPr lang="es-ES" dirty="0"/>
          </a:p>
        </p:txBody>
      </p:sp>
      <p:sp>
        <p:nvSpPr>
          <p:cNvPr id="8" name="7 Rectángulo redondeado"/>
          <p:cNvSpPr/>
          <p:nvPr/>
        </p:nvSpPr>
        <p:spPr>
          <a:xfrm>
            <a:off x="611560" y="2708920"/>
            <a:ext cx="1440160" cy="72008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smtClean="0">
                <a:latin typeface="Trebuchet MS" pitchFamily="34" charset="0"/>
              </a:rPr>
              <a:t>DESIGN</a:t>
            </a:r>
            <a:endParaRPr lang="es-ES" dirty="0">
              <a:latin typeface="Trebuchet MS" pitchFamily="34" charset="0"/>
            </a:endParaRPr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1692275" y="3429000"/>
            <a:ext cx="792163" cy="13684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11 Rectángulo redondeado"/>
          <p:cNvSpPr/>
          <p:nvPr/>
        </p:nvSpPr>
        <p:spPr>
          <a:xfrm>
            <a:off x="1691680" y="4869160"/>
            <a:ext cx="1512168" cy="72008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 smtClean="0">
                <a:latin typeface="Trebuchet MS" pitchFamily="34" charset="0"/>
              </a:rPr>
              <a:t>TEST &amp; MODIFY</a:t>
            </a:r>
            <a:endParaRPr lang="es-ES" sz="2000" dirty="0">
              <a:latin typeface="Trebuchet MS" pitchFamily="34" charset="0"/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347864" y="4869160"/>
            <a:ext cx="1512168" cy="72008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>
                <a:latin typeface="Trebuchet MS" pitchFamily="34" charset="0"/>
              </a:rPr>
              <a:t>TEST &amp; MODIFY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4932040" y="4869160"/>
            <a:ext cx="1512168" cy="72008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>
                <a:latin typeface="Trebuchet MS" pitchFamily="34" charset="0"/>
              </a:rPr>
              <a:t>TEST &amp; MODIFY</a:t>
            </a:r>
          </a:p>
        </p:txBody>
      </p:sp>
      <p:sp>
        <p:nvSpPr>
          <p:cNvPr id="15" name="14 Rectángulo redondeado"/>
          <p:cNvSpPr/>
          <p:nvPr/>
        </p:nvSpPr>
        <p:spPr>
          <a:xfrm>
            <a:off x="6516216" y="2492896"/>
            <a:ext cx="187220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smtClean="0">
                <a:latin typeface="Trebuchet MS" pitchFamily="34" charset="0"/>
              </a:rPr>
              <a:t>APPROVE IF NECESSARY</a:t>
            </a:r>
            <a:endParaRPr lang="es-ES" dirty="0">
              <a:latin typeface="Trebuchet MS" pitchFamily="34" charset="0"/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6516216" y="4869160"/>
            <a:ext cx="1584176" cy="72008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smtClean="0">
                <a:latin typeface="Trebuchet MS" pitchFamily="34" charset="0"/>
              </a:rPr>
              <a:t>START TO IMPLEMENT</a:t>
            </a:r>
            <a:endParaRPr lang="es-ES" sz="2000" dirty="0">
              <a:latin typeface="Trebuchet MS" pitchFamily="34" charset="0"/>
            </a:endParaRPr>
          </a:p>
        </p:txBody>
      </p:sp>
      <p:cxnSp>
        <p:nvCxnSpPr>
          <p:cNvPr id="19" name="18 Conector recto"/>
          <p:cNvCxnSpPr/>
          <p:nvPr/>
        </p:nvCxnSpPr>
        <p:spPr>
          <a:xfrm>
            <a:off x="684213" y="3789363"/>
            <a:ext cx="755967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flipV="1">
            <a:off x="5651500" y="3357563"/>
            <a:ext cx="1512888" cy="14398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27 Flecha curvada hacia abajo"/>
          <p:cNvSpPr/>
          <p:nvPr/>
        </p:nvSpPr>
        <p:spPr>
          <a:xfrm>
            <a:off x="2411413" y="4365625"/>
            <a:ext cx="1728787" cy="576263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30" name="29 Flecha curvada hacia abajo"/>
          <p:cNvSpPr/>
          <p:nvPr/>
        </p:nvSpPr>
        <p:spPr>
          <a:xfrm>
            <a:off x="4356100" y="4365625"/>
            <a:ext cx="1728788" cy="576263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31" name="30 Flecha curvada hacia abajo"/>
          <p:cNvSpPr/>
          <p:nvPr/>
        </p:nvSpPr>
        <p:spPr>
          <a:xfrm rot="10960630">
            <a:off x="2424113" y="5487988"/>
            <a:ext cx="1728787" cy="576262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32" name="31 Flecha curvada hacia abajo"/>
          <p:cNvSpPr/>
          <p:nvPr/>
        </p:nvSpPr>
        <p:spPr>
          <a:xfrm rot="10800000">
            <a:off x="4356100" y="5373688"/>
            <a:ext cx="1728788" cy="576262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pic>
        <p:nvPicPr>
          <p:cNvPr id="3280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268413"/>
            <a:ext cx="302577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" name="19 Conector recto de flecha"/>
          <p:cNvCxnSpPr/>
          <p:nvPr/>
        </p:nvCxnSpPr>
        <p:spPr>
          <a:xfrm>
            <a:off x="7386638" y="3352800"/>
            <a:ext cx="9525" cy="15208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2802" name="28 Grupo"/>
          <p:cNvGrpSpPr>
            <a:grpSpLocks/>
          </p:cNvGrpSpPr>
          <p:nvPr/>
        </p:nvGrpSpPr>
        <p:grpSpPr bwMode="auto">
          <a:xfrm>
            <a:off x="7308850" y="360363"/>
            <a:ext cx="927100" cy="915987"/>
            <a:chOff x="580131" y="274528"/>
            <a:chExt cx="1213511" cy="1213511"/>
          </a:xfrm>
        </p:grpSpPr>
        <p:sp>
          <p:nvSpPr>
            <p:cNvPr id="42" name="41 Circular"/>
            <p:cNvSpPr/>
            <p:nvPr/>
          </p:nvSpPr>
          <p:spPr>
            <a:xfrm>
              <a:off x="580131" y="274528"/>
              <a:ext cx="1213511" cy="1213511"/>
            </a:xfrm>
            <a:prstGeom prst="pieWedg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Circular 4"/>
            <p:cNvSpPr/>
            <p:nvPr/>
          </p:nvSpPr>
          <p:spPr>
            <a:xfrm>
              <a:off x="769223" y="629958"/>
              <a:ext cx="1024419" cy="8580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2000" b="1" dirty="0" err="1" smtClean="0">
                  <a:solidFill>
                    <a:srgbClr val="FF0000"/>
                  </a:solidFill>
                </a:rPr>
                <a:t>Act</a:t>
              </a: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2803" name="32 Grupo"/>
          <p:cNvGrpSpPr>
            <a:grpSpLocks/>
          </p:cNvGrpSpPr>
          <p:nvPr/>
        </p:nvGrpSpPr>
        <p:grpSpPr bwMode="auto">
          <a:xfrm>
            <a:off x="8235950" y="352425"/>
            <a:ext cx="1089025" cy="915988"/>
            <a:chOff x="1849694" y="274528"/>
            <a:chExt cx="1539747" cy="1213511"/>
          </a:xfrm>
        </p:grpSpPr>
        <p:sp>
          <p:nvSpPr>
            <p:cNvPr id="40" name="39 Circular"/>
            <p:cNvSpPr/>
            <p:nvPr/>
          </p:nvSpPr>
          <p:spPr>
            <a:xfrm rot="5400000">
              <a:off x="1850084" y="274138"/>
              <a:ext cx="1213511" cy="1214291"/>
            </a:xfrm>
            <a:prstGeom prst="pieWedg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Circular 6"/>
            <p:cNvSpPr/>
            <p:nvPr/>
          </p:nvSpPr>
          <p:spPr>
            <a:xfrm>
              <a:off x="1849694" y="629959"/>
              <a:ext cx="1539747" cy="8580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2000" b="1" dirty="0" smtClean="0">
                  <a:solidFill>
                    <a:srgbClr val="FF0000"/>
                  </a:solidFill>
                </a:rPr>
                <a:t>Plan</a:t>
              </a: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2804" name="33 Grupo"/>
          <p:cNvGrpSpPr>
            <a:grpSpLocks/>
          </p:cNvGrpSpPr>
          <p:nvPr/>
        </p:nvGrpSpPr>
        <p:grpSpPr bwMode="auto">
          <a:xfrm>
            <a:off x="8243888" y="1276350"/>
            <a:ext cx="858837" cy="971550"/>
            <a:chOff x="1849694" y="1469970"/>
            <a:chExt cx="1213511" cy="1287632"/>
          </a:xfrm>
        </p:grpSpPr>
        <p:sp>
          <p:nvSpPr>
            <p:cNvPr id="38" name="37 Circular"/>
            <p:cNvSpPr/>
            <p:nvPr/>
          </p:nvSpPr>
          <p:spPr>
            <a:xfrm rot="10800000">
              <a:off x="1849694" y="1469970"/>
              <a:ext cx="1213511" cy="1287632"/>
            </a:xfrm>
            <a:prstGeom prst="pieWedg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Circular 8"/>
            <p:cNvSpPr/>
            <p:nvPr/>
          </p:nvSpPr>
          <p:spPr>
            <a:xfrm>
              <a:off x="1849694" y="1543610"/>
              <a:ext cx="1202296" cy="8584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2000" b="1" dirty="0" smtClean="0">
                  <a:solidFill>
                    <a:srgbClr val="FF0000"/>
                  </a:solidFill>
                </a:rPr>
                <a:t>Do</a:t>
              </a:r>
              <a:endParaRPr lang="es-ES" sz="2000" b="1" dirty="0"/>
            </a:p>
          </p:txBody>
        </p:sp>
      </p:grpSp>
      <p:grpSp>
        <p:nvGrpSpPr>
          <p:cNvPr id="32805" name="34 Grupo"/>
          <p:cNvGrpSpPr>
            <a:grpSpLocks/>
          </p:cNvGrpSpPr>
          <p:nvPr/>
        </p:nvGrpSpPr>
        <p:grpSpPr bwMode="auto">
          <a:xfrm>
            <a:off x="7308850" y="1268413"/>
            <a:ext cx="935038" cy="979487"/>
            <a:chOff x="559046" y="1544090"/>
            <a:chExt cx="1255684" cy="1213512"/>
          </a:xfrm>
        </p:grpSpPr>
        <p:sp>
          <p:nvSpPr>
            <p:cNvPr id="36" name="35 Circular"/>
            <p:cNvSpPr/>
            <p:nvPr/>
          </p:nvSpPr>
          <p:spPr>
            <a:xfrm rot="16200000">
              <a:off x="580131" y="1523005"/>
              <a:ext cx="1213512" cy="1255684"/>
            </a:xfrm>
            <a:prstGeom prst="pieWedg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Circular 10"/>
            <p:cNvSpPr/>
            <p:nvPr/>
          </p:nvSpPr>
          <p:spPr>
            <a:xfrm>
              <a:off x="559046" y="1544090"/>
              <a:ext cx="1255684" cy="8575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2000" b="1" dirty="0" err="1" smtClean="0">
                  <a:solidFill>
                    <a:srgbClr val="FF0000"/>
                  </a:solidFill>
                </a:rPr>
                <a:t>Study</a:t>
              </a:r>
              <a:endParaRPr lang="es-ES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44" name="13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6384751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595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9922" y="54908"/>
            <a:ext cx="5088142" cy="461665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l">
              <a:buClr>
                <a:srgbClr val="C00000"/>
              </a:buClr>
            </a:pPr>
            <a:r>
              <a:rPr lang="ca-E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rPr>
              <a:t>Examples </a:t>
            </a:r>
            <a:r>
              <a:rPr lang="ca-E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rPr>
              <a:t>of </a:t>
            </a:r>
            <a:r>
              <a:rPr lang="ca-E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rPr>
              <a:t>Quality </a:t>
            </a:r>
            <a:r>
              <a:rPr lang="ca-E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rPr>
              <a:t>Care Projects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811405"/>
              </p:ext>
            </p:extLst>
          </p:nvPr>
        </p:nvGraphicFramePr>
        <p:xfrm>
          <a:off x="357158" y="584408"/>
          <a:ext cx="8436643" cy="5516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79800"/>
                <a:gridCol w="5856843"/>
              </a:tblGrid>
              <a:tr h="353840"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Focus</a:t>
                      </a:r>
                      <a:r>
                        <a:rPr lang="en-GB" baseline="0" noProof="0" dirty="0" smtClean="0"/>
                        <a:t> Areas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Actions</a:t>
                      </a:r>
                      <a:endParaRPr lang="en-GB" noProof="0" dirty="0"/>
                    </a:p>
                  </a:txBody>
                  <a:tcPr/>
                </a:tc>
              </a:tr>
              <a:tr h="796139">
                <a:tc>
                  <a:txBody>
                    <a:bodyPr/>
                    <a:lstStyle/>
                    <a:p>
                      <a:pPr algn="ctr"/>
                      <a:r>
                        <a:rPr lang="en-GB" b="1" noProof="0" dirty="0" smtClean="0"/>
                        <a:t>Mental Health Accreditation</a:t>
                      </a:r>
                      <a:r>
                        <a:rPr lang="en-GB" b="1" baseline="0" noProof="0" dirty="0" smtClean="0"/>
                        <a:t> </a:t>
                      </a:r>
                      <a:r>
                        <a:rPr lang="en-GB" b="1" noProof="0" dirty="0" smtClean="0"/>
                        <a:t> (EFQM)</a:t>
                      </a:r>
                      <a:endParaRPr lang="en-GB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Design processes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Establishment standards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Establishing indicators</a:t>
                      </a:r>
                      <a:endParaRPr lang="en-GB" sz="1600" noProof="0" dirty="0"/>
                    </a:p>
                  </a:txBody>
                  <a:tcPr/>
                </a:tc>
              </a:tr>
              <a:tr h="1032033">
                <a:tc>
                  <a:txBody>
                    <a:bodyPr/>
                    <a:lstStyle/>
                    <a:p>
                      <a:pPr algn="ctr"/>
                      <a:r>
                        <a:rPr lang="en-GB" b="1" noProof="0" dirty="0" smtClean="0"/>
                        <a:t>Clinical Practice Improvement</a:t>
                      </a:r>
                      <a:endParaRPr lang="en-GB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“Do not do”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Identify inefficiencies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Restructuring  of chronicity and social care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Rearrangement of long stay psychiatric care</a:t>
                      </a:r>
                      <a:endParaRPr lang="en-GB" sz="1600" noProof="0" dirty="0"/>
                    </a:p>
                  </a:txBody>
                  <a:tcPr/>
                </a:tc>
              </a:tr>
              <a:tr h="1048936">
                <a:tc>
                  <a:txBody>
                    <a:bodyPr/>
                    <a:lstStyle/>
                    <a:p>
                      <a:pPr algn="ctr"/>
                      <a:r>
                        <a:rPr lang="en-GB" b="1" noProof="0" dirty="0" smtClean="0"/>
                        <a:t>Patient Safety</a:t>
                      </a:r>
                      <a:endParaRPr lang="en-GB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Incidents declaration 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Complications detection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Audits  and Processes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Risk prevention / improvements</a:t>
                      </a:r>
                      <a:endParaRPr lang="en-GB" sz="1600" noProof="0" dirty="0"/>
                    </a:p>
                  </a:txBody>
                  <a:tcPr/>
                </a:tc>
              </a:tr>
              <a:tr h="619220">
                <a:tc>
                  <a:txBody>
                    <a:bodyPr/>
                    <a:lstStyle/>
                    <a:p>
                      <a:pPr algn="ctr"/>
                      <a:r>
                        <a:rPr lang="en-GB" b="1" noProof="0" dirty="0" smtClean="0"/>
                        <a:t>Monitoring and Evaluation</a:t>
                      </a:r>
                      <a:endParaRPr lang="en-GB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Scorecards at three levels: Board,</a:t>
                      </a:r>
                      <a:r>
                        <a:rPr lang="en-GB" sz="1600" baseline="0" noProof="0" dirty="0" smtClean="0"/>
                        <a:t> Senior Managers </a:t>
                      </a:r>
                      <a:r>
                        <a:rPr lang="en-GB" sz="1600" noProof="0" dirty="0" smtClean="0"/>
                        <a:t>and</a:t>
                      </a:r>
                      <a:r>
                        <a:rPr lang="en-GB" sz="1600" baseline="0" noProof="0" dirty="0" smtClean="0"/>
                        <a:t> Service</a:t>
                      </a:r>
                      <a:r>
                        <a:rPr lang="en-GB" sz="1600" noProof="0" dirty="0" smtClean="0"/>
                        <a:t> Heads</a:t>
                      </a:r>
                      <a:endParaRPr lang="en-GB" sz="1600" noProof="0" dirty="0"/>
                    </a:p>
                  </a:txBody>
                  <a:tcPr/>
                </a:tc>
              </a:tr>
              <a:tr h="353840">
                <a:tc>
                  <a:txBody>
                    <a:bodyPr/>
                    <a:lstStyle/>
                    <a:p>
                      <a:pPr algn="ctr"/>
                      <a:r>
                        <a:rPr lang="en-GB" b="1" noProof="0" dirty="0" smtClean="0"/>
                        <a:t>Territorial Alliances</a:t>
                      </a:r>
                      <a:endParaRPr lang="en-GB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Cancer care program</a:t>
                      </a:r>
                      <a:endParaRPr lang="en-GB" sz="1600" noProof="0" dirty="0"/>
                    </a:p>
                  </a:txBody>
                  <a:tcPr/>
                </a:tc>
              </a:tr>
              <a:tr h="796139">
                <a:tc>
                  <a:txBody>
                    <a:bodyPr/>
                    <a:lstStyle/>
                    <a:p>
                      <a:pPr algn="ctr"/>
                      <a:r>
                        <a:rPr lang="en-GB" b="1" noProof="0" dirty="0" smtClean="0"/>
                        <a:t>Health programs</a:t>
                      </a:r>
                      <a:endParaRPr lang="en-GB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Chronic Complex Patient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Psychosis first episode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Home Care</a:t>
                      </a:r>
                    </a:p>
                  </a:txBody>
                  <a:tcPr/>
                </a:tc>
              </a:tr>
              <a:tr h="353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noProof="0" dirty="0" smtClean="0"/>
                        <a:t>Technology assessment</a:t>
                      </a:r>
                      <a:endParaRPr lang="en-GB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noProof="0" dirty="0" smtClean="0"/>
                        <a:t>Workgroup Technologies General Hospital</a:t>
                      </a: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6 Conector recto"/>
          <p:cNvCxnSpPr/>
          <p:nvPr/>
        </p:nvCxnSpPr>
        <p:spPr>
          <a:xfrm>
            <a:off x="0" y="476672"/>
            <a:ext cx="4760913" cy="1588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13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6384751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-6350" y="692150"/>
            <a:ext cx="4760913" cy="1588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4 CuadroTexto"/>
          <p:cNvSpPr txBox="1"/>
          <p:nvPr/>
        </p:nvSpPr>
        <p:spPr>
          <a:xfrm>
            <a:off x="108520" y="116631"/>
            <a:ext cx="5399584" cy="461665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>
            <a:lvl1pPr>
              <a:spcBef>
                <a:spcPct val="0"/>
              </a:spcBef>
              <a:buClr>
                <a:srgbClr val="C00000"/>
              </a:buClr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Q&amp;S incidents – </a:t>
            </a:r>
            <a:r>
              <a:rPr lang="en-US" dirty="0" smtClean="0"/>
              <a:t>Examples of Making </a:t>
            </a:r>
            <a:r>
              <a:rPr lang="en-US" dirty="0"/>
              <a:t>improvements</a:t>
            </a:r>
            <a:endParaRPr lang="ca-ES" dirty="0"/>
          </a:p>
        </p:txBody>
      </p:sp>
      <p:pic>
        <p:nvPicPr>
          <p:cNvPr id="8" name="13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6340475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538626"/>
              </p:ext>
            </p:extLst>
          </p:nvPr>
        </p:nvGraphicFramePr>
        <p:xfrm>
          <a:off x="357158" y="857232"/>
          <a:ext cx="8643998" cy="5217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58101"/>
                <a:gridCol w="688589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noProof="0" dirty="0" err="1" smtClean="0"/>
                        <a:t>Area</a:t>
                      </a:r>
                      <a:r>
                        <a:rPr lang="ca-ES" noProof="0" dirty="0" smtClean="0"/>
                        <a:t> of </a:t>
                      </a:r>
                      <a:r>
                        <a:rPr lang="ca-ES" noProof="0" dirty="0" err="1" smtClean="0"/>
                        <a:t>work</a:t>
                      </a:r>
                      <a:endParaRPr lang="ca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noProof="0" dirty="0" err="1" smtClean="0"/>
                        <a:t>Activity</a:t>
                      </a:r>
                      <a:endParaRPr lang="ca-E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b="1" noProof="0" dirty="0" smtClean="0"/>
                        <a:t>HUMAN RESSOURCES</a:t>
                      </a:r>
                      <a:endParaRPr lang="ca-ES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noProof="0" dirty="0" smtClean="0"/>
                        <a:t> Review skills of staff in critical areas</a:t>
                      </a:r>
                      <a:r>
                        <a:rPr lang="ca-ES" sz="1800" noProof="0" dirty="0" smtClean="0"/>
                        <a:t> </a:t>
                      </a:r>
                      <a:endParaRPr lang="ca-E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b="1" noProof="0" dirty="0" smtClean="0"/>
                        <a:t>DEVELOPMENT </a:t>
                      </a:r>
                      <a:r>
                        <a:rPr lang="en-GB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WORKFLOW PROCESSES </a:t>
                      </a:r>
                      <a:endParaRPr lang="ca-ES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noProof="0" dirty="0" smtClean="0"/>
                        <a:t> Pathway identification of the patient in emergency, admissions and outpatient</a:t>
                      </a:r>
                      <a:r>
                        <a:rPr lang="en-US" sz="1800" baseline="0" noProof="0" dirty="0" smtClean="0"/>
                        <a:t> units</a:t>
                      </a:r>
                      <a:endParaRPr lang="en-US" sz="1800" noProof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noProof="0" dirty="0" smtClean="0"/>
                        <a:t> Verification of the check-list for</a:t>
                      </a:r>
                      <a:r>
                        <a:rPr lang="en-US" sz="1800" baseline="0" noProof="0" dirty="0" smtClean="0"/>
                        <a:t> </a:t>
                      </a:r>
                      <a:r>
                        <a:rPr lang="en-US" sz="1800" noProof="0" dirty="0" smtClean="0"/>
                        <a:t>safe surgery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NL" sz="1800" noProof="0" dirty="0" smtClean="0"/>
                        <a:t> Ortogeriatrics</a:t>
                      </a:r>
                      <a:endParaRPr lang="ca-ES" sz="1800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b="1" noProof="0" dirty="0" smtClean="0"/>
                        <a:t>TRAINING</a:t>
                      </a:r>
                      <a:endParaRPr lang="ca-ES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noProof="0" dirty="0" smtClean="0"/>
                        <a:t> Control of infections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noProof="0" dirty="0" smtClean="0"/>
                        <a:t> Prevention of falls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noProof="0" dirty="0" smtClean="0"/>
                        <a:t> Research of “evidence based” l</a:t>
                      </a:r>
                      <a:r>
                        <a:rPr lang="en-US" sz="1800" noProof="0" dirty="0" smtClean="0"/>
                        <a:t>iterature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noProof="0" dirty="0" smtClean="0"/>
                        <a:t> Quality and Safety Online</a:t>
                      </a:r>
                      <a:endParaRPr lang="ca-ES" sz="1800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b="1" noProof="0" dirty="0" smtClean="0"/>
                        <a:t>IMPROVEMENT GROUPS</a:t>
                      </a:r>
                      <a:endParaRPr lang="ca-ES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noProof="0" dirty="0" smtClean="0"/>
                        <a:t> Group improved handling of new anti-coagulants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noProof="0" dirty="0" smtClean="0"/>
                        <a:t> Group improved surgical infection of the colon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aseline="0" noProof="0" dirty="0" smtClean="0"/>
                        <a:t> Psychosis workflow</a:t>
                      </a:r>
                      <a:endParaRPr lang="en-US" sz="1800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b="1" noProof="0" dirty="0" smtClean="0"/>
                        <a:t>ORGANIZATION  CHANGES</a:t>
                      </a:r>
                      <a:endParaRPr lang="ca-ES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noProof="0" dirty="0" smtClean="0"/>
                        <a:t> New alert system CPR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noProof="0" dirty="0" smtClean="0"/>
                        <a:t> New notification system of Security Incidents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noProof="0" dirty="0" smtClean="0"/>
                        <a:t> New review system of complications and mortality</a:t>
                      </a:r>
                      <a:endParaRPr lang="ca-ES" noProof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26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9 CuadroTexto"/>
          <p:cNvSpPr txBox="1">
            <a:spLocks noChangeArrowheads="1"/>
          </p:cNvSpPr>
          <p:nvPr/>
        </p:nvSpPr>
        <p:spPr bwMode="auto">
          <a:xfrm>
            <a:off x="755651" y="333375"/>
            <a:ext cx="4320405" cy="830263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defPPr>
              <a:defRPr lang="es-ES"/>
            </a:defPPr>
            <a:lvl1pPr>
              <a:spcBef>
                <a:spcPct val="0"/>
              </a:spcBef>
              <a:buClr>
                <a:srgbClr val="C00000"/>
              </a:buClr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mtClean="0"/>
              <a:t>Quality and Safety Bulletin: dissemination of knowledge </a:t>
            </a:r>
            <a:endParaRPr lang="en-US"/>
          </a:p>
        </p:txBody>
      </p:sp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484313"/>
            <a:ext cx="7107237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13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6384751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48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object 4"/>
          <p:cNvSpPr>
            <a:spLocks noChangeArrowheads="1"/>
          </p:cNvSpPr>
          <p:nvPr/>
        </p:nvSpPr>
        <p:spPr bwMode="auto">
          <a:xfrm>
            <a:off x="7015163" y="4875213"/>
            <a:ext cx="2076450" cy="124777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 altLang="es-ES"/>
          </a:p>
        </p:txBody>
      </p:sp>
      <p:sp>
        <p:nvSpPr>
          <p:cNvPr id="34819" name="Título 1"/>
          <p:cNvSpPr>
            <a:spLocks noGrp="1"/>
          </p:cNvSpPr>
          <p:nvPr>
            <p:ph type="title"/>
          </p:nvPr>
        </p:nvSpPr>
        <p:spPr bwMode="auto">
          <a:xfrm>
            <a:off x="214313" y="285750"/>
            <a:ext cx="4141663" cy="1143000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l">
              <a:buClr>
                <a:srgbClr val="C00000"/>
              </a:buClr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rPr>
              <a:t>Accreditation: EFQM Model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  <a:ea typeface="+mn-ea"/>
              <a:cs typeface="+mn-cs"/>
            </a:endParaRPr>
          </a:p>
        </p:txBody>
      </p:sp>
      <p:grpSp>
        <p:nvGrpSpPr>
          <p:cNvPr id="34821" name="Grupo 4"/>
          <p:cNvGrpSpPr>
            <a:grpSpLocks/>
          </p:cNvGrpSpPr>
          <p:nvPr/>
        </p:nvGrpSpPr>
        <p:grpSpPr bwMode="auto">
          <a:xfrm>
            <a:off x="1101725" y="1651000"/>
            <a:ext cx="6645275" cy="4032250"/>
            <a:chOff x="1239837" y="1916810"/>
            <a:chExt cx="6645338" cy="4032275"/>
          </a:xfrm>
        </p:grpSpPr>
        <p:sp>
          <p:nvSpPr>
            <p:cNvPr id="34828" name="object 4"/>
            <p:cNvSpPr>
              <a:spLocks noChangeArrowheads="1"/>
            </p:cNvSpPr>
            <p:nvPr/>
          </p:nvSpPr>
          <p:spPr bwMode="auto">
            <a:xfrm>
              <a:off x="1239837" y="1916810"/>
              <a:ext cx="6645338" cy="4032275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 altLang="es-ES"/>
            </a:p>
          </p:txBody>
        </p:sp>
        <p:sp>
          <p:nvSpPr>
            <p:cNvPr id="34829" name="object 5"/>
            <p:cNvSpPr>
              <a:spLocks/>
            </p:cNvSpPr>
            <p:nvPr/>
          </p:nvSpPr>
          <p:spPr bwMode="auto">
            <a:xfrm>
              <a:off x="1811401" y="3055873"/>
              <a:ext cx="776287" cy="2073275"/>
            </a:xfrm>
            <a:custGeom>
              <a:avLst/>
              <a:gdLst>
                <a:gd name="T0" fmla="*/ 0 w 776287"/>
                <a:gd name="T1" fmla="*/ 2073275 h 2073275"/>
                <a:gd name="T2" fmla="*/ 776287 w 776287"/>
                <a:gd name="T3" fmla="*/ 2073275 h 2073275"/>
                <a:gd name="T4" fmla="*/ 776287 w 776287"/>
                <a:gd name="T5" fmla="*/ 0 h 2073275"/>
                <a:gd name="T6" fmla="*/ 0 w 776287"/>
                <a:gd name="T7" fmla="*/ 0 h 2073275"/>
                <a:gd name="T8" fmla="*/ 0 w 776287"/>
                <a:gd name="T9" fmla="*/ 2073275 h 20732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6287"/>
                <a:gd name="T16" fmla="*/ 0 h 2073275"/>
                <a:gd name="T17" fmla="*/ 776287 w 776287"/>
                <a:gd name="T18" fmla="*/ 2073275 h 20732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6287" h="2073275">
                  <a:moveTo>
                    <a:pt x="0" y="2073275"/>
                  </a:moveTo>
                  <a:lnTo>
                    <a:pt x="776287" y="2073275"/>
                  </a:lnTo>
                  <a:lnTo>
                    <a:pt x="776287" y="0"/>
                  </a:lnTo>
                  <a:lnTo>
                    <a:pt x="0" y="0"/>
                  </a:lnTo>
                  <a:lnTo>
                    <a:pt x="0" y="20732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30" name="object 6"/>
            <p:cNvSpPr>
              <a:spLocks/>
            </p:cNvSpPr>
            <p:nvPr/>
          </p:nvSpPr>
          <p:spPr bwMode="auto">
            <a:xfrm>
              <a:off x="1782698" y="5151754"/>
              <a:ext cx="833501" cy="0"/>
            </a:xfrm>
            <a:custGeom>
              <a:avLst/>
              <a:gdLst>
                <a:gd name="T0" fmla="*/ 0 w 833501"/>
                <a:gd name="T1" fmla="*/ 833501 w 833501"/>
                <a:gd name="T2" fmla="*/ 0 60000 65536"/>
                <a:gd name="T3" fmla="*/ 0 60000 65536"/>
                <a:gd name="T4" fmla="*/ 0 w 833501"/>
                <a:gd name="T5" fmla="*/ 833501 w 833501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833501">
                  <a:moveTo>
                    <a:pt x="0" y="0"/>
                  </a:moveTo>
                  <a:lnTo>
                    <a:pt x="833501" y="0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31" name="object 7"/>
            <p:cNvSpPr>
              <a:spLocks/>
            </p:cNvSpPr>
            <p:nvPr/>
          </p:nvSpPr>
          <p:spPr bwMode="auto">
            <a:xfrm>
              <a:off x="1788414" y="3039110"/>
              <a:ext cx="0" cy="2106929"/>
            </a:xfrm>
            <a:custGeom>
              <a:avLst/>
              <a:gdLst>
                <a:gd name="T0" fmla="*/ 0 h 2106929"/>
                <a:gd name="T1" fmla="*/ 2106929 h 2106929"/>
                <a:gd name="T2" fmla="*/ 0 60000 65536"/>
                <a:gd name="T3" fmla="*/ 0 60000 65536"/>
                <a:gd name="T4" fmla="*/ 0 h 2106929"/>
                <a:gd name="T5" fmla="*/ 2106929 h 2106929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106929">
                  <a:moveTo>
                    <a:pt x="0" y="0"/>
                  </a:moveTo>
                  <a:lnTo>
                    <a:pt x="0" y="2106929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32" name="object 8"/>
            <p:cNvSpPr>
              <a:spLocks/>
            </p:cNvSpPr>
            <p:nvPr/>
          </p:nvSpPr>
          <p:spPr bwMode="auto">
            <a:xfrm>
              <a:off x="1782698" y="3033395"/>
              <a:ext cx="833501" cy="0"/>
            </a:xfrm>
            <a:custGeom>
              <a:avLst/>
              <a:gdLst>
                <a:gd name="T0" fmla="*/ 0 w 833501"/>
                <a:gd name="T1" fmla="*/ 833501 w 833501"/>
                <a:gd name="T2" fmla="*/ 0 60000 65536"/>
                <a:gd name="T3" fmla="*/ 0 60000 65536"/>
                <a:gd name="T4" fmla="*/ 0 w 833501"/>
                <a:gd name="T5" fmla="*/ 833501 w 833501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833501">
                  <a:moveTo>
                    <a:pt x="0" y="0"/>
                  </a:moveTo>
                  <a:lnTo>
                    <a:pt x="833501" y="0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33" name="object 9"/>
            <p:cNvSpPr>
              <a:spLocks/>
            </p:cNvSpPr>
            <p:nvPr/>
          </p:nvSpPr>
          <p:spPr bwMode="auto">
            <a:xfrm>
              <a:off x="2610485" y="3038729"/>
              <a:ext cx="0" cy="2107565"/>
            </a:xfrm>
            <a:custGeom>
              <a:avLst/>
              <a:gdLst>
                <a:gd name="T0" fmla="*/ 0 h 2107565"/>
                <a:gd name="T1" fmla="*/ 2107565 h 2107565"/>
                <a:gd name="T2" fmla="*/ 0 60000 65536"/>
                <a:gd name="T3" fmla="*/ 0 60000 65536"/>
                <a:gd name="T4" fmla="*/ 0 h 2107565"/>
                <a:gd name="T5" fmla="*/ 2107565 h 210756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107565">
                  <a:moveTo>
                    <a:pt x="0" y="0"/>
                  </a:moveTo>
                  <a:lnTo>
                    <a:pt x="0" y="2107565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34" name="object 10"/>
            <p:cNvSpPr>
              <a:spLocks/>
            </p:cNvSpPr>
            <p:nvPr/>
          </p:nvSpPr>
          <p:spPr bwMode="auto">
            <a:xfrm>
              <a:off x="1805558" y="5117465"/>
              <a:ext cx="787781" cy="0"/>
            </a:xfrm>
            <a:custGeom>
              <a:avLst/>
              <a:gdLst>
                <a:gd name="T0" fmla="*/ 0 w 787781"/>
                <a:gd name="T1" fmla="*/ 787781 w 787781"/>
                <a:gd name="T2" fmla="*/ 0 60000 65536"/>
                <a:gd name="T3" fmla="*/ 0 60000 65536"/>
                <a:gd name="T4" fmla="*/ 0 w 787781"/>
                <a:gd name="T5" fmla="*/ 787781 w 787781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787781">
                  <a:moveTo>
                    <a:pt x="0" y="0"/>
                  </a:moveTo>
                  <a:lnTo>
                    <a:pt x="787781" y="0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35" name="object 11"/>
            <p:cNvSpPr>
              <a:spLocks/>
            </p:cNvSpPr>
            <p:nvPr/>
          </p:nvSpPr>
          <p:spPr bwMode="auto">
            <a:xfrm>
              <a:off x="1822704" y="3084829"/>
              <a:ext cx="0" cy="2015490"/>
            </a:xfrm>
            <a:custGeom>
              <a:avLst/>
              <a:gdLst>
                <a:gd name="T0" fmla="*/ 0 h 2015490"/>
                <a:gd name="T1" fmla="*/ 2015490 h 2015490"/>
                <a:gd name="T2" fmla="*/ 0 60000 65536"/>
                <a:gd name="T3" fmla="*/ 0 60000 65536"/>
                <a:gd name="T4" fmla="*/ 0 h 2015490"/>
                <a:gd name="T5" fmla="*/ 2015490 h 2015490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015490">
                  <a:moveTo>
                    <a:pt x="0" y="0"/>
                  </a:moveTo>
                  <a:lnTo>
                    <a:pt x="0" y="2015490"/>
                  </a:lnTo>
                </a:path>
              </a:pathLst>
            </a:custGeom>
            <a:noFill/>
            <a:ln w="3556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36" name="object 12"/>
            <p:cNvSpPr>
              <a:spLocks/>
            </p:cNvSpPr>
            <p:nvPr/>
          </p:nvSpPr>
          <p:spPr bwMode="auto">
            <a:xfrm>
              <a:off x="1805558" y="3067685"/>
              <a:ext cx="787781" cy="0"/>
            </a:xfrm>
            <a:custGeom>
              <a:avLst/>
              <a:gdLst>
                <a:gd name="T0" fmla="*/ 0 w 787781"/>
                <a:gd name="T1" fmla="*/ 787781 w 787781"/>
                <a:gd name="T2" fmla="*/ 0 60000 65536"/>
                <a:gd name="T3" fmla="*/ 0 60000 65536"/>
                <a:gd name="T4" fmla="*/ 0 w 787781"/>
                <a:gd name="T5" fmla="*/ 787781 w 787781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787781">
                  <a:moveTo>
                    <a:pt x="0" y="0"/>
                  </a:moveTo>
                  <a:lnTo>
                    <a:pt x="787781" y="0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37" name="object 13"/>
            <p:cNvSpPr>
              <a:spLocks/>
            </p:cNvSpPr>
            <p:nvPr/>
          </p:nvSpPr>
          <p:spPr bwMode="auto">
            <a:xfrm>
              <a:off x="2576195" y="3084448"/>
              <a:ext cx="0" cy="2016125"/>
            </a:xfrm>
            <a:custGeom>
              <a:avLst/>
              <a:gdLst>
                <a:gd name="T0" fmla="*/ 0 h 2016125"/>
                <a:gd name="T1" fmla="*/ 2016125 h 2016125"/>
                <a:gd name="T2" fmla="*/ 0 60000 65536"/>
                <a:gd name="T3" fmla="*/ 0 60000 65536"/>
                <a:gd name="T4" fmla="*/ 0 h 2016125"/>
                <a:gd name="T5" fmla="*/ 2016125 h 201612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016125">
                  <a:moveTo>
                    <a:pt x="0" y="0"/>
                  </a:moveTo>
                  <a:lnTo>
                    <a:pt x="0" y="2016125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16" name="object 14"/>
            <p:cNvSpPr txBox="1"/>
            <p:nvPr/>
          </p:nvSpPr>
          <p:spPr>
            <a:xfrm>
              <a:off x="1817692" y="3990098"/>
              <a:ext cx="766770" cy="209551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marL="12700">
                <a:defRPr/>
              </a:pPr>
              <a:r>
                <a:rPr sz="1300" b="1" spc="-10">
                  <a:latin typeface="Arial"/>
                  <a:cs typeface="Arial"/>
                </a:rPr>
                <a:t>Lideratge</a:t>
              </a:r>
              <a:endParaRPr sz="1300">
                <a:latin typeface="Arial"/>
                <a:cs typeface="Arial"/>
              </a:endParaRPr>
            </a:p>
          </p:txBody>
        </p:sp>
        <p:sp>
          <p:nvSpPr>
            <p:cNvPr id="34839" name="object 15"/>
            <p:cNvSpPr>
              <a:spLocks/>
            </p:cNvSpPr>
            <p:nvPr/>
          </p:nvSpPr>
          <p:spPr bwMode="auto">
            <a:xfrm>
              <a:off x="6596126" y="3055873"/>
              <a:ext cx="777875" cy="2073275"/>
            </a:xfrm>
            <a:custGeom>
              <a:avLst/>
              <a:gdLst>
                <a:gd name="T0" fmla="*/ 0 w 777875"/>
                <a:gd name="T1" fmla="*/ 2073275 h 2073275"/>
                <a:gd name="T2" fmla="*/ 777875 w 777875"/>
                <a:gd name="T3" fmla="*/ 2073275 h 2073275"/>
                <a:gd name="T4" fmla="*/ 777875 w 777875"/>
                <a:gd name="T5" fmla="*/ 0 h 2073275"/>
                <a:gd name="T6" fmla="*/ 0 w 777875"/>
                <a:gd name="T7" fmla="*/ 0 h 2073275"/>
                <a:gd name="T8" fmla="*/ 0 w 777875"/>
                <a:gd name="T9" fmla="*/ 2073275 h 20732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7875"/>
                <a:gd name="T16" fmla="*/ 0 h 2073275"/>
                <a:gd name="T17" fmla="*/ 777875 w 777875"/>
                <a:gd name="T18" fmla="*/ 2073275 h 20732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7875" h="2073275">
                  <a:moveTo>
                    <a:pt x="0" y="2073275"/>
                  </a:moveTo>
                  <a:lnTo>
                    <a:pt x="777875" y="2073275"/>
                  </a:lnTo>
                  <a:lnTo>
                    <a:pt x="777875" y="0"/>
                  </a:lnTo>
                  <a:lnTo>
                    <a:pt x="0" y="0"/>
                  </a:lnTo>
                  <a:lnTo>
                    <a:pt x="0" y="20732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40" name="object 16"/>
            <p:cNvSpPr>
              <a:spLocks/>
            </p:cNvSpPr>
            <p:nvPr/>
          </p:nvSpPr>
          <p:spPr bwMode="auto">
            <a:xfrm>
              <a:off x="6567423" y="5140325"/>
              <a:ext cx="835025" cy="0"/>
            </a:xfrm>
            <a:custGeom>
              <a:avLst/>
              <a:gdLst>
                <a:gd name="T0" fmla="*/ 0 w 835025"/>
                <a:gd name="T1" fmla="*/ 835025 w 835025"/>
                <a:gd name="T2" fmla="*/ 0 60000 65536"/>
                <a:gd name="T3" fmla="*/ 0 60000 65536"/>
                <a:gd name="T4" fmla="*/ 0 w 835025"/>
                <a:gd name="T5" fmla="*/ 835025 w 835025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835025">
                  <a:moveTo>
                    <a:pt x="0" y="0"/>
                  </a:moveTo>
                  <a:lnTo>
                    <a:pt x="835025" y="0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41" name="object 17"/>
            <p:cNvSpPr>
              <a:spLocks/>
            </p:cNvSpPr>
            <p:nvPr/>
          </p:nvSpPr>
          <p:spPr bwMode="auto">
            <a:xfrm>
              <a:off x="6584568" y="3061970"/>
              <a:ext cx="0" cy="2061210"/>
            </a:xfrm>
            <a:custGeom>
              <a:avLst/>
              <a:gdLst>
                <a:gd name="T0" fmla="*/ 0 h 2061210"/>
                <a:gd name="T1" fmla="*/ 2061210 h 2061210"/>
                <a:gd name="T2" fmla="*/ 0 60000 65536"/>
                <a:gd name="T3" fmla="*/ 0 60000 65536"/>
                <a:gd name="T4" fmla="*/ 0 h 2061210"/>
                <a:gd name="T5" fmla="*/ 2061210 h 2061210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061210">
                  <a:moveTo>
                    <a:pt x="0" y="0"/>
                  </a:moveTo>
                  <a:lnTo>
                    <a:pt x="0" y="2061210"/>
                  </a:lnTo>
                </a:path>
              </a:pathLst>
            </a:custGeom>
            <a:noFill/>
            <a:ln w="3556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42" name="object 18"/>
            <p:cNvSpPr>
              <a:spLocks/>
            </p:cNvSpPr>
            <p:nvPr/>
          </p:nvSpPr>
          <p:spPr bwMode="auto">
            <a:xfrm>
              <a:off x="6567423" y="3044825"/>
              <a:ext cx="835025" cy="0"/>
            </a:xfrm>
            <a:custGeom>
              <a:avLst/>
              <a:gdLst>
                <a:gd name="T0" fmla="*/ 0 w 835025"/>
                <a:gd name="T1" fmla="*/ 835025 w 835025"/>
                <a:gd name="T2" fmla="*/ 0 60000 65536"/>
                <a:gd name="T3" fmla="*/ 0 60000 65536"/>
                <a:gd name="T4" fmla="*/ 0 w 835025"/>
                <a:gd name="T5" fmla="*/ 835025 w 835025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835025">
                  <a:moveTo>
                    <a:pt x="0" y="0"/>
                  </a:moveTo>
                  <a:lnTo>
                    <a:pt x="835025" y="0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43" name="object 19"/>
            <p:cNvSpPr>
              <a:spLocks/>
            </p:cNvSpPr>
            <p:nvPr/>
          </p:nvSpPr>
          <p:spPr bwMode="auto">
            <a:xfrm>
              <a:off x="7385304" y="3061589"/>
              <a:ext cx="0" cy="2061845"/>
            </a:xfrm>
            <a:custGeom>
              <a:avLst/>
              <a:gdLst>
                <a:gd name="T0" fmla="*/ 0 h 2061845"/>
                <a:gd name="T1" fmla="*/ 2061845 h 2061845"/>
                <a:gd name="T2" fmla="*/ 0 60000 65536"/>
                <a:gd name="T3" fmla="*/ 0 60000 65536"/>
                <a:gd name="T4" fmla="*/ 0 h 2061845"/>
                <a:gd name="T5" fmla="*/ 2061845 h 206184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061845">
                  <a:moveTo>
                    <a:pt x="0" y="0"/>
                  </a:moveTo>
                  <a:lnTo>
                    <a:pt x="0" y="2061845"/>
                  </a:lnTo>
                </a:path>
              </a:pathLst>
            </a:custGeom>
            <a:noFill/>
            <a:ln w="3556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44" name="object 20"/>
            <p:cNvSpPr>
              <a:spLocks/>
            </p:cNvSpPr>
            <p:nvPr/>
          </p:nvSpPr>
          <p:spPr bwMode="auto">
            <a:xfrm>
              <a:off x="6613143" y="5106034"/>
              <a:ext cx="743584" cy="0"/>
            </a:xfrm>
            <a:custGeom>
              <a:avLst/>
              <a:gdLst>
                <a:gd name="T0" fmla="*/ 0 w 743584"/>
                <a:gd name="T1" fmla="*/ 743584 w 743584"/>
                <a:gd name="T2" fmla="*/ 0 60000 65536"/>
                <a:gd name="T3" fmla="*/ 0 60000 65536"/>
                <a:gd name="T4" fmla="*/ 0 w 743584"/>
                <a:gd name="T5" fmla="*/ 743584 w 743584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743584">
                  <a:moveTo>
                    <a:pt x="0" y="0"/>
                  </a:moveTo>
                  <a:lnTo>
                    <a:pt x="743584" y="0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45" name="object 21"/>
            <p:cNvSpPr>
              <a:spLocks/>
            </p:cNvSpPr>
            <p:nvPr/>
          </p:nvSpPr>
          <p:spPr bwMode="auto">
            <a:xfrm>
              <a:off x="6618858" y="3084829"/>
              <a:ext cx="0" cy="2015490"/>
            </a:xfrm>
            <a:custGeom>
              <a:avLst/>
              <a:gdLst>
                <a:gd name="T0" fmla="*/ 0 h 2015490"/>
                <a:gd name="T1" fmla="*/ 2015490 h 2015490"/>
                <a:gd name="T2" fmla="*/ 0 60000 65536"/>
                <a:gd name="T3" fmla="*/ 0 60000 65536"/>
                <a:gd name="T4" fmla="*/ 0 h 2015490"/>
                <a:gd name="T5" fmla="*/ 2015490 h 2015490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015490">
                  <a:moveTo>
                    <a:pt x="0" y="0"/>
                  </a:moveTo>
                  <a:lnTo>
                    <a:pt x="0" y="2015490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46" name="object 22"/>
            <p:cNvSpPr>
              <a:spLocks/>
            </p:cNvSpPr>
            <p:nvPr/>
          </p:nvSpPr>
          <p:spPr bwMode="auto">
            <a:xfrm>
              <a:off x="6613143" y="3079114"/>
              <a:ext cx="743584" cy="0"/>
            </a:xfrm>
            <a:custGeom>
              <a:avLst/>
              <a:gdLst>
                <a:gd name="T0" fmla="*/ 0 w 743584"/>
                <a:gd name="T1" fmla="*/ 743584 w 743584"/>
                <a:gd name="T2" fmla="*/ 0 60000 65536"/>
                <a:gd name="T3" fmla="*/ 0 60000 65536"/>
                <a:gd name="T4" fmla="*/ 0 w 743584"/>
                <a:gd name="T5" fmla="*/ 743584 w 743584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743584">
                  <a:moveTo>
                    <a:pt x="0" y="0"/>
                  </a:moveTo>
                  <a:lnTo>
                    <a:pt x="743584" y="0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47" name="object 23"/>
            <p:cNvSpPr>
              <a:spLocks/>
            </p:cNvSpPr>
            <p:nvPr/>
          </p:nvSpPr>
          <p:spPr bwMode="auto">
            <a:xfrm>
              <a:off x="7351014" y="3084448"/>
              <a:ext cx="0" cy="2016125"/>
            </a:xfrm>
            <a:custGeom>
              <a:avLst/>
              <a:gdLst>
                <a:gd name="T0" fmla="*/ 0 h 2016125"/>
                <a:gd name="T1" fmla="*/ 2016125 h 2016125"/>
                <a:gd name="T2" fmla="*/ 0 60000 65536"/>
                <a:gd name="T3" fmla="*/ 0 60000 65536"/>
                <a:gd name="T4" fmla="*/ 0 h 2016125"/>
                <a:gd name="T5" fmla="*/ 2016125 h 201612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016125">
                  <a:moveTo>
                    <a:pt x="0" y="0"/>
                  </a:moveTo>
                  <a:lnTo>
                    <a:pt x="0" y="2016125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26" name="object 24"/>
            <p:cNvSpPr txBox="1"/>
            <p:nvPr/>
          </p:nvSpPr>
          <p:spPr>
            <a:xfrm>
              <a:off x="6602463" y="3890085"/>
              <a:ext cx="768357" cy="209551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marL="12700">
                <a:defRPr/>
              </a:pPr>
              <a:r>
                <a:rPr sz="1300" b="1" spc="-10">
                  <a:latin typeface="Arial"/>
                  <a:cs typeface="Arial"/>
                </a:rPr>
                <a:t>Resultats</a:t>
              </a:r>
              <a:endParaRPr sz="1300">
                <a:latin typeface="Arial"/>
                <a:cs typeface="Arial"/>
              </a:endParaRPr>
            </a:p>
          </p:txBody>
        </p:sp>
        <p:sp>
          <p:nvSpPr>
            <p:cNvPr id="27" name="object 25"/>
            <p:cNvSpPr txBox="1"/>
            <p:nvPr/>
          </p:nvSpPr>
          <p:spPr>
            <a:xfrm>
              <a:off x="6808840" y="4088523"/>
              <a:ext cx="355603" cy="209551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marL="12700">
                <a:defRPr/>
              </a:pPr>
              <a:r>
                <a:rPr sz="1300" b="1" spc="-15">
                  <a:latin typeface="Arial"/>
                  <a:cs typeface="Arial"/>
                </a:rPr>
                <a:t>clau</a:t>
              </a:r>
              <a:endParaRPr sz="1300">
                <a:latin typeface="Arial"/>
                <a:cs typeface="Arial"/>
              </a:endParaRPr>
            </a:p>
          </p:txBody>
        </p:sp>
        <p:sp>
          <p:nvSpPr>
            <p:cNvPr id="34850" name="object 26"/>
            <p:cNvSpPr>
              <a:spLocks/>
            </p:cNvSpPr>
            <p:nvPr/>
          </p:nvSpPr>
          <p:spPr bwMode="auto">
            <a:xfrm>
              <a:off x="4138676" y="3055873"/>
              <a:ext cx="841375" cy="2073275"/>
            </a:xfrm>
            <a:custGeom>
              <a:avLst/>
              <a:gdLst>
                <a:gd name="T0" fmla="*/ 0 w 841375"/>
                <a:gd name="T1" fmla="*/ 2073275 h 2073275"/>
                <a:gd name="T2" fmla="*/ 841375 w 841375"/>
                <a:gd name="T3" fmla="*/ 2073275 h 2073275"/>
                <a:gd name="T4" fmla="*/ 841375 w 841375"/>
                <a:gd name="T5" fmla="*/ 0 h 2073275"/>
                <a:gd name="T6" fmla="*/ 0 w 841375"/>
                <a:gd name="T7" fmla="*/ 0 h 2073275"/>
                <a:gd name="T8" fmla="*/ 0 w 841375"/>
                <a:gd name="T9" fmla="*/ 2073275 h 20732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1375"/>
                <a:gd name="T16" fmla="*/ 0 h 2073275"/>
                <a:gd name="T17" fmla="*/ 841375 w 841375"/>
                <a:gd name="T18" fmla="*/ 2073275 h 20732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1375" h="2073275">
                  <a:moveTo>
                    <a:pt x="0" y="2073275"/>
                  </a:moveTo>
                  <a:lnTo>
                    <a:pt x="841375" y="2073275"/>
                  </a:lnTo>
                  <a:lnTo>
                    <a:pt x="841375" y="0"/>
                  </a:lnTo>
                  <a:lnTo>
                    <a:pt x="0" y="0"/>
                  </a:lnTo>
                  <a:lnTo>
                    <a:pt x="0" y="20732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51" name="object 27"/>
            <p:cNvSpPr>
              <a:spLocks/>
            </p:cNvSpPr>
            <p:nvPr/>
          </p:nvSpPr>
          <p:spPr bwMode="auto">
            <a:xfrm>
              <a:off x="4109973" y="5151754"/>
              <a:ext cx="898525" cy="0"/>
            </a:xfrm>
            <a:custGeom>
              <a:avLst/>
              <a:gdLst>
                <a:gd name="T0" fmla="*/ 0 w 898525"/>
                <a:gd name="T1" fmla="*/ 898525 w 898525"/>
                <a:gd name="T2" fmla="*/ 0 60000 65536"/>
                <a:gd name="T3" fmla="*/ 0 60000 65536"/>
                <a:gd name="T4" fmla="*/ 0 w 898525"/>
                <a:gd name="T5" fmla="*/ 898525 w 898525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898525">
                  <a:moveTo>
                    <a:pt x="0" y="0"/>
                  </a:moveTo>
                  <a:lnTo>
                    <a:pt x="898525" y="0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52" name="object 28"/>
            <p:cNvSpPr>
              <a:spLocks/>
            </p:cNvSpPr>
            <p:nvPr/>
          </p:nvSpPr>
          <p:spPr bwMode="auto">
            <a:xfrm>
              <a:off x="4115689" y="3039110"/>
              <a:ext cx="0" cy="208152"/>
            </a:xfrm>
            <a:custGeom>
              <a:avLst/>
              <a:gdLst>
                <a:gd name="T0" fmla="*/ 0 h 208152"/>
                <a:gd name="T1" fmla="*/ 208152 h 208152"/>
                <a:gd name="T2" fmla="*/ 0 60000 65536"/>
                <a:gd name="T3" fmla="*/ 0 60000 65536"/>
                <a:gd name="T4" fmla="*/ 0 h 208152"/>
                <a:gd name="T5" fmla="*/ 208152 h 208152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08152">
                  <a:moveTo>
                    <a:pt x="0" y="0"/>
                  </a:moveTo>
                  <a:lnTo>
                    <a:pt x="0" y="208152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53" name="object 29"/>
            <p:cNvSpPr>
              <a:spLocks/>
            </p:cNvSpPr>
            <p:nvPr/>
          </p:nvSpPr>
          <p:spPr bwMode="auto">
            <a:xfrm>
              <a:off x="4115689" y="3374263"/>
              <a:ext cx="0" cy="593661"/>
            </a:xfrm>
            <a:custGeom>
              <a:avLst/>
              <a:gdLst>
                <a:gd name="T0" fmla="*/ 0 h 593661"/>
                <a:gd name="T1" fmla="*/ 593661 h 593661"/>
                <a:gd name="T2" fmla="*/ 0 60000 65536"/>
                <a:gd name="T3" fmla="*/ 0 60000 65536"/>
                <a:gd name="T4" fmla="*/ 0 h 593661"/>
                <a:gd name="T5" fmla="*/ 593661 h 593661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593661">
                  <a:moveTo>
                    <a:pt x="0" y="0"/>
                  </a:moveTo>
                  <a:lnTo>
                    <a:pt x="0" y="593661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54" name="object 30"/>
            <p:cNvSpPr>
              <a:spLocks/>
            </p:cNvSpPr>
            <p:nvPr/>
          </p:nvSpPr>
          <p:spPr bwMode="auto">
            <a:xfrm>
              <a:off x="4115689" y="4094924"/>
              <a:ext cx="0" cy="698500"/>
            </a:xfrm>
            <a:custGeom>
              <a:avLst/>
              <a:gdLst>
                <a:gd name="T0" fmla="*/ 0 h 698500"/>
                <a:gd name="T1" fmla="*/ 698500 h 698500"/>
                <a:gd name="T2" fmla="*/ 0 60000 65536"/>
                <a:gd name="T3" fmla="*/ 0 60000 65536"/>
                <a:gd name="T4" fmla="*/ 0 h 698500"/>
                <a:gd name="T5" fmla="*/ 698500 h 698500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698500">
                  <a:moveTo>
                    <a:pt x="0" y="0"/>
                  </a:moveTo>
                  <a:lnTo>
                    <a:pt x="0" y="698500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55" name="object 31"/>
            <p:cNvSpPr>
              <a:spLocks/>
            </p:cNvSpPr>
            <p:nvPr/>
          </p:nvSpPr>
          <p:spPr bwMode="auto">
            <a:xfrm>
              <a:off x="4115689" y="4920424"/>
              <a:ext cx="0" cy="225615"/>
            </a:xfrm>
            <a:custGeom>
              <a:avLst/>
              <a:gdLst>
                <a:gd name="T0" fmla="*/ 0 h 225615"/>
                <a:gd name="T1" fmla="*/ 225615 h 225615"/>
                <a:gd name="T2" fmla="*/ 0 60000 65536"/>
                <a:gd name="T3" fmla="*/ 0 60000 65536"/>
                <a:gd name="T4" fmla="*/ 0 h 225615"/>
                <a:gd name="T5" fmla="*/ 225615 h 22561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25615">
                  <a:moveTo>
                    <a:pt x="0" y="0"/>
                  </a:moveTo>
                  <a:lnTo>
                    <a:pt x="0" y="225615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56" name="object 32"/>
            <p:cNvSpPr>
              <a:spLocks/>
            </p:cNvSpPr>
            <p:nvPr/>
          </p:nvSpPr>
          <p:spPr bwMode="auto">
            <a:xfrm>
              <a:off x="4109973" y="3033395"/>
              <a:ext cx="898525" cy="0"/>
            </a:xfrm>
            <a:custGeom>
              <a:avLst/>
              <a:gdLst>
                <a:gd name="T0" fmla="*/ 0 w 898525"/>
                <a:gd name="T1" fmla="*/ 898525 w 898525"/>
                <a:gd name="T2" fmla="*/ 0 60000 65536"/>
                <a:gd name="T3" fmla="*/ 0 60000 65536"/>
                <a:gd name="T4" fmla="*/ 0 w 898525"/>
                <a:gd name="T5" fmla="*/ 898525 w 898525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898525">
                  <a:moveTo>
                    <a:pt x="0" y="0"/>
                  </a:moveTo>
                  <a:lnTo>
                    <a:pt x="898525" y="0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57" name="object 33"/>
            <p:cNvSpPr>
              <a:spLocks/>
            </p:cNvSpPr>
            <p:nvPr/>
          </p:nvSpPr>
          <p:spPr bwMode="auto">
            <a:xfrm>
              <a:off x="5002784" y="3038729"/>
              <a:ext cx="0" cy="2107565"/>
            </a:xfrm>
            <a:custGeom>
              <a:avLst/>
              <a:gdLst>
                <a:gd name="T0" fmla="*/ 0 h 2107565"/>
                <a:gd name="T1" fmla="*/ 2107565 h 2107565"/>
                <a:gd name="T2" fmla="*/ 0 60000 65536"/>
                <a:gd name="T3" fmla="*/ 0 60000 65536"/>
                <a:gd name="T4" fmla="*/ 0 h 2107565"/>
                <a:gd name="T5" fmla="*/ 2107565 h 210756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107565">
                  <a:moveTo>
                    <a:pt x="0" y="0"/>
                  </a:moveTo>
                  <a:lnTo>
                    <a:pt x="0" y="2107565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58" name="object 34"/>
            <p:cNvSpPr>
              <a:spLocks/>
            </p:cNvSpPr>
            <p:nvPr/>
          </p:nvSpPr>
          <p:spPr bwMode="auto">
            <a:xfrm>
              <a:off x="4132834" y="5117465"/>
              <a:ext cx="852804" cy="0"/>
            </a:xfrm>
            <a:custGeom>
              <a:avLst/>
              <a:gdLst>
                <a:gd name="T0" fmla="*/ 0 w 852804"/>
                <a:gd name="T1" fmla="*/ 852804 w 852804"/>
                <a:gd name="T2" fmla="*/ 0 60000 65536"/>
                <a:gd name="T3" fmla="*/ 0 60000 65536"/>
                <a:gd name="T4" fmla="*/ 0 w 852804"/>
                <a:gd name="T5" fmla="*/ 852804 w 852804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852804">
                  <a:moveTo>
                    <a:pt x="0" y="0"/>
                  </a:moveTo>
                  <a:lnTo>
                    <a:pt x="852804" y="0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59" name="object 35"/>
            <p:cNvSpPr>
              <a:spLocks/>
            </p:cNvSpPr>
            <p:nvPr/>
          </p:nvSpPr>
          <p:spPr bwMode="auto">
            <a:xfrm>
              <a:off x="4149978" y="3084829"/>
              <a:ext cx="0" cy="2015490"/>
            </a:xfrm>
            <a:custGeom>
              <a:avLst/>
              <a:gdLst>
                <a:gd name="T0" fmla="*/ 0 h 2015490"/>
                <a:gd name="T1" fmla="*/ 2015490 h 2015490"/>
                <a:gd name="T2" fmla="*/ 0 60000 65536"/>
                <a:gd name="T3" fmla="*/ 0 60000 65536"/>
                <a:gd name="T4" fmla="*/ 0 h 2015490"/>
                <a:gd name="T5" fmla="*/ 2015490 h 2015490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015490">
                  <a:moveTo>
                    <a:pt x="0" y="0"/>
                  </a:moveTo>
                  <a:lnTo>
                    <a:pt x="0" y="2015490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60" name="object 36"/>
            <p:cNvSpPr>
              <a:spLocks/>
            </p:cNvSpPr>
            <p:nvPr/>
          </p:nvSpPr>
          <p:spPr bwMode="auto">
            <a:xfrm>
              <a:off x="4132834" y="3067685"/>
              <a:ext cx="852804" cy="0"/>
            </a:xfrm>
            <a:custGeom>
              <a:avLst/>
              <a:gdLst>
                <a:gd name="T0" fmla="*/ 0 w 852804"/>
                <a:gd name="T1" fmla="*/ 852804 w 852804"/>
                <a:gd name="T2" fmla="*/ 0 60000 65536"/>
                <a:gd name="T3" fmla="*/ 0 60000 65536"/>
                <a:gd name="T4" fmla="*/ 0 w 852804"/>
                <a:gd name="T5" fmla="*/ 852804 w 852804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852804">
                  <a:moveTo>
                    <a:pt x="0" y="0"/>
                  </a:moveTo>
                  <a:lnTo>
                    <a:pt x="852804" y="0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61" name="object 37"/>
            <p:cNvSpPr>
              <a:spLocks/>
            </p:cNvSpPr>
            <p:nvPr/>
          </p:nvSpPr>
          <p:spPr bwMode="auto">
            <a:xfrm>
              <a:off x="4968494" y="3084448"/>
              <a:ext cx="0" cy="2016125"/>
            </a:xfrm>
            <a:custGeom>
              <a:avLst/>
              <a:gdLst>
                <a:gd name="T0" fmla="*/ 0 h 2016125"/>
                <a:gd name="T1" fmla="*/ 2016125 h 2016125"/>
                <a:gd name="T2" fmla="*/ 0 60000 65536"/>
                <a:gd name="T3" fmla="*/ 0 60000 65536"/>
                <a:gd name="T4" fmla="*/ 0 h 2016125"/>
                <a:gd name="T5" fmla="*/ 2016125 h 201612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016125">
                  <a:moveTo>
                    <a:pt x="0" y="0"/>
                  </a:moveTo>
                  <a:lnTo>
                    <a:pt x="0" y="2016125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40" name="object 38"/>
            <p:cNvSpPr txBox="1"/>
            <p:nvPr/>
          </p:nvSpPr>
          <p:spPr>
            <a:xfrm>
              <a:off x="4132289" y="3990098"/>
              <a:ext cx="857258" cy="209551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marL="12700">
                <a:defRPr/>
              </a:pPr>
              <a:r>
                <a:rPr sz="1300" b="1" spc="-15">
                  <a:latin typeface="Arial"/>
                  <a:cs typeface="Arial"/>
                </a:rPr>
                <a:t>Processos</a:t>
              </a:r>
              <a:endParaRPr sz="1300">
                <a:latin typeface="Arial"/>
                <a:cs typeface="Arial"/>
              </a:endParaRPr>
            </a:p>
          </p:txBody>
        </p:sp>
        <p:sp>
          <p:nvSpPr>
            <p:cNvPr id="34863" name="object 39"/>
            <p:cNvSpPr>
              <a:spLocks/>
            </p:cNvSpPr>
            <p:nvPr/>
          </p:nvSpPr>
          <p:spPr bwMode="auto">
            <a:xfrm>
              <a:off x="2875026" y="3055873"/>
              <a:ext cx="971550" cy="517525"/>
            </a:xfrm>
            <a:custGeom>
              <a:avLst/>
              <a:gdLst>
                <a:gd name="T0" fmla="*/ 0 w 971550"/>
                <a:gd name="T1" fmla="*/ 517525 h 517525"/>
                <a:gd name="T2" fmla="*/ 971550 w 971550"/>
                <a:gd name="T3" fmla="*/ 517525 h 517525"/>
                <a:gd name="T4" fmla="*/ 971550 w 971550"/>
                <a:gd name="T5" fmla="*/ 0 h 517525"/>
                <a:gd name="T6" fmla="*/ 0 w 971550"/>
                <a:gd name="T7" fmla="*/ 0 h 517525"/>
                <a:gd name="T8" fmla="*/ 0 w 971550"/>
                <a:gd name="T9" fmla="*/ 517525 h 5175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1550"/>
                <a:gd name="T16" fmla="*/ 0 h 517525"/>
                <a:gd name="T17" fmla="*/ 971550 w 971550"/>
                <a:gd name="T18" fmla="*/ 517525 h 5175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1550" h="517525">
                  <a:moveTo>
                    <a:pt x="0" y="517525"/>
                  </a:moveTo>
                  <a:lnTo>
                    <a:pt x="971550" y="517525"/>
                  </a:lnTo>
                  <a:lnTo>
                    <a:pt x="971550" y="0"/>
                  </a:lnTo>
                  <a:lnTo>
                    <a:pt x="0" y="0"/>
                  </a:lnTo>
                  <a:lnTo>
                    <a:pt x="0" y="5175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64" name="object 40"/>
            <p:cNvSpPr>
              <a:spLocks/>
            </p:cNvSpPr>
            <p:nvPr/>
          </p:nvSpPr>
          <p:spPr bwMode="auto">
            <a:xfrm>
              <a:off x="2846323" y="3596004"/>
              <a:ext cx="1028700" cy="0"/>
            </a:xfrm>
            <a:custGeom>
              <a:avLst/>
              <a:gdLst>
                <a:gd name="T0" fmla="*/ 0 w 1028700"/>
                <a:gd name="T1" fmla="*/ 1028700 w 1028700"/>
                <a:gd name="T2" fmla="*/ 0 60000 65536"/>
                <a:gd name="T3" fmla="*/ 0 60000 65536"/>
                <a:gd name="T4" fmla="*/ 0 w 1028700"/>
                <a:gd name="T5" fmla="*/ 1028700 w 1028700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28700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65" name="object 41"/>
            <p:cNvSpPr>
              <a:spLocks/>
            </p:cNvSpPr>
            <p:nvPr/>
          </p:nvSpPr>
          <p:spPr bwMode="auto">
            <a:xfrm>
              <a:off x="2852039" y="3039110"/>
              <a:ext cx="0" cy="243077"/>
            </a:xfrm>
            <a:custGeom>
              <a:avLst/>
              <a:gdLst>
                <a:gd name="T0" fmla="*/ 0 h 243077"/>
                <a:gd name="T1" fmla="*/ 243077 h 243077"/>
                <a:gd name="T2" fmla="*/ 0 60000 65536"/>
                <a:gd name="T3" fmla="*/ 0 60000 65536"/>
                <a:gd name="T4" fmla="*/ 0 h 243077"/>
                <a:gd name="T5" fmla="*/ 243077 h 243077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43077">
                  <a:moveTo>
                    <a:pt x="0" y="0"/>
                  </a:moveTo>
                  <a:lnTo>
                    <a:pt x="0" y="243077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66" name="object 42"/>
            <p:cNvSpPr>
              <a:spLocks/>
            </p:cNvSpPr>
            <p:nvPr/>
          </p:nvSpPr>
          <p:spPr bwMode="auto">
            <a:xfrm>
              <a:off x="2852039" y="3409188"/>
              <a:ext cx="0" cy="181101"/>
            </a:xfrm>
            <a:custGeom>
              <a:avLst/>
              <a:gdLst>
                <a:gd name="T0" fmla="*/ 0 h 181101"/>
                <a:gd name="T1" fmla="*/ 181101 h 181101"/>
                <a:gd name="T2" fmla="*/ 0 60000 65536"/>
                <a:gd name="T3" fmla="*/ 0 60000 65536"/>
                <a:gd name="T4" fmla="*/ 0 h 181101"/>
                <a:gd name="T5" fmla="*/ 181101 h 181101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181101">
                  <a:moveTo>
                    <a:pt x="0" y="0"/>
                  </a:moveTo>
                  <a:lnTo>
                    <a:pt x="0" y="181101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67" name="object 43"/>
            <p:cNvSpPr>
              <a:spLocks/>
            </p:cNvSpPr>
            <p:nvPr/>
          </p:nvSpPr>
          <p:spPr bwMode="auto">
            <a:xfrm>
              <a:off x="2846323" y="3033395"/>
              <a:ext cx="1028700" cy="0"/>
            </a:xfrm>
            <a:custGeom>
              <a:avLst/>
              <a:gdLst>
                <a:gd name="T0" fmla="*/ 0 w 1028700"/>
                <a:gd name="T1" fmla="*/ 1028700 w 1028700"/>
                <a:gd name="T2" fmla="*/ 0 60000 65536"/>
                <a:gd name="T3" fmla="*/ 0 60000 65536"/>
                <a:gd name="T4" fmla="*/ 0 w 1028700"/>
                <a:gd name="T5" fmla="*/ 1028700 w 1028700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28700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68" name="object 44"/>
            <p:cNvSpPr>
              <a:spLocks/>
            </p:cNvSpPr>
            <p:nvPr/>
          </p:nvSpPr>
          <p:spPr bwMode="auto">
            <a:xfrm>
              <a:off x="3869309" y="3038729"/>
              <a:ext cx="0" cy="551815"/>
            </a:xfrm>
            <a:custGeom>
              <a:avLst/>
              <a:gdLst>
                <a:gd name="T0" fmla="*/ 0 h 551815"/>
                <a:gd name="T1" fmla="*/ 551815 h 551815"/>
                <a:gd name="T2" fmla="*/ 0 60000 65536"/>
                <a:gd name="T3" fmla="*/ 0 60000 65536"/>
                <a:gd name="T4" fmla="*/ 0 h 551815"/>
                <a:gd name="T5" fmla="*/ 551815 h 55181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551815">
                  <a:moveTo>
                    <a:pt x="0" y="0"/>
                  </a:moveTo>
                  <a:lnTo>
                    <a:pt x="0" y="551815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69" name="object 45"/>
            <p:cNvSpPr>
              <a:spLocks/>
            </p:cNvSpPr>
            <p:nvPr/>
          </p:nvSpPr>
          <p:spPr bwMode="auto">
            <a:xfrm>
              <a:off x="2869183" y="3561715"/>
              <a:ext cx="982980" cy="0"/>
            </a:xfrm>
            <a:custGeom>
              <a:avLst/>
              <a:gdLst>
                <a:gd name="T0" fmla="*/ 0 w 982979"/>
                <a:gd name="T1" fmla="*/ 982983 w 982979"/>
                <a:gd name="T2" fmla="*/ 0 60000 65536"/>
                <a:gd name="T3" fmla="*/ 0 60000 65536"/>
                <a:gd name="T4" fmla="*/ 0 w 982979"/>
                <a:gd name="T5" fmla="*/ 982979 w 982979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982979">
                  <a:moveTo>
                    <a:pt x="0" y="0"/>
                  </a:moveTo>
                  <a:lnTo>
                    <a:pt x="982980" y="0"/>
                  </a:lnTo>
                </a:path>
              </a:pathLst>
            </a:custGeom>
            <a:noFill/>
            <a:ln w="3556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70" name="object 46"/>
            <p:cNvSpPr>
              <a:spLocks/>
            </p:cNvSpPr>
            <p:nvPr/>
          </p:nvSpPr>
          <p:spPr bwMode="auto">
            <a:xfrm>
              <a:off x="2886329" y="3084829"/>
              <a:ext cx="0" cy="459739"/>
            </a:xfrm>
            <a:custGeom>
              <a:avLst/>
              <a:gdLst>
                <a:gd name="T0" fmla="*/ 0 h 459739"/>
                <a:gd name="T1" fmla="*/ 459739 h 459739"/>
                <a:gd name="T2" fmla="*/ 0 60000 65536"/>
                <a:gd name="T3" fmla="*/ 0 60000 65536"/>
                <a:gd name="T4" fmla="*/ 0 h 459739"/>
                <a:gd name="T5" fmla="*/ 459739 h 459739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459739">
                  <a:moveTo>
                    <a:pt x="0" y="0"/>
                  </a:moveTo>
                  <a:lnTo>
                    <a:pt x="0" y="459739"/>
                  </a:lnTo>
                </a:path>
              </a:pathLst>
            </a:custGeom>
            <a:noFill/>
            <a:ln w="3556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71" name="object 47"/>
            <p:cNvSpPr>
              <a:spLocks/>
            </p:cNvSpPr>
            <p:nvPr/>
          </p:nvSpPr>
          <p:spPr bwMode="auto">
            <a:xfrm>
              <a:off x="2869183" y="3067685"/>
              <a:ext cx="982980" cy="0"/>
            </a:xfrm>
            <a:custGeom>
              <a:avLst/>
              <a:gdLst>
                <a:gd name="T0" fmla="*/ 0 w 982979"/>
                <a:gd name="T1" fmla="*/ 982983 w 982979"/>
                <a:gd name="T2" fmla="*/ 0 60000 65536"/>
                <a:gd name="T3" fmla="*/ 0 60000 65536"/>
                <a:gd name="T4" fmla="*/ 0 w 982979"/>
                <a:gd name="T5" fmla="*/ 982979 w 982979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982979">
                  <a:moveTo>
                    <a:pt x="0" y="0"/>
                  </a:moveTo>
                  <a:lnTo>
                    <a:pt x="982980" y="0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72" name="object 48"/>
            <p:cNvSpPr>
              <a:spLocks/>
            </p:cNvSpPr>
            <p:nvPr/>
          </p:nvSpPr>
          <p:spPr bwMode="auto">
            <a:xfrm>
              <a:off x="3835019" y="3084448"/>
              <a:ext cx="0" cy="460375"/>
            </a:xfrm>
            <a:custGeom>
              <a:avLst/>
              <a:gdLst>
                <a:gd name="T0" fmla="*/ 0 h 460375"/>
                <a:gd name="T1" fmla="*/ 460375 h 460375"/>
                <a:gd name="T2" fmla="*/ 0 60000 65536"/>
                <a:gd name="T3" fmla="*/ 0 60000 65536"/>
                <a:gd name="T4" fmla="*/ 0 h 460375"/>
                <a:gd name="T5" fmla="*/ 460375 h 46037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460375">
                  <a:moveTo>
                    <a:pt x="0" y="0"/>
                  </a:moveTo>
                  <a:lnTo>
                    <a:pt x="0" y="460375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51" name="object 49"/>
            <p:cNvSpPr txBox="1"/>
            <p:nvPr/>
          </p:nvSpPr>
          <p:spPr>
            <a:xfrm>
              <a:off x="2978166" y="3212218"/>
              <a:ext cx="765182" cy="209551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marL="12700">
                <a:defRPr/>
              </a:pPr>
              <a:r>
                <a:rPr sz="1300" b="1" spc="-15">
                  <a:latin typeface="Arial"/>
                  <a:cs typeface="Arial"/>
                </a:rPr>
                <a:t>Persones</a:t>
              </a:r>
              <a:endParaRPr sz="1300">
                <a:latin typeface="Arial"/>
                <a:cs typeface="Arial"/>
              </a:endParaRPr>
            </a:p>
          </p:txBody>
        </p:sp>
        <p:sp>
          <p:nvSpPr>
            <p:cNvPr id="34874" name="object 50"/>
            <p:cNvSpPr>
              <a:spLocks/>
            </p:cNvSpPr>
            <p:nvPr/>
          </p:nvSpPr>
          <p:spPr bwMode="auto">
            <a:xfrm>
              <a:off x="2875026" y="3776598"/>
              <a:ext cx="971550" cy="517525"/>
            </a:xfrm>
            <a:custGeom>
              <a:avLst/>
              <a:gdLst>
                <a:gd name="T0" fmla="*/ 0 w 971550"/>
                <a:gd name="T1" fmla="*/ 517525 h 517525"/>
                <a:gd name="T2" fmla="*/ 971550 w 971550"/>
                <a:gd name="T3" fmla="*/ 517525 h 517525"/>
                <a:gd name="T4" fmla="*/ 971550 w 971550"/>
                <a:gd name="T5" fmla="*/ 0 h 517525"/>
                <a:gd name="T6" fmla="*/ 0 w 971550"/>
                <a:gd name="T7" fmla="*/ 0 h 517525"/>
                <a:gd name="T8" fmla="*/ 0 w 971550"/>
                <a:gd name="T9" fmla="*/ 517525 h 5175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1550"/>
                <a:gd name="T16" fmla="*/ 0 h 517525"/>
                <a:gd name="T17" fmla="*/ 971550 w 971550"/>
                <a:gd name="T18" fmla="*/ 517525 h 5175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1550" h="517525">
                  <a:moveTo>
                    <a:pt x="0" y="517525"/>
                  </a:moveTo>
                  <a:lnTo>
                    <a:pt x="971550" y="517525"/>
                  </a:lnTo>
                  <a:lnTo>
                    <a:pt x="971550" y="0"/>
                  </a:lnTo>
                  <a:lnTo>
                    <a:pt x="0" y="0"/>
                  </a:lnTo>
                  <a:lnTo>
                    <a:pt x="0" y="5175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75" name="object 51"/>
            <p:cNvSpPr>
              <a:spLocks/>
            </p:cNvSpPr>
            <p:nvPr/>
          </p:nvSpPr>
          <p:spPr bwMode="auto">
            <a:xfrm>
              <a:off x="2846323" y="4317365"/>
              <a:ext cx="1028700" cy="0"/>
            </a:xfrm>
            <a:custGeom>
              <a:avLst/>
              <a:gdLst>
                <a:gd name="T0" fmla="*/ 0 w 1028700"/>
                <a:gd name="T1" fmla="*/ 1028700 w 1028700"/>
                <a:gd name="T2" fmla="*/ 0 60000 65536"/>
                <a:gd name="T3" fmla="*/ 0 60000 65536"/>
                <a:gd name="T4" fmla="*/ 0 w 1028700"/>
                <a:gd name="T5" fmla="*/ 1028700 w 1028700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28700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76" name="object 52"/>
            <p:cNvSpPr>
              <a:spLocks/>
            </p:cNvSpPr>
            <p:nvPr/>
          </p:nvSpPr>
          <p:spPr bwMode="auto">
            <a:xfrm>
              <a:off x="2852039" y="3759200"/>
              <a:ext cx="0" cy="242062"/>
            </a:xfrm>
            <a:custGeom>
              <a:avLst/>
              <a:gdLst>
                <a:gd name="T0" fmla="*/ 0 h 242062"/>
                <a:gd name="T1" fmla="*/ 242062 h 242062"/>
                <a:gd name="T2" fmla="*/ 0 60000 65536"/>
                <a:gd name="T3" fmla="*/ 0 60000 65536"/>
                <a:gd name="T4" fmla="*/ 0 h 242062"/>
                <a:gd name="T5" fmla="*/ 242062 h 242062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42062">
                  <a:moveTo>
                    <a:pt x="0" y="0"/>
                  </a:moveTo>
                  <a:lnTo>
                    <a:pt x="0" y="242062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77" name="object 53"/>
            <p:cNvSpPr>
              <a:spLocks/>
            </p:cNvSpPr>
            <p:nvPr/>
          </p:nvSpPr>
          <p:spPr bwMode="auto">
            <a:xfrm>
              <a:off x="2852039" y="4128261"/>
              <a:ext cx="0" cy="183387"/>
            </a:xfrm>
            <a:custGeom>
              <a:avLst/>
              <a:gdLst>
                <a:gd name="T0" fmla="*/ 0 h 183387"/>
                <a:gd name="T1" fmla="*/ 183387 h 183387"/>
                <a:gd name="T2" fmla="*/ 0 60000 65536"/>
                <a:gd name="T3" fmla="*/ 0 60000 65536"/>
                <a:gd name="T4" fmla="*/ 0 h 183387"/>
                <a:gd name="T5" fmla="*/ 183387 h 183387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183387">
                  <a:moveTo>
                    <a:pt x="0" y="0"/>
                  </a:moveTo>
                  <a:lnTo>
                    <a:pt x="0" y="183387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78" name="object 54"/>
            <p:cNvSpPr>
              <a:spLocks/>
            </p:cNvSpPr>
            <p:nvPr/>
          </p:nvSpPr>
          <p:spPr bwMode="auto">
            <a:xfrm>
              <a:off x="2846323" y="3753484"/>
              <a:ext cx="1028700" cy="0"/>
            </a:xfrm>
            <a:custGeom>
              <a:avLst/>
              <a:gdLst>
                <a:gd name="T0" fmla="*/ 0 w 1028700"/>
                <a:gd name="T1" fmla="*/ 1028700 w 1028700"/>
                <a:gd name="T2" fmla="*/ 0 60000 65536"/>
                <a:gd name="T3" fmla="*/ 0 60000 65536"/>
                <a:gd name="T4" fmla="*/ 0 w 1028700"/>
                <a:gd name="T5" fmla="*/ 1028700 w 1028700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28700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79" name="object 55"/>
            <p:cNvSpPr>
              <a:spLocks/>
            </p:cNvSpPr>
            <p:nvPr/>
          </p:nvSpPr>
          <p:spPr bwMode="auto">
            <a:xfrm>
              <a:off x="3869309" y="3759453"/>
              <a:ext cx="0" cy="551814"/>
            </a:xfrm>
            <a:custGeom>
              <a:avLst/>
              <a:gdLst>
                <a:gd name="T0" fmla="*/ 0 h 551814"/>
                <a:gd name="T1" fmla="*/ 551815 h 551814"/>
                <a:gd name="T2" fmla="*/ 0 60000 65536"/>
                <a:gd name="T3" fmla="*/ 0 60000 65536"/>
                <a:gd name="T4" fmla="*/ 0 h 551814"/>
                <a:gd name="T5" fmla="*/ 551814 h 551814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551814">
                  <a:moveTo>
                    <a:pt x="0" y="0"/>
                  </a:moveTo>
                  <a:lnTo>
                    <a:pt x="0" y="551815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80" name="object 56"/>
            <p:cNvSpPr>
              <a:spLocks/>
            </p:cNvSpPr>
            <p:nvPr/>
          </p:nvSpPr>
          <p:spPr bwMode="auto">
            <a:xfrm>
              <a:off x="2869183" y="4283075"/>
              <a:ext cx="982980" cy="0"/>
            </a:xfrm>
            <a:custGeom>
              <a:avLst/>
              <a:gdLst>
                <a:gd name="T0" fmla="*/ 0 w 982979"/>
                <a:gd name="T1" fmla="*/ 982983 w 982979"/>
                <a:gd name="T2" fmla="*/ 0 60000 65536"/>
                <a:gd name="T3" fmla="*/ 0 60000 65536"/>
                <a:gd name="T4" fmla="*/ 0 w 982979"/>
                <a:gd name="T5" fmla="*/ 982979 w 982979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982979">
                  <a:moveTo>
                    <a:pt x="0" y="0"/>
                  </a:moveTo>
                  <a:lnTo>
                    <a:pt x="982980" y="0"/>
                  </a:lnTo>
                </a:path>
              </a:pathLst>
            </a:custGeom>
            <a:noFill/>
            <a:ln w="3556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81" name="object 57"/>
            <p:cNvSpPr>
              <a:spLocks/>
            </p:cNvSpPr>
            <p:nvPr/>
          </p:nvSpPr>
          <p:spPr bwMode="auto">
            <a:xfrm>
              <a:off x="2886329" y="3804920"/>
              <a:ext cx="0" cy="461009"/>
            </a:xfrm>
            <a:custGeom>
              <a:avLst/>
              <a:gdLst>
                <a:gd name="T0" fmla="*/ 0 h 461009"/>
                <a:gd name="T1" fmla="*/ 461009 h 461009"/>
                <a:gd name="T2" fmla="*/ 0 60000 65536"/>
                <a:gd name="T3" fmla="*/ 0 60000 65536"/>
                <a:gd name="T4" fmla="*/ 0 h 461009"/>
                <a:gd name="T5" fmla="*/ 461009 h 461009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461009">
                  <a:moveTo>
                    <a:pt x="0" y="0"/>
                  </a:moveTo>
                  <a:lnTo>
                    <a:pt x="0" y="461009"/>
                  </a:lnTo>
                </a:path>
              </a:pathLst>
            </a:custGeom>
            <a:noFill/>
            <a:ln w="3556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82" name="object 58"/>
            <p:cNvSpPr>
              <a:spLocks/>
            </p:cNvSpPr>
            <p:nvPr/>
          </p:nvSpPr>
          <p:spPr bwMode="auto">
            <a:xfrm>
              <a:off x="2869183" y="3787775"/>
              <a:ext cx="982980" cy="0"/>
            </a:xfrm>
            <a:custGeom>
              <a:avLst/>
              <a:gdLst>
                <a:gd name="T0" fmla="*/ 0 w 982979"/>
                <a:gd name="T1" fmla="*/ 982983 w 982979"/>
                <a:gd name="T2" fmla="*/ 0 60000 65536"/>
                <a:gd name="T3" fmla="*/ 0 60000 65536"/>
                <a:gd name="T4" fmla="*/ 0 w 982979"/>
                <a:gd name="T5" fmla="*/ 982979 w 982979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982979">
                  <a:moveTo>
                    <a:pt x="0" y="0"/>
                  </a:moveTo>
                  <a:lnTo>
                    <a:pt x="982980" y="0"/>
                  </a:lnTo>
                </a:path>
              </a:pathLst>
            </a:custGeom>
            <a:noFill/>
            <a:ln w="3556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83" name="object 59"/>
            <p:cNvSpPr>
              <a:spLocks/>
            </p:cNvSpPr>
            <p:nvPr/>
          </p:nvSpPr>
          <p:spPr bwMode="auto">
            <a:xfrm>
              <a:off x="3835019" y="3805173"/>
              <a:ext cx="0" cy="460375"/>
            </a:xfrm>
            <a:custGeom>
              <a:avLst/>
              <a:gdLst>
                <a:gd name="T0" fmla="*/ 0 h 460375"/>
                <a:gd name="T1" fmla="*/ 460375 h 460375"/>
                <a:gd name="T2" fmla="*/ 0 60000 65536"/>
                <a:gd name="T3" fmla="*/ 0 60000 65536"/>
                <a:gd name="T4" fmla="*/ 0 h 460375"/>
                <a:gd name="T5" fmla="*/ 460375 h 46037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460375">
                  <a:moveTo>
                    <a:pt x="0" y="0"/>
                  </a:moveTo>
                  <a:lnTo>
                    <a:pt x="0" y="460375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84" name="object 60"/>
            <p:cNvSpPr txBox="1">
              <a:spLocks noChangeArrowheads="1"/>
            </p:cNvSpPr>
            <p:nvPr/>
          </p:nvSpPr>
          <p:spPr bwMode="auto">
            <a:xfrm>
              <a:off x="2959116" y="3832935"/>
              <a:ext cx="803283" cy="407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12700" indent="47625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s-ES" altLang="es-ES" sz="1300" b="1">
                  <a:cs typeface="Arial" charset="0"/>
                </a:rPr>
                <a:t>Política i estratègia</a:t>
              </a:r>
              <a:endParaRPr lang="es-ES" altLang="es-ES" sz="1300">
                <a:cs typeface="Arial" charset="0"/>
              </a:endParaRPr>
            </a:p>
          </p:txBody>
        </p:sp>
        <p:sp>
          <p:nvSpPr>
            <p:cNvPr id="34885" name="object 61"/>
            <p:cNvSpPr>
              <a:spLocks/>
            </p:cNvSpPr>
            <p:nvPr/>
          </p:nvSpPr>
          <p:spPr bwMode="auto">
            <a:xfrm>
              <a:off x="2875026" y="4568825"/>
              <a:ext cx="971550" cy="517525"/>
            </a:xfrm>
            <a:custGeom>
              <a:avLst/>
              <a:gdLst>
                <a:gd name="T0" fmla="*/ 0 w 971550"/>
                <a:gd name="T1" fmla="*/ 517525 h 517525"/>
                <a:gd name="T2" fmla="*/ 971550 w 971550"/>
                <a:gd name="T3" fmla="*/ 517525 h 517525"/>
                <a:gd name="T4" fmla="*/ 971550 w 971550"/>
                <a:gd name="T5" fmla="*/ 0 h 517525"/>
                <a:gd name="T6" fmla="*/ 0 w 971550"/>
                <a:gd name="T7" fmla="*/ 0 h 517525"/>
                <a:gd name="T8" fmla="*/ 0 w 971550"/>
                <a:gd name="T9" fmla="*/ 517525 h 5175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1550"/>
                <a:gd name="T16" fmla="*/ 0 h 517525"/>
                <a:gd name="T17" fmla="*/ 971550 w 971550"/>
                <a:gd name="T18" fmla="*/ 517525 h 5175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1550" h="517525">
                  <a:moveTo>
                    <a:pt x="0" y="517525"/>
                  </a:moveTo>
                  <a:lnTo>
                    <a:pt x="971550" y="517525"/>
                  </a:lnTo>
                  <a:lnTo>
                    <a:pt x="971550" y="0"/>
                  </a:lnTo>
                  <a:lnTo>
                    <a:pt x="0" y="0"/>
                  </a:lnTo>
                  <a:lnTo>
                    <a:pt x="0" y="5175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86" name="object 62"/>
            <p:cNvSpPr>
              <a:spLocks/>
            </p:cNvSpPr>
            <p:nvPr/>
          </p:nvSpPr>
          <p:spPr bwMode="auto">
            <a:xfrm>
              <a:off x="2846323" y="5109845"/>
              <a:ext cx="1028700" cy="0"/>
            </a:xfrm>
            <a:custGeom>
              <a:avLst/>
              <a:gdLst>
                <a:gd name="T0" fmla="*/ 0 w 1028700"/>
                <a:gd name="T1" fmla="*/ 1028700 w 1028700"/>
                <a:gd name="T2" fmla="*/ 0 60000 65536"/>
                <a:gd name="T3" fmla="*/ 0 60000 65536"/>
                <a:gd name="T4" fmla="*/ 0 w 1028700"/>
                <a:gd name="T5" fmla="*/ 1028700 w 1028700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28700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87" name="object 63"/>
            <p:cNvSpPr>
              <a:spLocks/>
            </p:cNvSpPr>
            <p:nvPr/>
          </p:nvSpPr>
          <p:spPr bwMode="auto">
            <a:xfrm>
              <a:off x="2852039" y="4551679"/>
              <a:ext cx="0" cy="279844"/>
            </a:xfrm>
            <a:custGeom>
              <a:avLst/>
              <a:gdLst>
                <a:gd name="T0" fmla="*/ 0 h 279844"/>
                <a:gd name="T1" fmla="*/ 279844 h 279844"/>
                <a:gd name="T2" fmla="*/ 0 60000 65536"/>
                <a:gd name="T3" fmla="*/ 0 60000 65536"/>
                <a:gd name="T4" fmla="*/ 0 h 279844"/>
                <a:gd name="T5" fmla="*/ 279844 h 279844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79844">
                  <a:moveTo>
                    <a:pt x="0" y="0"/>
                  </a:moveTo>
                  <a:lnTo>
                    <a:pt x="0" y="279844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88" name="object 64"/>
            <p:cNvSpPr>
              <a:spLocks/>
            </p:cNvSpPr>
            <p:nvPr/>
          </p:nvSpPr>
          <p:spPr bwMode="auto">
            <a:xfrm>
              <a:off x="2852039" y="4958524"/>
              <a:ext cx="0" cy="145605"/>
            </a:xfrm>
            <a:custGeom>
              <a:avLst/>
              <a:gdLst>
                <a:gd name="T0" fmla="*/ 0 h 145605"/>
                <a:gd name="T1" fmla="*/ 145605 h 145605"/>
                <a:gd name="T2" fmla="*/ 0 60000 65536"/>
                <a:gd name="T3" fmla="*/ 0 60000 65536"/>
                <a:gd name="T4" fmla="*/ 0 h 145605"/>
                <a:gd name="T5" fmla="*/ 145605 h 14560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145605">
                  <a:moveTo>
                    <a:pt x="0" y="0"/>
                  </a:moveTo>
                  <a:lnTo>
                    <a:pt x="0" y="145605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89" name="object 65"/>
            <p:cNvSpPr>
              <a:spLocks/>
            </p:cNvSpPr>
            <p:nvPr/>
          </p:nvSpPr>
          <p:spPr bwMode="auto">
            <a:xfrm>
              <a:off x="2846323" y="4545965"/>
              <a:ext cx="1028700" cy="0"/>
            </a:xfrm>
            <a:custGeom>
              <a:avLst/>
              <a:gdLst>
                <a:gd name="T0" fmla="*/ 0 w 1028700"/>
                <a:gd name="T1" fmla="*/ 1028700 w 1028700"/>
                <a:gd name="T2" fmla="*/ 0 60000 65536"/>
                <a:gd name="T3" fmla="*/ 0 60000 65536"/>
                <a:gd name="T4" fmla="*/ 0 w 1028700"/>
                <a:gd name="T5" fmla="*/ 1028700 w 1028700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28700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90" name="object 66"/>
            <p:cNvSpPr>
              <a:spLocks/>
            </p:cNvSpPr>
            <p:nvPr/>
          </p:nvSpPr>
          <p:spPr bwMode="auto">
            <a:xfrm>
              <a:off x="3869309" y="4551679"/>
              <a:ext cx="0" cy="551814"/>
            </a:xfrm>
            <a:custGeom>
              <a:avLst/>
              <a:gdLst>
                <a:gd name="T0" fmla="*/ 0 h 551814"/>
                <a:gd name="T1" fmla="*/ 551815 h 551814"/>
                <a:gd name="T2" fmla="*/ 0 60000 65536"/>
                <a:gd name="T3" fmla="*/ 0 60000 65536"/>
                <a:gd name="T4" fmla="*/ 0 h 551814"/>
                <a:gd name="T5" fmla="*/ 551814 h 551814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551814">
                  <a:moveTo>
                    <a:pt x="0" y="0"/>
                  </a:moveTo>
                  <a:lnTo>
                    <a:pt x="0" y="551815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91" name="object 67"/>
            <p:cNvSpPr>
              <a:spLocks/>
            </p:cNvSpPr>
            <p:nvPr/>
          </p:nvSpPr>
          <p:spPr bwMode="auto">
            <a:xfrm>
              <a:off x="2869183" y="5075554"/>
              <a:ext cx="982980" cy="0"/>
            </a:xfrm>
            <a:custGeom>
              <a:avLst/>
              <a:gdLst>
                <a:gd name="T0" fmla="*/ 0 w 982979"/>
                <a:gd name="T1" fmla="*/ 982983 w 982979"/>
                <a:gd name="T2" fmla="*/ 0 60000 65536"/>
                <a:gd name="T3" fmla="*/ 0 60000 65536"/>
                <a:gd name="T4" fmla="*/ 0 w 982979"/>
                <a:gd name="T5" fmla="*/ 982979 w 982979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982979">
                  <a:moveTo>
                    <a:pt x="0" y="0"/>
                  </a:moveTo>
                  <a:lnTo>
                    <a:pt x="982980" y="0"/>
                  </a:lnTo>
                </a:path>
              </a:pathLst>
            </a:custGeom>
            <a:noFill/>
            <a:ln w="3556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92" name="object 68"/>
            <p:cNvSpPr>
              <a:spLocks/>
            </p:cNvSpPr>
            <p:nvPr/>
          </p:nvSpPr>
          <p:spPr bwMode="auto">
            <a:xfrm>
              <a:off x="2886329" y="4597400"/>
              <a:ext cx="0" cy="461009"/>
            </a:xfrm>
            <a:custGeom>
              <a:avLst/>
              <a:gdLst>
                <a:gd name="T0" fmla="*/ 0 h 461009"/>
                <a:gd name="T1" fmla="*/ 461009 h 461009"/>
                <a:gd name="T2" fmla="*/ 0 60000 65536"/>
                <a:gd name="T3" fmla="*/ 0 60000 65536"/>
                <a:gd name="T4" fmla="*/ 0 h 461009"/>
                <a:gd name="T5" fmla="*/ 461009 h 461009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461009">
                  <a:moveTo>
                    <a:pt x="0" y="0"/>
                  </a:moveTo>
                  <a:lnTo>
                    <a:pt x="0" y="461009"/>
                  </a:lnTo>
                </a:path>
              </a:pathLst>
            </a:custGeom>
            <a:noFill/>
            <a:ln w="3556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93" name="object 69"/>
            <p:cNvSpPr>
              <a:spLocks/>
            </p:cNvSpPr>
            <p:nvPr/>
          </p:nvSpPr>
          <p:spPr bwMode="auto">
            <a:xfrm>
              <a:off x="2869183" y="4580254"/>
              <a:ext cx="982980" cy="0"/>
            </a:xfrm>
            <a:custGeom>
              <a:avLst/>
              <a:gdLst>
                <a:gd name="T0" fmla="*/ 0 w 982979"/>
                <a:gd name="T1" fmla="*/ 982983 w 982979"/>
                <a:gd name="T2" fmla="*/ 0 60000 65536"/>
                <a:gd name="T3" fmla="*/ 0 60000 65536"/>
                <a:gd name="T4" fmla="*/ 0 w 982979"/>
                <a:gd name="T5" fmla="*/ 982979 w 982979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982979">
                  <a:moveTo>
                    <a:pt x="0" y="0"/>
                  </a:moveTo>
                  <a:lnTo>
                    <a:pt x="982980" y="0"/>
                  </a:lnTo>
                </a:path>
              </a:pathLst>
            </a:custGeom>
            <a:noFill/>
            <a:ln w="3556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94" name="object 70"/>
            <p:cNvSpPr>
              <a:spLocks/>
            </p:cNvSpPr>
            <p:nvPr/>
          </p:nvSpPr>
          <p:spPr bwMode="auto">
            <a:xfrm>
              <a:off x="3835019" y="4597400"/>
              <a:ext cx="0" cy="460375"/>
            </a:xfrm>
            <a:custGeom>
              <a:avLst/>
              <a:gdLst>
                <a:gd name="T0" fmla="*/ 0 h 460375"/>
                <a:gd name="T1" fmla="*/ 460375 h 460375"/>
                <a:gd name="T2" fmla="*/ 0 60000 65536"/>
                <a:gd name="T3" fmla="*/ 0 60000 65536"/>
                <a:gd name="T4" fmla="*/ 0 h 460375"/>
                <a:gd name="T5" fmla="*/ 460375 h 46037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460375">
                  <a:moveTo>
                    <a:pt x="0" y="0"/>
                  </a:moveTo>
                  <a:lnTo>
                    <a:pt x="0" y="460375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73" name="object 71"/>
            <p:cNvSpPr txBox="1"/>
            <p:nvPr/>
          </p:nvSpPr>
          <p:spPr>
            <a:xfrm>
              <a:off x="2962291" y="4625102"/>
              <a:ext cx="796933" cy="407991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marL="12700">
                <a:defRPr/>
              </a:pPr>
              <a:r>
                <a:rPr sz="1300" b="1" spc="-50">
                  <a:latin typeface="Arial"/>
                  <a:cs typeface="Arial"/>
                </a:rPr>
                <a:t>A</a:t>
              </a:r>
              <a:r>
                <a:rPr sz="1300" b="1" spc="-10">
                  <a:latin typeface="Arial"/>
                  <a:cs typeface="Arial"/>
                </a:rPr>
                <a:t>lianc</a:t>
              </a:r>
              <a:r>
                <a:rPr sz="1300" b="1" spc="-5">
                  <a:latin typeface="Arial"/>
                  <a:cs typeface="Arial"/>
                </a:rPr>
                <a:t>e</a:t>
              </a:r>
              <a:r>
                <a:rPr sz="1300" b="1" spc="-10">
                  <a:latin typeface="Arial"/>
                  <a:cs typeface="Arial"/>
                </a:rPr>
                <a:t>s</a:t>
              </a:r>
              <a:r>
                <a:rPr sz="1300" b="1" spc="40">
                  <a:latin typeface="Arial"/>
                  <a:cs typeface="Arial"/>
                </a:rPr>
                <a:t> </a:t>
              </a:r>
              <a:r>
                <a:rPr sz="1300" b="1" spc="-5">
                  <a:latin typeface="Arial"/>
                  <a:cs typeface="Arial"/>
                </a:rPr>
                <a:t>i</a:t>
              </a:r>
              <a:endParaRPr sz="1300">
                <a:latin typeface="Arial"/>
                <a:cs typeface="Arial"/>
              </a:endParaRPr>
            </a:p>
            <a:p>
              <a:pPr marL="50800">
                <a:defRPr/>
              </a:pPr>
              <a:r>
                <a:rPr sz="1300" b="1" spc="-15">
                  <a:latin typeface="Arial"/>
                  <a:cs typeface="Arial"/>
                </a:rPr>
                <a:t>recursos</a:t>
              </a:r>
              <a:endParaRPr sz="1300">
                <a:latin typeface="Arial"/>
                <a:cs typeface="Arial"/>
              </a:endParaRPr>
            </a:p>
          </p:txBody>
        </p:sp>
        <p:sp>
          <p:nvSpPr>
            <p:cNvPr id="34896" name="object 72"/>
            <p:cNvSpPr>
              <a:spLocks/>
            </p:cNvSpPr>
            <p:nvPr/>
          </p:nvSpPr>
          <p:spPr bwMode="auto">
            <a:xfrm>
              <a:off x="5267325" y="4640198"/>
              <a:ext cx="1036637" cy="517525"/>
            </a:xfrm>
            <a:custGeom>
              <a:avLst/>
              <a:gdLst>
                <a:gd name="T0" fmla="*/ 0 w 1036637"/>
                <a:gd name="T1" fmla="*/ 517525 h 517525"/>
                <a:gd name="T2" fmla="*/ 1036637 w 1036637"/>
                <a:gd name="T3" fmla="*/ 517525 h 517525"/>
                <a:gd name="T4" fmla="*/ 1036637 w 1036637"/>
                <a:gd name="T5" fmla="*/ 0 h 517525"/>
                <a:gd name="T6" fmla="*/ 0 w 1036637"/>
                <a:gd name="T7" fmla="*/ 0 h 517525"/>
                <a:gd name="T8" fmla="*/ 0 w 1036637"/>
                <a:gd name="T9" fmla="*/ 517525 h 5175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637"/>
                <a:gd name="T16" fmla="*/ 0 h 517525"/>
                <a:gd name="T17" fmla="*/ 1036637 w 1036637"/>
                <a:gd name="T18" fmla="*/ 517525 h 5175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637" h="517525">
                  <a:moveTo>
                    <a:pt x="0" y="517525"/>
                  </a:moveTo>
                  <a:lnTo>
                    <a:pt x="1036637" y="517525"/>
                  </a:lnTo>
                  <a:lnTo>
                    <a:pt x="1036637" y="0"/>
                  </a:lnTo>
                  <a:lnTo>
                    <a:pt x="0" y="0"/>
                  </a:lnTo>
                  <a:lnTo>
                    <a:pt x="0" y="5175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97" name="object 73"/>
            <p:cNvSpPr>
              <a:spLocks/>
            </p:cNvSpPr>
            <p:nvPr/>
          </p:nvSpPr>
          <p:spPr bwMode="auto">
            <a:xfrm>
              <a:off x="5238750" y="5180965"/>
              <a:ext cx="1093724" cy="0"/>
            </a:xfrm>
            <a:custGeom>
              <a:avLst/>
              <a:gdLst>
                <a:gd name="T0" fmla="*/ 0 w 1093724"/>
                <a:gd name="T1" fmla="*/ 1093724 w 1093724"/>
                <a:gd name="T2" fmla="*/ 0 60000 65536"/>
                <a:gd name="T3" fmla="*/ 0 60000 65536"/>
                <a:gd name="T4" fmla="*/ 0 w 1093724"/>
                <a:gd name="T5" fmla="*/ 1093724 w 1093724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93724">
                  <a:moveTo>
                    <a:pt x="0" y="0"/>
                  </a:moveTo>
                  <a:lnTo>
                    <a:pt x="1093724" y="0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98" name="object 74"/>
            <p:cNvSpPr>
              <a:spLocks/>
            </p:cNvSpPr>
            <p:nvPr/>
          </p:nvSpPr>
          <p:spPr bwMode="auto">
            <a:xfrm>
              <a:off x="5244465" y="4622800"/>
              <a:ext cx="0" cy="170624"/>
            </a:xfrm>
            <a:custGeom>
              <a:avLst/>
              <a:gdLst>
                <a:gd name="T0" fmla="*/ 0 h 170624"/>
                <a:gd name="T1" fmla="*/ 170624 h 170624"/>
                <a:gd name="T2" fmla="*/ 0 60000 65536"/>
                <a:gd name="T3" fmla="*/ 0 60000 65536"/>
                <a:gd name="T4" fmla="*/ 0 h 170624"/>
                <a:gd name="T5" fmla="*/ 170624 h 170624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170624">
                  <a:moveTo>
                    <a:pt x="0" y="0"/>
                  </a:moveTo>
                  <a:lnTo>
                    <a:pt x="0" y="170624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899" name="object 75"/>
            <p:cNvSpPr>
              <a:spLocks/>
            </p:cNvSpPr>
            <p:nvPr/>
          </p:nvSpPr>
          <p:spPr bwMode="auto">
            <a:xfrm>
              <a:off x="5244465" y="4920424"/>
              <a:ext cx="0" cy="254825"/>
            </a:xfrm>
            <a:custGeom>
              <a:avLst/>
              <a:gdLst>
                <a:gd name="T0" fmla="*/ 0 h 254825"/>
                <a:gd name="T1" fmla="*/ 254825 h 254825"/>
                <a:gd name="T2" fmla="*/ 0 60000 65536"/>
                <a:gd name="T3" fmla="*/ 0 60000 65536"/>
                <a:gd name="T4" fmla="*/ 0 h 254825"/>
                <a:gd name="T5" fmla="*/ 254825 h 25482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54825">
                  <a:moveTo>
                    <a:pt x="0" y="0"/>
                  </a:moveTo>
                  <a:lnTo>
                    <a:pt x="0" y="254825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00" name="object 76"/>
            <p:cNvSpPr>
              <a:spLocks/>
            </p:cNvSpPr>
            <p:nvPr/>
          </p:nvSpPr>
          <p:spPr bwMode="auto">
            <a:xfrm>
              <a:off x="5238750" y="4617084"/>
              <a:ext cx="1093724" cy="0"/>
            </a:xfrm>
            <a:custGeom>
              <a:avLst/>
              <a:gdLst>
                <a:gd name="T0" fmla="*/ 0 w 1093724"/>
                <a:gd name="T1" fmla="*/ 1093724 w 1093724"/>
                <a:gd name="T2" fmla="*/ 0 60000 65536"/>
                <a:gd name="T3" fmla="*/ 0 60000 65536"/>
                <a:gd name="T4" fmla="*/ 0 w 1093724"/>
                <a:gd name="T5" fmla="*/ 1093724 w 1093724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93724">
                  <a:moveTo>
                    <a:pt x="0" y="0"/>
                  </a:moveTo>
                  <a:lnTo>
                    <a:pt x="1093724" y="0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01" name="object 77"/>
            <p:cNvSpPr>
              <a:spLocks/>
            </p:cNvSpPr>
            <p:nvPr/>
          </p:nvSpPr>
          <p:spPr bwMode="auto">
            <a:xfrm>
              <a:off x="6326759" y="4623053"/>
              <a:ext cx="0" cy="551814"/>
            </a:xfrm>
            <a:custGeom>
              <a:avLst/>
              <a:gdLst>
                <a:gd name="T0" fmla="*/ 0 h 551814"/>
                <a:gd name="T1" fmla="*/ 551815 h 551814"/>
                <a:gd name="T2" fmla="*/ 0 60000 65536"/>
                <a:gd name="T3" fmla="*/ 0 60000 65536"/>
                <a:gd name="T4" fmla="*/ 0 h 551814"/>
                <a:gd name="T5" fmla="*/ 551814 h 551814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551814">
                  <a:moveTo>
                    <a:pt x="0" y="0"/>
                  </a:moveTo>
                  <a:lnTo>
                    <a:pt x="0" y="551815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02" name="object 78"/>
            <p:cNvSpPr>
              <a:spLocks/>
            </p:cNvSpPr>
            <p:nvPr/>
          </p:nvSpPr>
          <p:spPr bwMode="auto">
            <a:xfrm>
              <a:off x="5261609" y="5146675"/>
              <a:ext cx="1048003" cy="0"/>
            </a:xfrm>
            <a:custGeom>
              <a:avLst/>
              <a:gdLst>
                <a:gd name="T0" fmla="*/ 0 w 1048003"/>
                <a:gd name="T1" fmla="*/ 1048003 w 1048003"/>
                <a:gd name="T2" fmla="*/ 0 60000 65536"/>
                <a:gd name="T3" fmla="*/ 0 60000 65536"/>
                <a:gd name="T4" fmla="*/ 0 w 1048003"/>
                <a:gd name="T5" fmla="*/ 1048003 w 1048003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48003">
                  <a:moveTo>
                    <a:pt x="0" y="0"/>
                  </a:moveTo>
                  <a:lnTo>
                    <a:pt x="1048003" y="0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03" name="object 79"/>
            <p:cNvSpPr>
              <a:spLocks/>
            </p:cNvSpPr>
            <p:nvPr/>
          </p:nvSpPr>
          <p:spPr bwMode="auto">
            <a:xfrm>
              <a:off x="5278754" y="4668520"/>
              <a:ext cx="0" cy="461010"/>
            </a:xfrm>
            <a:custGeom>
              <a:avLst/>
              <a:gdLst>
                <a:gd name="T0" fmla="*/ 0 h 461010"/>
                <a:gd name="T1" fmla="*/ 461009 h 461010"/>
                <a:gd name="T2" fmla="*/ 0 60000 65536"/>
                <a:gd name="T3" fmla="*/ 0 60000 65536"/>
                <a:gd name="T4" fmla="*/ 0 h 461010"/>
                <a:gd name="T5" fmla="*/ 461010 h 461010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461010">
                  <a:moveTo>
                    <a:pt x="0" y="0"/>
                  </a:moveTo>
                  <a:lnTo>
                    <a:pt x="0" y="461009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04" name="object 80"/>
            <p:cNvSpPr>
              <a:spLocks/>
            </p:cNvSpPr>
            <p:nvPr/>
          </p:nvSpPr>
          <p:spPr bwMode="auto">
            <a:xfrm>
              <a:off x="5261609" y="4651375"/>
              <a:ext cx="1048003" cy="0"/>
            </a:xfrm>
            <a:custGeom>
              <a:avLst/>
              <a:gdLst>
                <a:gd name="T0" fmla="*/ 0 w 1048003"/>
                <a:gd name="T1" fmla="*/ 1048003 w 1048003"/>
                <a:gd name="T2" fmla="*/ 0 60000 65536"/>
                <a:gd name="T3" fmla="*/ 0 60000 65536"/>
                <a:gd name="T4" fmla="*/ 0 w 1048003"/>
                <a:gd name="T5" fmla="*/ 1048003 w 1048003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48003">
                  <a:moveTo>
                    <a:pt x="0" y="0"/>
                  </a:moveTo>
                  <a:lnTo>
                    <a:pt x="1048003" y="0"/>
                  </a:lnTo>
                </a:path>
              </a:pathLst>
            </a:custGeom>
            <a:noFill/>
            <a:ln w="3556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05" name="object 81"/>
            <p:cNvSpPr>
              <a:spLocks/>
            </p:cNvSpPr>
            <p:nvPr/>
          </p:nvSpPr>
          <p:spPr bwMode="auto">
            <a:xfrm>
              <a:off x="6292469" y="4668773"/>
              <a:ext cx="0" cy="460375"/>
            </a:xfrm>
            <a:custGeom>
              <a:avLst/>
              <a:gdLst>
                <a:gd name="T0" fmla="*/ 0 h 460375"/>
                <a:gd name="T1" fmla="*/ 460375 h 460375"/>
                <a:gd name="T2" fmla="*/ 0 60000 65536"/>
                <a:gd name="T3" fmla="*/ 0 60000 65536"/>
                <a:gd name="T4" fmla="*/ 0 h 460375"/>
                <a:gd name="T5" fmla="*/ 460375 h 46037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460375">
                  <a:moveTo>
                    <a:pt x="0" y="0"/>
                  </a:moveTo>
                  <a:lnTo>
                    <a:pt x="0" y="460375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84" name="object 82"/>
            <p:cNvSpPr txBox="1"/>
            <p:nvPr/>
          </p:nvSpPr>
          <p:spPr>
            <a:xfrm>
              <a:off x="5283238" y="4696540"/>
              <a:ext cx="1008072" cy="209551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marL="12700">
                <a:defRPr/>
              </a:pPr>
              <a:r>
                <a:rPr sz="1300" b="1" spc="-10">
                  <a:latin typeface="Arial"/>
                  <a:cs typeface="Arial"/>
                </a:rPr>
                <a:t>Resultats</a:t>
              </a:r>
              <a:r>
                <a:rPr sz="1300" b="1" spc="25">
                  <a:latin typeface="Arial"/>
                  <a:cs typeface="Arial"/>
                </a:rPr>
                <a:t> </a:t>
              </a:r>
              <a:r>
                <a:rPr sz="1300" b="1" spc="-10">
                  <a:latin typeface="Arial"/>
                  <a:cs typeface="Arial"/>
                </a:rPr>
                <a:t>en</a:t>
              </a:r>
              <a:endParaRPr sz="1300">
                <a:latin typeface="Arial"/>
                <a:cs typeface="Arial"/>
              </a:endParaRPr>
            </a:p>
          </p:txBody>
        </p:sp>
        <p:sp>
          <p:nvSpPr>
            <p:cNvPr id="85" name="object 83"/>
            <p:cNvSpPr txBox="1"/>
            <p:nvPr/>
          </p:nvSpPr>
          <p:spPr>
            <a:xfrm>
              <a:off x="5372139" y="4894978"/>
              <a:ext cx="830270" cy="209551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marL="12700">
                <a:defRPr/>
              </a:pPr>
              <a:r>
                <a:rPr sz="1300" b="1" spc="-10">
                  <a:latin typeface="Arial"/>
                  <a:cs typeface="Arial"/>
                </a:rPr>
                <a:t>la</a:t>
              </a:r>
              <a:r>
                <a:rPr sz="1300" b="1" spc="-5">
                  <a:latin typeface="Arial"/>
                  <a:cs typeface="Arial"/>
                </a:rPr>
                <a:t> </a:t>
              </a:r>
              <a:r>
                <a:rPr sz="1300" b="1" spc="-15">
                  <a:latin typeface="Arial"/>
                  <a:cs typeface="Arial"/>
                </a:rPr>
                <a:t>societat</a:t>
              </a:r>
              <a:endParaRPr sz="1300">
                <a:latin typeface="Arial"/>
                <a:cs typeface="Arial"/>
              </a:endParaRPr>
            </a:p>
          </p:txBody>
        </p:sp>
        <p:sp>
          <p:nvSpPr>
            <p:cNvPr id="34908" name="object 84"/>
            <p:cNvSpPr>
              <a:spLocks/>
            </p:cNvSpPr>
            <p:nvPr/>
          </p:nvSpPr>
          <p:spPr bwMode="auto">
            <a:xfrm>
              <a:off x="5267325" y="3848100"/>
              <a:ext cx="1036637" cy="517525"/>
            </a:xfrm>
            <a:custGeom>
              <a:avLst/>
              <a:gdLst>
                <a:gd name="T0" fmla="*/ 0 w 1036637"/>
                <a:gd name="T1" fmla="*/ 517525 h 517525"/>
                <a:gd name="T2" fmla="*/ 1036637 w 1036637"/>
                <a:gd name="T3" fmla="*/ 517525 h 517525"/>
                <a:gd name="T4" fmla="*/ 1036637 w 1036637"/>
                <a:gd name="T5" fmla="*/ 0 h 517525"/>
                <a:gd name="T6" fmla="*/ 0 w 1036637"/>
                <a:gd name="T7" fmla="*/ 0 h 517525"/>
                <a:gd name="T8" fmla="*/ 0 w 1036637"/>
                <a:gd name="T9" fmla="*/ 517525 h 5175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637"/>
                <a:gd name="T16" fmla="*/ 0 h 517525"/>
                <a:gd name="T17" fmla="*/ 1036637 w 1036637"/>
                <a:gd name="T18" fmla="*/ 517525 h 5175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637" h="517525">
                  <a:moveTo>
                    <a:pt x="0" y="517525"/>
                  </a:moveTo>
                  <a:lnTo>
                    <a:pt x="1036637" y="517525"/>
                  </a:lnTo>
                  <a:lnTo>
                    <a:pt x="1036637" y="0"/>
                  </a:lnTo>
                  <a:lnTo>
                    <a:pt x="0" y="0"/>
                  </a:lnTo>
                  <a:lnTo>
                    <a:pt x="0" y="5175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09" name="object 85"/>
            <p:cNvSpPr>
              <a:spLocks/>
            </p:cNvSpPr>
            <p:nvPr/>
          </p:nvSpPr>
          <p:spPr bwMode="auto">
            <a:xfrm>
              <a:off x="5238750" y="4388484"/>
              <a:ext cx="1093724" cy="0"/>
            </a:xfrm>
            <a:custGeom>
              <a:avLst/>
              <a:gdLst>
                <a:gd name="T0" fmla="*/ 0 w 1093724"/>
                <a:gd name="T1" fmla="*/ 1093724 w 1093724"/>
                <a:gd name="T2" fmla="*/ 0 60000 65536"/>
                <a:gd name="T3" fmla="*/ 0 60000 65536"/>
                <a:gd name="T4" fmla="*/ 0 w 1093724"/>
                <a:gd name="T5" fmla="*/ 1093724 w 1093724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93724">
                  <a:moveTo>
                    <a:pt x="0" y="0"/>
                  </a:moveTo>
                  <a:lnTo>
                    <a:pt x="1093724" y="0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10" name="object 86"/>
            <p:cNvSpPr>
              <a:spLocks/>
            </p:cNvSpPr>
            <p:nvPr/>
          </p:nvSpPr>
          <p:spPr bwMode="auto">
            <a:xfrm>
              <a:off x="5244465" y="3831590"/>
              <a:ext cx="0" cy="242697"/>
            </a:xfrm>
            <a:custGeom>
              <a:avLst/>
              <a:gdLst>
                <a:gd name="T0" fmla="*/ 0 h 242697"/>
                <a:gd name="T1" fmla="*/ 242697 h 242697"/>
                <a:gd name="T2" fmla="*/ 0 60000 65536"/>
                <a:gd name="T3" fmla="*/ 0 60000 65536"/>
                <a:gd name="T4" fmla="*/ 0 h 242697"/>
                <a:gd name="T5" fmla="*/ 242697 h 242697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42697">
                  <a:moveTo>
                    <a:pt x="0" y="0"/>
                  </a:moveTo>
                  <a:lnTo>
                    <a:pt x="0" y="242697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11" name="object 87"/>
            <p:cNvSpPr>
              <a:spLocks/>
            </p:cNvSpPr>
            <p:nvPr/>
          </p:nvSpPr>
          <p:spPr bwMode="auto">
            <a:xfrm>
              <a:off x="5244465" y="4201286"/>
              <a:ext cx="0" cy="181482"/>
            </a:xfrm>
            <a:custGeom>
              <a:avLst/>
              <a:gdLst>
                <a:gd name="T0" fmla="*/ 0 h 181482"/>
                <a:gd name="T1" fmla="*/ 181482 h 181482"/>
                <a:gd name="T2" fmla="*/ 0 60000 65536"/>
                <a:gd name="T3" fmla="*/ 0 60000 65536"/>
                <a:gd name="T4" fmla="*/ 0 h 181482"/>
                <a:gd name="T5" fmla="*/ 181482 h 181482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181482">
                  <a:moveTo>
                    <a:pt x="0" y="0"/>
                  </a:moveTo>
                  <a:lnTo>
                    <a:pt x="0" y="181482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12" name="object 88"/>
            <p:cNvSpPr>
              <a:spLocks/>
            </p:cNvSpPr>
            <p:nvPr/>
          </p:nvSpPr>
          <p:spPr bwMode="auto">
            <a:xfrm>
              <a:off x="5238750" y="3825875"/>
              <a:ext cx="1093724" cy="0"/>
            </a:xfrm>
            <a:custGeom>
              <a:avLst/>
              <a:gdLst>
                <a:gd name="T0" fmla="*/ 0 w 1093724"/>
                <a:gd name="T1" fmla="*/ 1093724 w 1093724"/>
                <a:gd name="T2" fmla="*/ 0 60000 65536"/>
                <a:gd name="T3" fmla="*/ 0 60000 65536"/>
                <a:gd name="T4" fmla="*/ 0 w 1093724"/>
                <a:gd name="T5" fmla="*/ 1093724 w 1093724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93724">
                  <a:moveTo>
                    <a:pt x="0" y="0"/>
                  </a:moveTo>
                  <a:lnTo>
                    <a:pt x="1093724" y="0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13" name="object 89"/>
            <p:cNvSpPr>
              <a:spLocks/>
            </p:cNvSpPr>
            <p:nvPr/>
          </p:nvSpPr>
          <p:spPr bwMode="auto">
            <a:xfrm>
              <a:off x="6326759" y="3830954"/>
              <a:ext cx="0" cy="551814"/>
            </a:xfrm>
            <a:custGeom>
              <a:avLst/>
              <a:gdLst>
                <a:gd name="T0" fmla="*/ 0 h 551814"/>
                <a:gd name="T1" fmla="*/ 551815 h 551814"/>
                <a:gd name="T2" fmla="*/ 0 60000 65536"/>
                <a:gd name="T3" fmla="*/ 0 60000 65536"/>
                <a:gd name="T4" fmla="*/ 0 h 551814"/>
                <a:gd name="T5" fmla="*/ 551814 h 551814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551814">
                  <a:moveTo>
                    <a:pt x="0" y="0"/>
                  </a:moveTo>
                  <a:lnTo>
                    <a:pt x="0" y="551815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14" name="object 90"/>
            <p:cNvSpPr>
              <a:spLocks/>
            </p:cNvSpPr>
            <p:nvPr/>
          </p:nvSpPr>
          <p:spPr bwMode="auto">
            <a:xfrm>
              <a:off x="5261609" y="4354195"/>
              <a:ext cx="1048003" cy="0"/>
            </a:xfrm>
            <a:custGeom>
              <a:avLst/>
              <a:gdLst>
                <a:gd name="T0" fmla="*/ 0 w 1048003"/>
                <a:gd name="T1" fmla="*/ 1048003 w 1048003"/>
                <a:gd name="T2" fmla="*/ 0 60000 65536"/>
                <a:gd name="T3" fmla="*/ 0 60000 65536"/>
                <a:gd name="T4" fmla="*/ 0 w 1048003"/>
                <a:gd name="T5" fmla="*/ 1048003 w 1048003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48003">
                  <a:moveTo>
                    <a:pt x="0" y="0"/>
                  </a:moveTo>
                  <a:lnTo>
                    <a:pt x="1048003" y="0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15" name="object 91"/>
            <p:cNvSpPr>
              <a:spLocks/>
            </p:cNvSpPr>
            <p:nvPr/>
          </p:nvSpPr>
          <p:spPr bwMode="auto">
            <a:xfrm>
              <a:off x="5278754" y="3877309"/>
              <a:ext cx="0" cy="459740"/>
            </a:xfrm>
            <a:custGeom>
              <a:avLst/>
              <a:gdLst>
                <a:gd name="T0" fmla="*/ 0 h 459740"/>
                <a:gd name="T1" fmla="*/ 459740 h 459740"/>
                <a:gd name="T2" fmla="*/ 0 60000 65536"/>
                <a:gd name="T3" fmla="*/ 0 60000 65536"/>
                <a:gd name="T4" fmla="*/ 0 h 459740"/>
                <a:gd name="T5" fmla="*/ 459740 h 459740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459740">
                  <a:moveTo>
                    <a:pt x="0" y="0"/>
                  </a:moveTo>
                  <a:lnTo>
                    <a:pt x="0" y="459740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16" name="object 92"/>
            <p:cNvSpPr>
              <a:spLocks/>
            </p:cNvSpPr>
            <p:nvPr/>
          </p:nvSpPr>
          <p:spPr bwMode="auto">
            <a:xfrm>
              <a:off x="5261609" y="3860165"/>
              <a:ext cx="1048003" cy="0"/>
            </a:xfrm>
            <a:custGeom>
              <a:avLst/>
              <a:gdLst>
                <a:gd name="T0" fmla="*/ 0 w 1048003"/>
                <a:gd name="T1" fmla="*/ 1048003 w 1048003"/>
                <a:gd name="T2" fmla="*/ 0 60000 65536"/>
                <a:gd name="T3" fmla="*/ 0 60000 65536"/>
                <a:gd name="T4" fmla="*/ 0 w 1048003"/>
                <a:gd name="T5" fmla="*/ 1048003 w 1048003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48003">
                  <a:moveTo>
                    <a:pt x="0" y="0"/>
                  </a:moveTo>
                  <a:lnTo>
                    <a:pt x="1048003" y="0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17" name="object 93"/>
            <p:cNvSpPr>
              <a:spLocks/>
            </p:cNvSpPr>
            <p:nvPr/>
          </p:nvSpPr>
          <p:spPr bwMode="auto">
            <a:xfrm>
              <a:off x="6292469" y="3876675"/>
              <a:ext cx="0" cy="460375"/>
            </a:xfrm>
            <a:custGeom>
              <a:avLst/>
              <a:gdLst>
                <a:gd name="T0" fmla="*/ 0 h 460375"/>
                <a:gd name="T1" fmla="*/ 460375 h 460375"/>
                <a:gd name="T2" fmla="*/ 0 60000 65536"/>
                <a:gd name="T3" fmla="*/ 0 60000 65536"/>
                <a:gd name="T4" fmla="*/ 0 h 460375"/>
                <a:gd name="T5" fmla="*/ 460375 h 46037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460375">
                  <a:moveTo>
                    <a:pt x="0" y="0"/>
                  </a:moveTo>
                  <a:lnTo>
                    <a:pt x="0" y="460375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96" name="object 94"/>
            <p:cNvSpPr txBox="1"/>
            <p:nvPr/>
          </p:nvSpPr>
          <p:spPr>
            <a:xfrm>
              <a:off x="5283238" y="3904372"/>
              <a:ext cx="1008072" cy="209551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marL="12700">
                <a:defRPr/>
              </a:pPr>
              <a:r>
                <a:rPr sz="1300" b="1" spc="-10">
                  <a:latin typeface="Arial"/>
                  <a:cs typeface="Arial"/>
                </a:rPr>
                <a:t>Resultats</a:t>
              </a:r>
              <a:r>
                <a:rPr sz="1300" b="1" spc="25">
                  <a:latin typeface="Arial"/>
                  <a:cs typeface="Arial"/>
                </a:rPr>
                <a:t> </a:t>
              </a:r>
              <a:r>
                <a:rPr sz="1300" b="1" spc="-10">
                  <a:latin typeface="Arial"/>
                  <a:cs typeface="Arial"/>
                </a:rPr>
                <a:t>en</a:t>
              </a:r>
              <a:endParaRPr sz="1300">
                <a:latin typeface="Arial"/>
                <a:cs typeface="Arial"/>
              </a:endParaRPr>
            </a:p>
          </p:txBody>
        </p:sp>
        <p:sp>
          <p:nvSpPr>
            <p:cNvPr id="97" name="object 95"/>
            <p:cNvSpPr txBox="1"/>
            <p:nvPr/>
          </p:nvSpPr>
          <p:spPr>
            <a:xfrm>
              <a:off x="5376901" y="4102812"/>
              <a:ext cx="820746" cy="209551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marL="12700">
                <a:defRPr/>
              </a:pPr>
              <a:r>
                <a:rPr sz="1300" b="1" spc="-15">
                  <a:latin typeface="Arial"/>
                  <a:cs typeface="Arial"/>
                </a:rPr>
                <a:t>el</a:t>
              </a:r>
              <a:r>
                <a:rPr sz="1300" b="1" spc="-10">
                  <a:latin typeface="Arial"/>
                  <a:cs typeface="Arial"/>
                </a:rPr>
                <a:t>s</a:t>
              </a:r>
              <a:r>
                <a:rPr sz="1300" b="1" spc="-5">
                  <a:latin typeface="Arial"/>
                  <a:cs typeface="Arial"/>
                </a:rPr>
                <a:t> </a:t>
              </a:r>
              <a:r>
                <a:rPr sz="1300" b="1" spc="-15">
                  <a:latin typeface="Arial"/>
                  <a:cs typeface="Arial"/>
                </a:rPr>
                <a:t>clients</a:t>
              </a:r>
              <a:endParaRPr sz="1300">
                <a:latin typeface="Arial"/>
                <a:cs typeface="Arial"/>
              </a:endParaRPr>
            </a:p>
          </p:txBody>
        </p:sp>
        <p:sp>
          <p:nvSpPr>
            <p:cNvPr id="34920" name="object 96"/>
            <p:cNvSpPr>
              <a:spLocks/>
            </p:cNvSpPr>
            <p:nvPr/>
          </p:nvSpPr>
          <p:spPr bwMode="auto">
            <a:xfrm>
              <a:off x="5267325" y="3055873"/>
              <a:ext cx="1036637" cy="517525"/>
            </a:xfrm>
            <a:custGeom>
              <a:avLst/>
              <a:gdLst>
                <a:gd name="T0" fmla="*/ 0 w 1036637"/>
                <a:gd name="T1" fmla="*/ 517525 h 517525"/>
                <a:gd name="T2" fmla="*/ 1036637 w 1036637"/>
                <a:gd name="T3" fmla="*/ 517525 h 517525"/>
                <a:gd name="T4" fmla="*/ 1036637 w 1036637"/>
                <a:gd name="T5" fmla="*/ 0 h 517525"/>
                <a:gd name="T6" fmla="*/ 0 w 1036637"/>
                <a:gd name="T7" fmla="*/ 0 h 517525"/>
                <a:gd name="T8" fmla="*/ 0 w 1036637"/>
                <a:gd name="T9" fmla="*/ 517525 h 5175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637"/>
                <a:gd name="T16" fmla="*/ 0 h 517525"/>
                <a:gd name="T17" fmla="*/ 1036637 w 1036637"/>
                <a:gd name="T18" fmla="*/ 517525 h 5175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637" h="517525">
                  <a:moveTo>
                    <a:pt x="0" y="517525"/>
                  </a:moveTo>
                  <a:lnTo>
                    <a:pt x="1036637" y="517525"/>
                  </a:lnTo>
                  <a:lnTo>
                    <a:pt x="1036637" y="0"/>
                  </a:lnTo>
                  <a:lnTo>
                    <a:pt x="0" y="0"/>
                  </a:lnTo>
                  <a:lnTo>
                    <a:pt x="0" y="5175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21" name="object 97"/>
            <p:cNvSpPr>
              <a:spLocks/>
            </p:cNvSpPr>
            <p:nvPr/>
          </p:nvSpPr>
          <p:spPr bwMode="auto">
            <a:xfrm>
              <a:off x="5238750" y="3596004"/>
              <a:ext cx="1093724" cy="0"/>
            </a:xfrm>
            <a:custGeom>
              <a:avLst/>
              <a:gdLst>
                <a:gd name="T0" fmla="*/ 0 w 1093724"/>
                <a:gd name="T1" fmla="*/ 1093724 w 1093724"/>
                <a:gd name="T2" fmla="*/ 0 60000 65536"/>
                <a:gd name="T3" fmla="*/ 0 60000 65536"/>
                <a:gd name="T4" fmla="*/ 0 w 1093724"/>
                <a:gd name="T5" fmla="*/ 1093724 w 1093724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93724">
                  <a:moveTo>
                    <a:pt x="0" y="0"/>
                  </a:moveTo>
                  <a:lnTo>
                    <a:pt x="1093724" y="0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22" name="object 98"/>
            <p:cNvSpPr>
              <a:spLocks/>
            </p:cNvSpPr>
            <p:nvPr/>
          </p:nvSpPr>
          <p:spPr bwMode="auto">
            <a:xfrm>
              <a:off x="5244465" y="3039110"/>
              <a:ext cx="0" cy="208152"/>
            </a:xfrm>
            <a:custGeom>
              <a:avLst/>
              <a:gdLst>
                <a:gd name="T0" fmla="*/ 0 h 208152"/>
                <a:gd name="T1" fmla="*/ 208152 h 208152"/>
                <a:gd name="T2" fmla="*/ 0 60000 65536"/>
                <a:gd name="T3" fmla="*/ 0 60000 65536"/>
                <a:gd name="T4" fmla="*/ 0 h 208152"/>
                <a:gd name="T5" fmla="*/ 208152 h 208152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08152">
                  <a:moveTo>
                    <a:pt x="0" y="0"/>
                  </a:moveTo>
                  <a:lnTo>
                    <a:pt x="0" y="208152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23" name="object 99"/>
            <p:cNvSpPr>
              <a:spLocks/>
            </p:cNvSpPr>
            <p:nvPr/>
          </p:nvSpPr>
          <p:spPr bwMode="auto">
            <a:xfrm>
              <a:off x="5244465" y="3374263"/>
              <a:ext cx="0" cy="216026"/>
            </a:xfrm>
            <a:custGeom>
              <a:avLst/>
              <a:gdLst>
                <a:gd name="T0" fmla="*/ 0 h 216026"/>
                <a:gd name="T1" fmla="*/ 216026 h 216026"/>
                <a:gd name="T2" fmla="*/ 0 60000 65536"/>
                <a:gd name="T3" fmla="*/ 0 60000 65536"/>
                <a:gd name="T4" fmla="*/ 0 h 216026"/>
                <a:gd name="T5" fmla="*/ 216026 h 21602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16026">
                  <a:moveTo>
                    <a:pt x="0" y="0"/>
                  </a:moveTo>
                  <a:lnTo>
                    <a:pt x="0" y="216026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24" name="object 100"/>
            <p:cNvSpPr>
              <a:spLocks/>
            </p:cNvSpPr>
            <p:nvPr/>
          </p:nvSpPr>
          <p:spPr bwMode="auto">
            <a:xfrm>
              <a:off x="5238750" y="3033395"/>
              <a:ext cx="1093724" cy="0"/>
            </a:xfrm>
            <a:custGeom>
              <a:avLst/>
              <a:gdLst>
                <a:gd name="T0" fmla="*/ 0 w 1093724"/>
                <a:gd name="T1" fmla="*/ 1093724 w 1093724"/>
                <a:gd name="T2" fmla="*/ 0 60000 65536"/>
                <a:gd name="T3" fmla="*/ 0 60000 65536"/>
                <a:gd name="T4" fmla="*/ 0 w 1093724"/>
                <a:gd name="T5" fmla="*/ 1093724 w 1093724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93724">
                  <a:moveTo>
                    <a:pt x="0" y="0"/>
                  </a:moveTo>
                  <a:lnTo>
                    <a:pt x="1093724" y="0"/>
                  </a:lnTo>
                </a:path>
              </a:pathLst>
            </a:custGeom>
            <a:noFill/>
            <a:ln w="127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25" name="object 101"/>
            <p:cNvSpPr>
              <a:spLocks/>
            </p:cNvSpPr>
            <p:nvPr/>
          </p:nvSpPr>
          <p:spPr bwMode="auto">
            <a:xfrm>
              <a:off x="6326759" y="3038729"/>
              <a:ext cx="0" cy="551815"/>
            </a:xfrm>
            <a:custGeom>
              <a:avLst/>
              <a:gdLst>
                <a:gd name="T0" fmla="*/ 0 h 551815"/>
                <a:gd name="T1" fmla="*/ 551815 h 551815"/>
                <a:gd name="T2" fmla="*/ 0 60000 65536"/>
                <a:gd name="T3" fmla="*/ 0 60000 65536"/>
                <a:gd name="T4" fmla="*/ 0 h 551815"/>
                <a:gd name="T5" fmla="*/ 551815 h 55181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551815">
                  <a:moveTo>
                    <a:pt x="0" y="0"/>
                  </a:moveTo>
                  <a:lnTo>
                    <a:pt x="0" y="551815"/>
                  </a:lnTo>
                </a:path>
              </a:pathLst>
            </a:custGeom>
            <a:noFill/>
            <a:ln w="126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26" name="object 102"/>
            <p:cNvSpPr>
              <a:spLocks/>
            </p:cNvSpPr>
            <p:nvPr/>
          </p:nvSpPr>
          <p:spPr bwMode="auto">
            <a:xfrm>
              <a:off x="5261609" y="3561715"/>
              <a:ext cx="1048003" cy="0"/>
            </a:xfrm>
            <a:custGeom>
              <a:avLst/>
              <a:gdLst>
                <a:gd name="T0" fmla="*/ 0 w 1048003"/>
                <a:gd name="T1" fmla="*/ 1048003 w 1048003"/>
                <a:gd name="T2" fmla="*/ 0 60000 65536"/>
                <a:gd name="T3" fmla="*/ 0 60000 65536"/>
                <a:gd name="T4" fmla="*/ 0 w 1048003"/>
                <a:gd name="T5" fmla="*/ 1048003 w 1048003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48003">
                  <a:moveTo>
                    <a:pt x="0" y="0"/>
                  </a:moveTo>
                  <a:lnTo>
                    <a:pt x="1048003" y="0"/>
                  </a:lnTo>
                </a:path>
              </a:pathLst>
            </a:custGeom>
            <a:noFill/>
            <a:ln w="3556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27" name="object 103"/>
            <p:cNvSpPr>
              <a:spLocks/>
            </p:cNvSpPr>
            <p:nvPr/>
          </p:nvSpPr>
          <p:spPr bwMode="auto">
            <a:xfrm>
              <a:off x="5278754" y="3084829"/>
              <a:ext cx="0" cy="459739"/>
            </a:xfrm>
            <a:custGeom>
              <a:avLst/>
              <a:gdLst>
                <a:gd name="T0" fmla="*/ 0 h 459739"/>
                <a:gd name="T1" fmla="*/ 459739 h 459739"/>
                <a:gd name="T2" fmla="*/ 0 60000 65536"/>
                <a:gd name="T3" fmla="*/ 0 60000 65536"/>
                <a:gd name="T4" fmla="*/ 0 h 459739"/>
                <a:gd name="T5" fmla="*/ 459739 h 459739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459739">
                  <a:moveTo>
                    <a:pt x="0" y="0"/>
                  </a:moveTo>
                  <a:lnTo>
                    <a:pt x="0" y="459739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28" name="object 104"/>
            <p:cNvSpPr>
              <a:spLocks/>
            </p:cNvSpPr>
            <p:nvPr/>
          </p:nvSpPr>
          <p:spPr bwMode="auto">
            <a:xfrm>
              <a:off x="5261609" y="3067685"/>
              <a:ext cx="1048003" cy="0"/>
            </a:xfrm>
            <a:custGeom>
              <a:avLst/>
              <a:gdLst>
                <a:gd name="T0" fmla="*/ 0 w 1048003"/>
                <a:gd name="T1" fmla="*/ 1048003 w 1048003"/>
                <a:gd name="T2" fmla="*/ 0 60000 65536"/>
                <a:gd name="T3" fmla="*/ 0 60000 65536"/>
                <a:gd name="T4" fmla="*/ 0 w 1048003"/>
                <a:gd name="T5" fmla="*/ 1048003 w 1048003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048003">
                  <a:moveTo>
                    <a:pt x="0" y="0"/>
                  </a:moveTo>
                  <a:lnTo>
                    <a:pt x="1048003" y="0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29" name="object 105"/>
            <p:cNvSpPr>
              <a:spLocks/>
            </p:cNvSpPr>
            <p:nvPr/>
          </p:nvSpPr>
          <p:spPr bwMode="auto">
            <a:xfrm>
              <a:off x="6292469" y="3084448"/>
              <a:ext cx="0" cy="460375"/>
            </a:xfrm>
            <a:custGeom>
              <a:avLst/>
              <a:gdLst>
                <a:gd name="T0" fmla="*/ 0 h 460375"/>
                <a:gd name="T1" fmla="*/ 460375 h 460375"/>
                <a:gd name="T2" fmla="*/ 0 60000 65536"/>
                <a:gd name="T3" fmla="*/ 0 60000 65536"/>
                <a:gd name="T4" fmla="*/ 0 h 460375"/>
                <a:gd name="T5" fmla="*/ 460375 h 460375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460375">
                  <a:moveTo>
                    <a:pt x="0" y="0"/>
                  </a:moveTo>
                  <a:lnTo>
                    <a:pt x="0" y="460375"/>
                  </a:lnTo>
                </a:path>
              </a:pathLst>
            </a:custGeom>
            <a:noFill/>
            <a:ln w="3555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30" name="object 106"/>
            <p:cNvSpPr txBox="1">
              <a:spLocks noChangeArrowheads="1"/>
            </p:cNvSpPr>
            <p:nvPr/>
          </p:nvSpPr>
          <p:spPr bwMode="auto">
            <a:xfrm>
              <a:off x="5270538" y="3112205"/>
              <a:ext cx="1031885" cy="407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12700" indent="11113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s-ES" altLang="es-ES" sz="1300" b="1">
                  <a:cs typeface="Arial" charset="0"/>
                </a:rPr>
                <a:t>Resultats en les persones</a:t>
              </a:r>
              <a:endParaRPr lang="es-ES" altLang="es-ES" sz="1300">
                <a:cs typeface="Arial" charset="0"/>
              </a:endParaRPr>
            </a:p>
          </p:txBody>
        </p:sp>
        <p:sp>
          <p:nvSpPr>
            <p:cNvPr id="34931" name="object 107"/>
            <p:cNvSpPr>
              <a:spLocks/>
            </p:cNvSpPr>
            <p:nvPr/>
          </p:nvSpPr>
          <p:spPr bwMode="auto">
            <a:xfrm>
              <a:off x="2609850" y="4064000"/>
              <a:ext cx="258825" cy="1524"/>
            </a:xfrm>
            <a:custGeom>
              <a:avLst/>
              <a:gdLst>
                <a:gd name="T0" fmla="*/ 0 w 258825"/>
                <a:gd name="T1" fmla="*/ 0 h 1524"/>
                <a:gd name="T2" fmla="*/ 258825 w 258825"/>
                <a:gd name="T3" fmla="*/ 1524 h 1524"/>
                <a:gd name="T4" fmla="*/ 0 60000 65536"/>
                <a:gd name="T5" fmla="*/ 0 60000 65536"/>
                <a:gd name="T6" fmla="*/ 0 w 258825"/>
                <a:gd name="T7" fmla="*/ 0 h 1524"/>
                <a:gd name="T8" fmla="*/ 258825 w 258825"/>
                <a:gd name="T9" fmla="*/ 1524 h 15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58825" h="1524">
                  <a:moveTo>
                    <a:pt x="0" y="0"/>
                  </a:moveTo>
                  <a:lnTo>
                    <a:pt x="258825" y="1524"/>
                  </a:lnTo>
                </a:path>
              </a:pathLst>
            </a:custGeom>
            <a:noFill/>
            <a:ln w="1269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32" name="object 108"/>
            <p:cNvSpPr>
              <a:spLocks/>
            </p:cNvSpPr>
            <p:nvPr/>
          </p:nvSpPr>
          <p:spPr bwMode="auto">
            <a:xfrm>
              <a:off x="2609850" y="3344926"/>
              <a:ext cx="258825" cy="1524"/>
            </a:xfrm>
            <a:custGeom>
              <a:avLst/>
              <a:gdLst>
                <a:gd name="T0" fmla="*/ 0 w 258825"/>
                <a:gd name="T1" fmla="*/ 0 h 1524"/>
                <a:gd name="T2" fmla="*/ 258825 w 258825"/>
                <a:gd name="T3" fmla="*/ 1524 h 1524"/>
                <a:gd name="T4" fmla="*/ 0 60000 65536"/>
                <a:gd name="T5" fmla="*/ 0 60000 65536"/>
                <a:gd name="T6" fmla="*/ 0 w 258825"/>
                <a:gd name="T7" fmla="*/ 0 h 1524"/>
                <a:gd name="T8" fmla="*/ 258825 w 258825"/>
                <a:gd name="T9" fmla="*/ 1524 h 15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58825" h="1524">
                  <a:moveTo>
                    <a:pt x="0" y="0"/>
                  </a:moveTo>
                  <a:lnTo>
                    <a:pt x="258825" y="1524"/>
                  </a:lnTo>
                </a:path>
              </a:pathLst>
            </a:custGeom>
            <a:noFill/>
            <a:ln w="1269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33" name="object 109"/>
            <p:cNvSpPr>
              <a:spLocks/>
            </p:cNvSpPr>
            <p:nvPr/>
          </p:nvSpPr>
          <p:spPr bwMode="auto">
            <a:xfrm>
              <a:off x="2614676" y="4894198"/>
              <a:ext cx="260350" cy="1650"/>
            </a:xfrm>
            <a:custGeom>
              <a:avLst/>
              <a:gdLst>
                <a:gd name="T0" fmla="*/ 0 w 260350"/>
                <a:gd name="T1" fmla="*/ 0 h 1650"/>
                <a:gd name="T2" fmla="*/ 260350 w 260350"/>
                <a:gd name="T3" fmla="*/ 1650 h 1650"/>
                <a:gd name="T4" fmla="*/ 0 60000 65536"/>
                <a:gd name="T5" fmla="*/ 0 60000 65536"/>
                <a:gd name="T6" fmla="*/ 0 w 260350"/>
                <a:gd name="T7" fmla="*/ 0 h 1650"/>
                <a:gd name="T8" fmla="*/ 260350 w 260350"/>
                <a:gd name="T9" fmla="*/ 1650 h 165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60350" h="1650">
                  <a:moveTo>
                    <a:pt x="0" y="0"/>
                  </a:moveTo>
                  <a:lnTo>
                    <a:pt x="260350" y="1650"/>
                  </a:lnTo>
                </a:path>
              </a:pathLst>
            </a:custGeom>
            <a:noFill/>
            <a:ln w="1269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34" name="object 110"/>
            <p:cNvSpPr>
              <a:spLocks/>
            </p:cNvSpPr>
            <p:nvPr/>
          </p:nvSpPr>
          <p:spPr bwMode="auto">
            <a:xfrm>
              <a:off x="3878326" y="4030598"/>
              <a:ext cx="260350" cy="1650"/>
            </a:xfrm>
            <a:custGeom>
              <a:avLst/>
              <a:gdLst>
                <a:gd name="T0" fmla="*/ 0 w 260350"/>
                <a:gd name="T1" fmla="*/ 0 h 1650"/>
                <a:gd name="T2" fmla="*/ 260350 w 260350"/>
                <a:gd name="T3" fmla="*/ 1650 h 1650"/>
                <a:gd name="T4" fmla="*/ 0 60000 65536"/>
                <a:gd name="T5" fmla="*/ 0 60000 65536"/>
                <a:gd name="T6" fmla="*/ 0 w 260350"/>
                <a:gd name="T7" fmla="*/ 0 h 1650"/>
                <a:gd name="T8" fmla="*/ 260350 w 260350"/>
                <a:gd name="T9" fmla="*/ 1650 h 165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60350" h="1650">
                  <a:moveTo>
                    <a:pt x="0" y="0"/>
                  </a:moveTo>
                  <a:lnTo>
                    <a:pt x="260350" y="1650"/>
                  </a:lnTo>
                </a:path>
              </a:pathLst>
            </a:custGeom>
            <a:noFill/>
            <a:ln w="1269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35" name="object 111"/>
            <p:cNvSpPr>
              <a:spLocks/>
            </p:cNvSpPr>
            <p:nvPr/>
          </p:nvSpPr>
          <p:spPr bwMode="auto">
            <a:xfrm>
              <a:off x="3878326" y="3310001"/>
              <a:ext cx="260350" cy="1524"/>
            </a:xfrm>
            <a:custGeom>
              <a:avLst/>
              <a:gdLst>
                <a:gd name="T0" fmla="*/ 0 w 260350"/>
                <a:gd name="T1" fmla="*/ 0 h 1524"/>
                <a:gd name="T2" fmla="*/ 260350 w 260350"/>
                <a:gd name="T3" fmla="*/ 1524 h 1524"/>
                <a:gd name="T4" fmla="*/ 0 60000 65536"/>
                <a:gd name="T5" fmla="*/ 0 60000 65536"/>
                <a:gd name="T6" fmla="*/ 0 w 260350"/>
                <a:gd name="T7" fmla="*/ 0 h 1524"/>
                <a:gd name="T8" fmla="*/ 260350 w 260350"/>
                <a:gd name="T9" fmla="*/ 1524 h 15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60350" h="1524">
                  <a:moveTo>
                    <a:pt x="0" y="0"/>
                  </a:moveTo>
                  <a:lnTo>
                    <a:pt x="260350" y="1524"/>
                  </a:lnTo>
                </a:path>
              </a:pathLst>
            </a:custGeom>
            <a:noFill/>
            <a:ln w="1270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36" name="object 112"/>
            <p:cNvSpPr>
              <a:spLocks/>
            </p:cNvSpPr>
            <p:nvPr/>
          </p:nvSpPr>
          <p:spPr bwMode="auto">
            <a:xfrm>
              <a:off x="3871976" y="4856098"/>
              <a:ext cx="260350" cy="1650"/>
            </a:xfrm>
            <a:custGeom>
              <a:avLst/>
              <a:gdLst>
                <a:gd name="T0" fmla="*/ 0 w 260350"/>
                <a:gd name="T1" fmla="*/ 0 h 1650"/>
                <a:gd name="T2" fmla="*/ 260350 w 260350"/>
                <a:gd name="T3" fmla="*/ 1650 h 1650"/>
                <a:gd name="T4" fmla="*/ 0 60000 65536"/>
                <a:gd name="T5" fmla="*/ 0 60000 65536"/>
                <a:gd name="T6" fmla="*/ 0 w 260350"/>
                <a:gd name="T7" fmla="*/ 0 h 1650"/>
                <a:gd name="T8" fmla="*/ 260350 w 260350"/>
                <a:gd name="T9" fmla="*/ 1650 h 165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60350" h="1650">
                  <a:moveTo>
                    <a:pt x="0" y="0"/>
                  </a:moveTo>
                  <a:lnTo>
                    <a:pt x="260350" y="1650"/>
                  </a:lnTo>
                </a:path>
              </a:pathLst>
            </a:custGeom>
            <a:noFill/>
            <a:ln w="1269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37" name="object 113"/>
            <p:cNvSpPr>
              <a:spLocks/>
            </p:cNvSpPr>
            <p:nvPr/>
          </p:nvSpPr>
          <p:spPr bwMode="auto">
            <a:xfrm>
              <a:off x="5008626" y="3310001"/>
              <a:ext cx="258699" cy="1524"/>
            </a:xfrm>
            <a:custGeom>
              <a:avLst/>
              <a:gdLst>
                <a:gd name="T0" fmla="*/ 0 w 258699"/>
                <a:gd name="T1" fmla="*/ 0 h 1524"/>
                <a:gd name="T2" fmla="*/ 258699 w 258699"/>
                <a:gd name="T3" fmla="*/ 1524 h 1524"/>
                <a:gd name="T4" fmla="*/ 0 60000 65536"/>
                <a:gd name="T5" fmla="*/ 0 60000 65536"/>
                <a:gd name="T6" fmla="*/ 0 w 258699"/>
                <a:gd name="T7" fmla="*/ 0 h 1524"/>
                <a:gd name="T8" fmla="*/ 258699 w 258699"/>
                <a:gd name="T9" fmla="*/ 1524 h 15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58699" h="1524">
                  <a:moveTo>
                    <a:pt x="0" y="0"/>
                  </a:moveTo>
                  <a:lnTo>
                    <a:pt x="258699" y="1524"/>
                  </a:lnTo>
                </a:path>
              </a:pathLst>
            </a:custGeom>
            <a:noFill/>
            <a:ln w="1270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38" name="object 114"/>
            <p:cNvSpPr>
              <a:spLocks/>
            </p:cNvSpPr>
            <p:nvPr/>
          </p:nvSpPr>
          <p:spPr bwMode="auto">
            <a:xfrm>
              <a:off x="5002276" y="4137025"/>
              <a:ext cx="260350" cy="1524"/>
            </a:xfrm>
            <a:custGeom>
              <a:avLst/>
              <a:gdLst>
                <a:gd name="T0" fmla="*/ 0 w 260350"/>
                <a:gd name="T1" fmla="*/ 0 h 1524"/>
                <a:gd name="T2" fmla="*/ 260350 w 260350"/>
                <a:gd name="T3" fmla="*/ 1524 h 1524"/>
                <a:gd name="T4" fmla="*/ 0 60000 65536"/>
                <a:gd name="T5" fmla="*/ 0 60000 65536"/>
                <a:gd name="T6" fmla="*/ 0 w 260350"/>
                <a:gd name="T7" fmla="*/ 0 h 1524"/>
                <a:gd name="T8" fmla="*/ 260350 w 260350"/>
                <a:gd name="T9" fmla="*/ 1524 h 15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60350" h="1524">
                  <a:moveTo>
                    <a:pt x="0" y="0"/>
                  </a:moveTo>
                  <a:lnTo>
                    <a:pt x="260350" y="1524"/>
                  </a:lnTo>
                </a:path>
              </a:pathLst>
            </a:custGeom>
            <a:noFill/>
            <a:ln w="1270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39" name="object 115"/>
            <p:cNvSpPr>
              <a:spLocks/>
            </p:cNvSpPr>
            <p:nvPr/>
          </p:nvSpPr>
          <p:spPr bwMode="auto">
            <a:xfrm>
              <a:off x="5002276" y="4856098"/>
              <a:ext cx="260350" cy="1650"/>
            </a:xfrm>
            <a:custGeom>
              <a:avLst/>
              <a:gdLst>
                <a:gd name="T0" fmla="*/ 0 w 260350"/>
                <a:gd name="T1" fmla="*/ 0 h 1650"/>
                <a:gd name="T2" fmla="*/ 260350 w 260350"/>
                <a:gd name="T3" fmla="*/ 1650 h 1650"/>
                <a:gd name="T4" fmla="*/ 0 60000 65536"/>
                <a:gd name="T5" fmla="*/ 0 60000 65536"/>
                <a:gd name="T6" fmla="*/ 0 w 260350"/>
                <a:gd name="T7" fmla="*/ 0 h 1650"/>
                <a:gd name="T8" fmla="*/ 260350 w 260350"/>
                <a:gd name="T9" fmla="*/ 1650 h 165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60350" h="1650">
                  <a:moveTo>
                    <a:pt x="0" y="0"/>
                  </a:moveTo>
                  <a:lnTo>
                    <a:pt x="260350" y="1650"/>
                  </a:lnTo>
                </a:path>
              </a:pathLst>
            </a:custGeom>
            <a:noFill/>
            <a:ln w="1269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40" name="object 116"/>
            <p:cNvSpPr>
              <a:spLocks/>
            </p:cNvSpPr>
            <p:nvPr/>
          </p:nvSpPr>
          <p:spPr bwMode="auto">
            <a:xfrm>
              <a:off x="6330950" y="3271901"/>
              <a:ext cx="260350" cy="1524"/>
            </a:xfrm>
            <a:custGeom>
              <a:avLst/>
              <a:gdLst>
                <a:gd name="T0" fmla="*/ 0 w 260350"/>
                <a:gd name="T1" fmla="*/ 0 h 1524"/>
                <a:gd name="T2" fmla="*/ 260350 w 260350"/>
                <a:gd name="T3" fmla="*/ 1524 h 1524"/>
                <a:gd name="T4" fmla="*/ 0 60000 65536"/>
                <a:gd name="T5" fmla="*/ 0 60000 65536"/>
                <a:gd name="T6" fmla="*/ 0 w 260350"/>
                <a:gd name="T7" fmla="*/ 0 h 1524"/>
                <a:gd name="T8" fmla="*/ 260350 w 260350"/>
                <a:gd name="T9" fmla="*/ 1524 h 15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60350" h="1524">
                  <a:moveTo>
                    <a:pt x="0" y="0"/>
                  </a:moveTo>
                  <a:lnTo>
                    <a:pt x="260350" y="1524"/>
                  </a:lnTo>
                </a:path>
              </a:pathLst>
            </a:custGeom>
            <a:noFill/>
            <a:ln w="127000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41" name="object 117"/>
            <p:cNvSpPr>
              <a:spLocks/>
            </p:cNvSpPr>
            <p:nvPr/>
          </p:nvSpPr>
          <p:spPr bwMode="auto">
            <a:xfrm>
              <a:off x="6330950" y="4856098"/>
              <a:ext cx="260350" cy="1650"/>
            </a:xfrm>
            <a:custGeom>
              <a:avLst/>
              <a:gdLst>
                <a:gd name="T0" fmla="*/ 0 w 260350"/>
                <a:gd name="T1" fmla="*/ 0 h 1650"/>
                <a:gd name="T2" fmla="*/ 260350 w 260350"/>
                <a:gd name="T3" fmla="*/ 1650 h 1650"/>
                <a:gd name="T4" fmla="*/ 0 60000 65536"/>
                <a:gd name="T5" fmla="*/ 0 60000 65536"/>
                <a:gd name="T6" fmla="*/ 0 w 260350"/>
                <a:gd name="T7" fmla="*/ 0 h 1650"/>
                <a:gd name="T8" fmla="*/ 260350 w 260350"/>
                <a:gd name="T9" fmla="*/ 1650 h 165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60350" h="1650">
                  <a:moveTo>
                    <a:pt x="0" y="0"/>
                  </a:moveTo>
                  <a:lnTo>
                    <a:pt x="260350" y="1650"/>
                  </a:lnTo>
                </a:path>
              </a:pathLst>
            </a:custGeom>
            <a:noFill/>
            <a:ln w="1269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42" name="object 118"/>
            <p:cNvSpPr>
              <a:spLocks/>
            </p:cNvSpPr>
            <p:nvPr/>
          </p:nvSpPr>
          <p:spPr bwMode="auto">
            <a:xfrm>
              <a:off x="6337300" y="4137025"/>
              <a:ext cx="258825" cy="1524"/>
            </a:xfrm>
            <a:custGeom>
              <a:avLst/>
              <a:gdLst>
                <a:gd name="T0" fmla="*/ 0 w 258825"/>
                <a:gd name="T1" fmla="*/ 0 h 1524"/>
                <a:gd name="T2" fmla="*/ 258825 w 258825"/>
                <a:gd name="T3" fmla="*/ 1524 h 1524"/>
                <a:gd name="T4" fmla="*/ 0 60000 65536"/>
                <a:gd name="T5" fmla="*/ 0 60000 65536"/>
                <a:gd name="T6" fmla="*/ 0 w 258825"/>
                <a:gd name="T7" fmla="*/ 0 h 1524"/>
                <a:gd name="T8" fmla="*/ 258825 w 258825"/>
                <a:gd name="T9" fmla="*/ 1524 h 15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58825" h="1524">
                  <a:moveTo>
                    <a:pt x="0" y="0"/>
                  </a:moveTo>
                  <a:lnTo>
                    <a:pt x="258825" y="1524"/>
                  </a:lnTo>
                </a:path>
              </a:pathLst>
            </a:custGeom>
            <a:noFill/>
            <a:ln w="126999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43" name="object 119"/>
            <p:cNvSpPr>
              <a:spLocks/>
            </p:cNvSpPr>
            <p:nvPr/>
          </p:nvSpPr>
          <p:spPr bwMode="auto">
            <a:xfrm>
              <a:off x="3277425" y="3646487"/>
              <a:ext cx="127000" cy="0"/>
            </a:xfrm>
            <a:custGeom>
              <a:avLst/>
              <a:gdLst>
                <a:gd name="T0" fmla="*/ 0 w 127000"/>
                <a:gd name="T1" fmla="*/ 127000 w 127000"/>
                <a:gd name="T2" fmla="*/ 0 60000 65536"/>
                <a:gd name="T3" fmla="*/ 0 60000 65536"/>
                <a:gd name="T4" fmla="*/ 0 w 127000"/>
                <a:gd name="T5" fmla="*/ 127000 w 127000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27000">
                  <a:moveTo>
                    <a:pt x="0" y="0"/>
                  </a:moveTo>
                  <a:lnTo>
                    <a:pt x="127000" y="0"/>
                  </a:lnTo>
                </a:path>
              </a:pathLst>
            </a:custGeom>
            <a:noFill/>
            <a:ln w="193675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44" name="object 120"/>
            <p:cNvSpPr>
              <a:spLocks/>
            </p:cNvSpPr>
            <p:nvPr/>
          </p:nvSpPr>
          <p:spPr bwMode="auto">
            <a:xfrm>
              <a:off x="5736463" y="4510087"/>
              <a:ext cx="127000" cy="0"/>
            </a:xfrm>
            <a:custGeom>
              <a:avLst/>
              <a:gdLst>
                <a:gd name="T0" fmla="*/ 0 w 127000"/>
                <a:gd name="T1" fmla="*/ 127000 w 127000"/>
                <a:gd name="T2" fmla="*/ 0 60000 65536"/>
                <a:gd name="T3" fmla="*/ 0 60000 65536"/>
                <a:gd name="T4" fmla="*/ 0 w 127000"/>
                <a:gd name="T5" fmla="*/ 127000 w 127000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27000">
                  <a:moveTo>
                    <a:pt x="0" y="0"/>
                  </a:moveTo>
                  <a:lnTo>
                    <a:pt x="127000" y="0"/>
                  </a:lnTo>
                </a:path>
              </a:pathLst>
            </a:custGeom>
            <a:noFill/>
            <a:ln w="193675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45" name="object 121"/>
            <p:cNvSpPr>
              <a:spLocks/>
            </p:cNvSpPr>
            <p:nvPr/>
          </p:nvSpPr>
          <p:spPr bwMode="auto">
            <a:xfrm>
              <a:off x="5734875" y="3717988"/>
              <a:ext cx="127000" cy="0"/>
            </a:xfrm>
            <a:custGeom>
              <a:avLst/>
              <a:gdLst>
                <a:gd name="T0" fmla="*/ 0 w 127000"/>
                <a:gd name="T1" fmla="*/ 127000 w 127000"/>
                <a:gd name="T2" fmla="*/ 0 60000 65536"/>
                <a:gd name="T3" fmla="*/ 0 60000 65536"/>
                <a:gd name="T4" fmla="*/ 0 w 127000"/>
                <a:gd name="T5" fmla="*/ 127000 w 127000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27000">
                  <a:moveTo>
                    <a:pt x="0" y="0"/>
                  </a:moveTo>
                  <a:lnTo>
                    <a:pt x="127000" y="0"/>
                  </a:lnTo>
                </a:path>
              </a:pathLst>
            </a:custGeom>
            <a:noFill/>
            <a:ln w="193675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46" name="object 122"/>
            <p:cNvSpPr>
              <a:spLocks/>
            </p:cNvSpPr>
            <p:nvPr/>
          </p:nvSpPr>
          <p:spPr bwMode="auto">
            <a:xfrm>
              <a:off x="3277425" y="4438586"/>
              <a:ext cx="127000" cy="0"/>
            </a:xfrm>
            <a:custGeom>
              <a:avLst/>
              <a:gdLst>
                <a:gd name="T0" fmla="*/ 0 w 127000"/>
                <a:gd name="T1" fmla="*/ 127000 w 127000"/>
                <a:gd name="T2" fmla="*/ 0 60000 65536"/>
                <a:gd name="T3" fmla="*/ 0 60000 65536"/>
                <a:gd name="T4" fmla="*/ 0 w 127000"/>
                <a:gd name="T5" fmla="*/ 127000 w 127000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127000">
                  <a:moveTo>
                    <a:pt x="0" y="0"/>
                  </a:moveTo>
                  <a:lnTo>
                    <a:pt x="127000" y="0"/>
                  </a:lnTo>
                </a:path>
              </a:pathLst>
            </a:custGeom>
            <a:noFill/>
            <a:ln w="193675">
              <a:solidFill>
                <a:srgbClr val="75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47" name="object 123"/>
            <p:cNvSpPr>
              <a:spLocks/>
            </p:cNvSpPr>
            <p:nvPr/>
          </p:nvSpPr>
          <p:spPr bwMode="auto">
            <a:xfrm>
              <a:off x="1744726" y="2408301"/>
              <a:ext cx="3367024" cy="258699"/>
            </a:xfrm>
            <a:custGeom>
              <a:avLst/>
              <a:gdLst>
                <a:gd name="T0" fmla="*/ 2967608 w 3367024"/>
                <a:gd name="T1" fmla="*/ 0 h 258699"/>
                <a:gd name="T2" fmla="*/ 2967608 w 3367024"/>
                <a:gd name="T3" fmla="*/ 49784 h 258699"/>
                <a:gd name="T4" fmla="*/ 0 w 3367024"/>
                <a:gd name="T5" fmla="*/ 49784 h 258699"/>
                <a:gd name="T6" fmla="*/ 0 w 3367024"/>
                <a:gd name="T7" fmla="*/ 208787 h 258699"/>
                <a:gd name="T8" fmla="*/ 2967608 w 3367024"/>
                <a:gd name="T9" fmla="*/ 208787 h 258699"/>
                <a:gd name="T10" fmla="*/ 2967608 w 3367024"/>
                <a:gd name="T11" fmla="*/ 258699 h 258699"/>
                <a:gd name="T12" fmla="*/ 3367024 w 3367024"/>
                <a:gd name="T13" fmla="*/ 129286 h 258699"/>
                <a:gd name="T14" fmla="*/ 2967608 w 3367024"/>
                <a:gd name="T15" fmla="*/ 0 h 25869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367024"/>
                <a:gd name="T25" fmla="*/ 0 h 258699"/>
                <a:gd name="T26" fmla="*/ 3367024 w 3367024"/>
                <a:gd name="T27" fmla="*/ 258699 h 25869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367024" h="258699">
                  <a:moveTo>
                    <a:pt x="2967609" y="0"/>
                  </a:moveTo>
                  <a:lnTo>
                    <a:pt x="2967609" y="49784"/>
                  </a:lnTo>
                  <a:lnTo>
                    <a:pt x="0" y="49784"/>
                  </a:lnTo>
                  <a:lnTo>
                    <a:pt x="0" y="208787"/>
                  </a:lnTo>
                  <a:lnTo>
                    <a:pt x="2967609" y="208787"/>
                  </a:lnTo>
                  <a:lnTo>
                    <a:pt x="2967609" y="258699"/>
                  </a:lnTo>
                  <a:lnTo>
                    <a:pt x="3367024" y="129286"/>
                  </a:lnTo>
                  <a:lnTo>
                    <a:pt x="2967609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48" name="object 124"/>
            <p:cNvSpPr>
              <a:spLocks/>
            </p:cNvSpPr>
            <p:nvPr/>
          </p:nvSpPr>
          <p:spPr bwMode="auto">
            <a:xfrm>
              <a:off x="1744726" y="2408301"/>
              <a:ext cx="3367024" cy="258699"/>
            </a:xfrm>
            <a:custGeom>
              <a:avLst/>
              <a:gdLst>
                <a:gd name="T0" fmla="*/ 0 w 3367024"/>
                <a:gd name="T1" fmla="*/ 49784 h 258699"/>
                <a:gd name="T2" fmla="*/ 2967608 w 3367024"/>
                <a:gd name="T3" fmla="*/ 49784 h 258699"/>
                <a:gd name="T4" fmla="*/ 2967608 w 3367024"/>
                <a:gd name="T5" fmla="*/ 0 h 258699"/>
                <a:gd name="T6" fmla="*/ 3367024 w 3367024"/>
                <a:gd name="T7" fmla="*/ 129286 h 258699"/>
                <a:gd name="T8" fmla="*/ 2967608 w 3367024"/>
                <a:gd name="T9" fmla="*/ 258699 h 258699"/>
                <a:gd name="T10" fmla="*/ 2967608 w 3367024"/>
                <a:gd name="T11" fmla="*/ 208787 h 258699"/>
                <a:gd name="T12" fmla="*/ 0 w 3367024"/>
                <a:gd name="T13" fmla="*/ 208787 h 258699"/>
                <a:gd name="T14" fmla="*/ 0 w 3367024"/>
                <a:gd name="T15" fmla="*/ 49784 h 25869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367024"/>
                <a:gd name="T25" fmla="*/ 0 h 258699"/>
                <a:gd name="T26" fmla="*/ 3367024 w 3367024"/>
                <a:gd name="T27" fmla="*/ 258699 h 25869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367024" h="258699">
                  <a:moveTo>
                    <a:pt x="0" y="49784"/>
                  </a:moveTo>
                  <a:lnTo>
                    <a:pt x="2967609" y="49784"/>
                  </a:lnTo>
                  <a:lnTo>
                    <a:pt x="2967609" y="0"/>
                  </a:lnTo>
                  <a:lnTo>
                    <a:pt x="3367024" y="129286"/>
                  </a:lnTo>
                  <a:lnTo>
                    <a:pt x="2967609" y="258699"/>
                  </a:lnTo>
                  <a:lnTo>
                    <a:pt x="2967609" y="208787"/>
                  </a:lnTo>
                  <a:lnTo>
                    <a:pt x="0" y="208787"/>
                  </a:lnTo>
                  <a:lnTo>
                    <a:pt x="0" y="49784"/>
                  </a:lnTo>
                  <a:close/>
                </a:path>
              </a:pathLst>
            </a:custGeom>
            <a:noFill/>
            <a:ln w="9525">
              <a:solidFill>
                <a:srgbClr val="EDEBE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127" name="object 125"/>
            <p:cNvSpPr txBox="1"/>
            <p:nvPr/>
          </p:nvSpPr>
          <p:spPr>
            <a:xfrm>
              <a:off x="2225684" y="2426401"/>
              <a:ext cx="2157432" cy="223838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marL="12700">
                <a:defRPr/>
              </a:pPr>
              <a:r>
                <a:rPr sz="1400" b="1" spc="-45" dirty="0">
                  <a:latin typeface="Arial"/>
                  <a:cs typeface="Arial"/>
                </a:rPr>
                <a:t>A</a:t>
              </a:r>
              <a:r>
                <a:rPr sz="1400" b="1" dirty="0">
                  <a:latin typeface="Arial"/>
                  <a:cs typeface="Arial"/>
                </a:rPr>
                <a:t>GE</a:t>
              </a:r>
              <a:r>
                <a:rPr sz="1400" b="1" spc="-10" dirty="0">
                  <a:latin typeface="Arial"/>
                  <a:cs typeface="Arial"/>
                </a:rPr>
                <a:t>NT</a:t>
              </a:r>
              <a:r>
                <a:rPr sz="1400" b="1" dirty="0">
                  <a:latin typeface="Arial"/>
                  <a:cs typeface="Arial"/>
                </a:rPr>
                <a:t>S </a:t>
              </a:r>
              <a:r>
                <a:rPr sz="1400" b="1" spc="20" dirty="0">
                  <a:latin typeface="Arial"/>
                  <a:cs typeface="Arial"/>
                </a:rPr>
                <a:t> </a:t>
              </a:r>
              <a:r>
                <a:rPr sz="1400" b="1" spc="-80" dirty="0" smtClean="0">
                  <a:latin typeface="Arial"/>
                  <a:cs typeface="Arial"/>
                </a:rPr>
                <a:t>F</a:t>
              </a:r>
              <a:r>
                <a:rPr sz="1400" b="1" spc="-45" dirty="0" smtClean="0">
                  <a:latin typeface="Arial"/>
                  <a:cs typeface="Arial"/>
                </a:rPr>
                <a:t>A</a:t>
              </a:r>
              <a:r>
                <a:rPr sz="1400" b="1" spc="-10" dirty="0" smtClean="0">
                  <a:latin typeface="Arial"/>
                  <a:cs typeface="Arial"/>
                </a:rPr>
                <a:t>C</a:t>
              </a:r>
              <a:r>
                <a:rPr sz="1400" b="1" dirty="0" smtClean="0">
                  <a:latin typeface="Arial"/>
                  <a:cs typeface="Arial"/>
                </a:rPr>
                <a:t>I</a:t>
              </a:r>
              <a:r>
                <a:rPr sz="1400" b="1" spc="-10" dirty="0" smtClean="0">
                  <a:latin typeface="Arial"/>
                  <a:cs typeface="Arial"/>
                </a:rPr>
                <a:t>L</a:t>
              </a:r>
              <a:r>
                <a:rPr sz="1400" b="1" dirty="0" smtClean="0">
                  <a:latin typeface="Arial"/>
                  <a:cs typeface="Arial"/>
                </a:rPr>
                <a:t>I</a:t>
              </a:r>
              <a:r>
                <a:rPr sz="1400" b="1" spc="-105" dirty="0" smtClean="0">
                  <a:latin typeface="Arial"/>
                  <a:cs typeface="Arial"/>
                </a:rPr>
                <a:t>T</a:t>
              </a:r>
              <a:r>
                <a:rPr sz="1400" b="1" spc="-30" dirty="0" smtClean="0">
                  <a:latin typeface="Arial"/>
                  <a:cs typeface="Arial"/>
                </a:rPr>
                <a:t>A</a:t>
              </a:r>
              <a:r>
                <a:rPr lang="en-GB" sz="1400" b="1" spc="-10" dirty="0">
                  <a:latin typeface="Arial"/>
                  <a:cs typeface="Arial"/>
                </a:rPr>
                <a:t>T</a:t>
              </a:r>
              <a:r>
                <a:rPr sz="1400" b="1" dirty="0" smtClean="0">
                  <a:latin typeface="Arial"/>
                  <a:cs typeface="Arial"/>
                </a:rPr>
                <a:t>O</a:t>
              </a:r>
              <a:r>
                <a:rPr sz="1400" b="1" spc="-10" dirty="0" smtClean="0">
                  <a:latin typeface="Arial"/>
                  <a:cs typeface="Arial"/>
                </a:rPr>
                <a:t>R</a:t>
              </a:r>
              <a:r>
                <a:rPr sz="1400" b="1" dirty="0" smtClean="0">
                  <a:latin typeface="Arial"/>
                  <a:cs typeface="Arial"/>
                </a:rPr>
                <a:t>S</a:t>
              </a:r>
              <a:endParaRPr sz="1400" dirty="0">
                <a:latin typeface="Arial"/>
                <a:cs typeface="Arial"/>
              </a:endParaRPr>
            </a:p>
          </p:txBody>
        </p:sp>
        <p:sp>
          <p:nvSpPr>
            <p:cNvPr id="34950" name="object 126"/>
            <p:cNvSpPr>
              <a:spLocks/>
            </p:cNvSpPr>
            <p:nvPr/>
          </p:nvSpPr>
          <p:spPr bwMode="auto">
            <a:xfrm>
              <a:off x="5334000" y="2408301"/>
              <a:ext cx="2462276" cy="258699"/>
            </a:xfrm>
            <a:custGeom>
              <a:avLst/>
              <a:gdLst>
                <a:gd name="T0" fmla="*/ 2047748 w 2462276"/>
                <a:gd name="T1" fmla="*/ 0 h 258699"/>
                <a:gd name="T2" fmla="*/ 2047748 w 2462276"/>
                <a:gd name="T3" fmla="*/ 49784 h 258699"/>
                <a:gd name="T4" fmla="*/ 0 w 2462276"/>
                <a:gd name="T5" fmla="*/ 49784 h 258699"/>
                <a:gd name="T6" fmla="*/ 0 w 2462276"/>
                <a:gd name="T7" fmla="*/ 208787 h 258699"/>
                <a:gd name="T8" fmla="*/ 2047748 w 2462276"/>
                <a:gd name="T9" fmla="*/ 208787 h 258699"/>
                <a:gd name="T10" fmla="*/ 2047748 w 2462276"/>
                <a:gd name="T11" fmla="*/ 258699 h 258699"/>
                <a:gd name="T12" fmla="*/ 2462276 w 2462276"/>
                <a:gd name="T13" fmla="*/ 129286 h 258699"/>
                <a:gd name="T14" fmla="*/ 2047748 w 2462276"/>
                <a:gd name="T15" fmla="*/ 0 h 25869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62276"/>
                <a:gd name="T25" fmla="*/ 0 h 258699"/>
                <a:gd name="T26" fmla="*/ 2462276 w 2462276"/>
                <a:gd name="T27" fmla="*/ 258699 h 25869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62276" h="258699">
                  <a:moveTo>
                    <a:pt x="2047748" y="0"/>
                  </a:moveTo>
                  <a:lnTo>
                    <a:pt x="2047748" y="49784"/>
                  </a:lnTo>
                  <a:lnTo>
                    <a:pt x="0" y="49784"/>
                  </a:lnTo>
                  <a:lnTo>
                    <a:pt x="0" y="208787"/>
                  </a:lnTo>
                  <a:lnTo>
                    <a:pt x="2047748" y="208787"/>
                  </a:lnTo>
                  <a:lnTo>
                    <a:pt x="2047748" y="258699"/>
                  </a:lnTo>
                  <a:lnTo>
                    <a:pt x="2462276" y="129286"/>
                  </a:lnTo>
                  <a:lnTo>
                    <a:pt x="2047748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34951" name="object 127"/>
            <p:cNvSpPr>
              <a:spLocks/>
            </p:cNvSpPr>
            <p:nvPr/>
          </p:nvSpPr>
          <p:spPr bwMode="auto">
            <a:xfrm>
              <a:off x="5334000" y="2408301"/>
              <a:ext cx="2462276" cy="258699"/>
            </a:xfrm>
            <a:custGeom>
              <a:avLst/>
              <a:gdLst>
                <a:gd name="T0" fmla="*/ 0 w 2462276"/>
                <a:gd name="T1" fmla="*/ 49784 h 258699"/>
                <a:gd name="T2" fmla="*/ 2047748 w 2462276"/>
                <a:gd name="T3" fmla="*/ 49784 h 258699"/>
                <a:gd name="T4" fmla="*/ 2047748 w 2462276"/>
                <a:gd name="T5" fmla="*/ 0 h 258699"/>
                <a:gd name="T6" fmla="*/ 2462276 w 2462276"/>
                <a:gd name="T7" fmla="*/ 129286 h 258699"/>
                <a:gd name="T8" fmla="*/ 2047748 w 2462276"/>
                <a:gd name="T9" fmla="*/ 258699 h 258699"/>
                <a:gd name="T10" fmla="*/ 2047748 w 2462276"/>
                <a:gd name="T11" fmla="*/ 208787 h 258699"/>
                <a:gd name="T12" fmla="*/ 0 w 2462276"/>
                <a:gd name="T13" fmla="*/ 208787 h 258699"/>
                <a:gd name="T14" fmla="*/ 0 w 2462276"/>
                <a:gd name="T15" fmla="*/ 49784 h 25869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62276"/>
                <a:gd name="T25" fmla="*/ 0 h 258699"/>
                <a:gd name="T26" fmla="*/ 2462276 w 2462276"/>
                <a:gd name="T27" fmla="*/ 258699 h 25869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62276" h="258699">
                  <a:moveTo>
                    <a:pt x="0" y="49784"/>
                  </a:moveTo>
                  <a:lnTo>
                    <a:pt x="2047748" y="49784"/>
                  </a:lnTo>
                  <a:lnTo>
                    <a:pt x="2047748" y="0"/>
                  </a:lnTo>
                  <a:lnTo>
                    <a:pt x="2462276" y="129286"/>
                  </a:lnTo>
                  <a:lnTo>
                    <a:pt x="2047748" y="258699"/>
                  </a:lnTo>
                  <a:lnTo>
                    <a:pt x="2047748" y="208787"/>
                  </a:lnTo>
                  <a:lnTo>
                    <a:pt x="0" y="208787"/>
                  </a:lnTo>
                  <a:lnTo>
                    <a:pt x="0" y="49784"/>
                  </a:lnTo>
                  <a:close/>
                </a:path>
              </a:pathLst>
            </a:custGeom>
            <a:noFill/>
            <a:ln w="9525">
              <a:solidFill>
                <a:srgbClr val="EDEBE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130" name="object 128"/>
            <p:cNvSpPr txBox="1"/>
            <p:nvPr/>
          </p:nvSpPr>
          <p:spPr>
            <a:xfrm>
              <a:off x="5938882" y="2426401"/>
              <a:ext cx="1047760" cy="223838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marL="12700">
                <a:defRPr/>
              </a:pPr>
              <a:r>
                <a:rPr lang="en-GB" sz="1400" b="1" dirty="0" smtClean="0">
                  <a:latin typeface="Arial"/>
                  <a:cs typeface="Arial"/>
                </a:rPr>
                <a:t>RESULTS</a:t>
              </a:r>
              <a:endParaRPr sz="1400" dirty="0">
                <a:latin typeface="Arial"/>
                <a:cs typeface="Arial"/>
              </a:endParaRPr>
            </a:p>
          </p:txBody>
        </p:sp>
      </p:grpSp>
      <p:sp>
        <p:nvSpPr>
          <p:cNvPr id="34822" name="object 3"/>
          <p:cNvSpPr>
            <a:spLocks noChangeArrowheads="1"/>
          </p:cNvSpPr>
          <p:nvPr/>
        </p:nvSpPr>
        <p:spPr bwMode="auto">
          <a:xfrm>
            <a:off x="411163" y="5253038"/>
            <a:ext cx="1628775" cy="64928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 altLang="es-ES"/>
          </a:p>
        </p:txBody>
      </p:sp>
      <p:pic>
        <p:nvPicPr>
          <p:cNvPr id="137" name="13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6384751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36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CuadroTexto"/>
          <p:cNvSpPr txBox="1"/>
          <p:nvPr/>
        </p:nvSpPr>
        <p:spPr>
          <a:xfrm>
            <a:off x="3635896" y="2060848"/>
            <a:ext cx="12763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dirty="0" smtClean="0">
                <a:solidFill>
                  <a:schemeClr val="bg1"/>
                </a:solidFill>
                <a:latin typeface="Trebuchet MS" pitchFamily="34" charset="0"/>
              </a:rPr>
              <a:t>518</a:t>
            </a:r>
            <a:endParaRPr lang="en-GB" sz="5400" dirty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6" y="4149080"/>
            <a:ext cx="4027051" cy="182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79512" y="924977"/>
            <a:ext cx="849694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At present, the </a:t>
            </a:r>
            <a:r>
              <a:rPr lang="en-GB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Parc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 </a:t>
            </a:r>
            <a:r>
              <a:rPr lang="en-GB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Sanitari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 </a:t>
            </a:r>
            <a:r>
              <a:rPr lang="en-GB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Sant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 Joan de </a:t>
            </a:r>
            <a:r>
              <a:rPr lang="en-GB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Déu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 is twinned with:</a:t>
            </a:r>
          </a:p>
          <a:p>
            <a:pPr>
              <a:lnSpc>
                <a:spcPct val="150000"/>
              </a:lnSpc>
            </a:pPr>
            <a:endParaRPr lang="en-GB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Trebuchet MS" pitchFamily="34" charset="0"/>
            </a:endParaRPr>
          </a:p>
          <a:p>
            <a:pPr marL="342900" lvl="0" indent="-342900">
              <a:lnSpc>
                <a:spcPct val="150000"/>
              </a:lnSpc>
              <a:buClr>
                <a:srgbClr val="C00000"/>
              </a:buClr>
              <a:buSzPct val="150000"/>
              <a:buFont typeface="Wingdings" pitchFamily="2" charset="2"/>
              <a:buChar char="ü"/>
            </a:pPr>
            <a:r>
              <a:rPr lang="en-GB" sz="2000" dirty="0" smtClean="0">
                <a:solidFill>
                  <a:srgbClr val="C00000"/>
                </a:solidFill>
                <a:latin typeface="Trebuchet MS" pitchFamily="34" charset="0"/>
              </a:rPr>
              <a:t>Dalai Center FATICK </a:t>
            </a:r>
            <a:r>
              <a:rPr lang="en-GB" sz="2000" dirty="0" err="1" smtClean="0">
                <a:solidFill>
                  <a:srgbClr val="C00000"/>
                </a:solidFill>
                <a:latin typeface="Trebuchet MS" pitchFamily="34" charset="0"/>
              </a:rPr>
              <a:t>Xelde</a:t>
            </a:r>
            <a:r>
              <a:rPr lang="en-GB" sz="2000" dirty="0" smtClean="0">
                <a:solidFill>
                  <a:srgbClr val="C00000"/>
                </a:solidFill>
                <a:latin typeface="Trebuchet MS" pitchFamily="34" charset="0"/>
              </a:rPr>
              <a:t> Senegal </a:t>
            </a:r>
            <a:r>
              <a:rPr lang="en-GB" sz="2000" dirty="0" err="1" smtClean="0">
                <a:solidFill>
                  <a:srgbClr val="C00000"/>
                </a:solidFill>
                <a:latin typeface="Trebuchet MS" pitchFamily="34" charset="0"/>
              </a:rPr>
              <a:t>Thies</a:t>
            </a:r>
            <a:endParaRPr lang="en-GB" sz="2000" dirty="0" smtClean="0">
              <a:solidFill>
                <a:srgbClr val="C00000"/>
              </a:solidFill>
              <a:latin typeface="Trebuchet MS" pitchFamily="34" charset="0"/>
            </a:endParaRPr>
          </a:p>
          <a:p>
            <a:pPr marL="342900" lvl="0" indent="-342900">
              <a:lnSpc>
                <a:spcPct val="150000"/>
              </a:lnSpc>
              <a:buClr>
                <a:srgbClr val="C00000"/>
              </a:buClr>
              <a:buSzPct val="150000"/>
              <a:buFont typeface="Wingdings" pitchFamily="2" charset="2"/>
              <a:buChar char="ü"/>
            </a:pPr>
            <a:r>
              <a:rPr lang="en-GB" sz="2000" dirty="0" smtClean="0">
                <a:solidFill>
                  <a:srgbClr val="C00000"/>
                </a:solidFill>
                <a:latin typeface="Trebuchet MS" pitchFamily="34" charset="0"/>
              </a:rPr>
              <a:t>San Juan de Dios hospital in La Habana (Cuba)</a:t>
            </a:r>
          </a:p>
          <a:p>
            <a:pPr>
              <a:lnSpc>
                <a:spcPct val="150000"/>
              </a:lnSpc>
            </a:pPr>
            <a:endParaRPr lang="en-GB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Trebuchet MS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In both centres there has been an analysis of the situation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, from a global perspective of the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centre, including a SWOT, definition of strategic lines and actions.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274051" y="3486050"/>
            <a:ext cx="4771444" cy="3039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The areas where they are developing this partnership are:</a:t>
            </a:r>
          </a:p>
          <a:p>
            <a:pPr>
              <a:lnSpc>
                <a:spcPct val="150000"/>
              </a:lnSpc>
            </a:pPr>
            <a:endParaRPr lang="en-GB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Trebuchet MS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Continuous training of professionals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endParaRPr lang="en-GB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Trebuchet MS" pitchFamily="34" charset="0"/>
            </a:endParaRPr>
          </a:p>
          <a:p>
            <a:pPr marL="342900" indent="-342900">
              <a:buClr>
                <a:srgbClr val="C00000"/>
              </a:buClr>
              <a:buFont typeface="+mj-lt"/>
              <a:buAutoNum type="arabicPeriod"/>
            </a:pP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Techniques in making and / or developing protocols and methodology</a:t>
            </a:r>
          </a:p>
          <a:p>
            <a:pPr marL="342900" indent="-342900">
              <a:buClr>
                <a:srgbClr val="C00000"/>
              </a:buClr>
              <a:buFont typeface="+mj-lt"/>
              <a:buAutoNum type="arabicPeriod"/>
            </a:pPr>
            <a:endParaRPr lang="en-GB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Trebuchet MS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Information systems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Professional exchange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 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9" name="13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6384751"/>
            <a:ext cx="2813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ángulo redondeado 10"/>
          <p:cNvSpPr/>
          <p:nvPr/>
        </p:nvSpPr>
        <p:spPr>
          <a:xfrm>
            <a:off x="78649" y="116632"/>
            <a:ext cx="4493351" cy="754386"/>
          </a:xfrm>
          <a:prstGeom prst="roundRect">
            <a:avLst/>
          </a:prstGeom>
          <a:solidFill>
            <a:schemeClr val="bg2"/>
          </a:solidFill>
          <a:ln>
            <a:solidFill>
              <a:srgbClr val="EEECE1">
                <a:alpha val="6000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X. </a:t>
            </a: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Twinning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65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1547664" y="1412776"/>
            <a:ext cx="5976664" cy="158417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100" name="Subtítulo 6"/>
          <p:cNvSpPr>
            <a:spLocks noGrp="1"/>
          </p:cNvSpPr>
          <p:nvPr>
            <p:ph type="subTitle" idx="1"/>
          </p:nvPr>
        </p:nvSpPr>
        <p:spPr>
          <a:xfrm>
            <a:off x="706511" y="980728"/>
            <a:ext cx="7681913" cy="2304256"/>
          </a:xfrm>
        </p:spPr>
        <p:txBody>
          <a:bodyPr>
            <a:normAutofit/>
          </a:bodyPr>
          <a:lstStyle/>
          <a:p>
            <a:endParaRPr lang="en-GB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  <a:p>
            <a:endParaRPr lang="en-GB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Thank you for your attention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398" y="3861048"/>
            <a:ext cx="6573196" cy="84435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7176"/>
            <a:ext cx="2411760" cy="149975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641" y="5297177"/>
            <a:ext cx="2297367" cy="149975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385" y="5301207"/>
            <a:ext cx="2261871" cy="150560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871" y="5301444"/>
            <a:ext cx="2268129" cy="150939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851920" y="4376137"/>
            <a:ext cx="11926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603020202020204" pitchFamily="34" charset="0"/>
              </a:rPr>
              <a:t>www.pssjd.org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80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2916</TotalTime>
  <Words>1193</Words>
  <Application>Microsoft Office PowerPoint</Application>
  <PresentationFormat>Presentación en pantalla (4:3)</PresentationFormat>
  <Paragraphs>369</Paragraphs>
  <Slides>20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Patient Safety monitoring</vt:lpstr>
      <vt:lpstr>The Quality Improvement Approach</vt:lpstr>
      <vt:lpstr>Examples of Quality Care Projects</vt:lpstr>
      <vt:lpstr>Presentación de PowerPoint</vt:lpstr>
      <vt:lpstr>Presentación de PowerPoint</vt:lpstr>
      <vt:lpstr>Accreditation: EFQM Model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osabate</dc:creator>
  <cp:lastModifiedBy>ml.puente</cp:lastModifiedBy>
  <cp:revision>226</cp:revision>
  <cp:lastPrinted>2016-02-14T12:09:19Z</cp:lastPrinted>
  <dcterms:created xsi:type="dcterms:W3CDTF">2014-05-07T09:20:33Z</dcterms:created>
  <dcterms:modified xsi:type="dcterms:W3CDTF">2016-02-29T15:51:56Z</dcterms:modified>
</cp:coreProperties>
</file>