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7099300" cy="10234613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BB6"/>
    <a:srgbClr val="C8CCD1"/>
    <a:srgbClr val="D5D9DF"/>
    <a:srgbClr val="BBBFC5"/>
    <a:srgbClr val="9A9EA2"/>
    <a:srgbClr val="646669"/>
    <a:srgbClr val="7F8185"/>
    <a:srgbClr val="DADEE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Objects="1">
      <p:cViewPr>
        <p:scale>
          <a:sx n="89" d="100"/>
          <a:sy n="89" d="100"/>
        </p:scale>
        <p:origin x="-342" y="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50" d="100"/>
          <a:sy n="50" d="100"/>
        </p:scale>
        <p:origin x="-1956" y="-108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C8D9066-E118-4D04-A46C-551CA6D0259B}" type="datetime1">
              <a:rPr lang="es-ES_tradnl"/>
              <a:pPr>
                <a:defRPr/>
              </a:pPr>
              <a:t>22/04/2010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B36B400-A583-4140-A13D-E0D1106E086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CC5D2B4-6400-443B-BD39-9AAC4C9D9C34}" type="datetime1">
              <a:rPr lang="es-ES_tradnl"/>
              <a:pPr>
                <a:defRPr/>
              </a:pPr>
              <a:t>22/04/2010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9048" tIns="49524" rIns="99048" bIns="4952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a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2F3B713-2066-41B2-AD17-1A81B1C2597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8BA"/>
            </a:gs>
            <a:gs pos="40000">
              <a:srgbClr val="0088BA"/>
            </a:gs>
            <a:gs pos="100000">
              <a:srgbClr val="00151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/>
          <p:cNvCxnSpPr>
            <a:cxnSpLocks noChangeShapeType="1"/>
          </p:cNvCxnSpPr>
          <p:nvPr userDrawn="1"/>
        </p:nvCxnSpPr>
        <p:spPr bwMode="auto">
          <a:xfrm>
            <a:off x="457200" y="6450013"/>
            <a:ext cx="8305800" cy="1587"/>
          </a:xfrm>
          <a:prstGeom prst="line">
            <a:avLst/>
          </a:prstGeom>
          <a:noFill/>
          <a:ln w="127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dist="12700" dir="5400000" rotWithShape="0">
              <a:schemeClr val="bg1"/>
            </a:outerShdw>
          </a:effectLst>
        </p:spPr>
      </p:cxnSp>
      <p:sp>
        <p:nvSpPr>
          <p:cNvPr id="14" name="CuadroTexto 13"/>
          <p:cNvSpPr txBox="1"/>
          <p:nvPr userDrawn="1"/>
        </p:nvSpPr>
        <p:spPr>
          <a:xfrm>
            <a:off x="457200" y="6556375"/>
            <a:ext cx="83058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800" dirty="0">
                <a:solidFill>
                  <a:srgbClr val="007BB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Arial" charset="0"/>
              </a:rPr>
              <a:t>            </a:t>
            </a:r>
            <a:r>
              <a:rPr lang="es-ES_tradnl" sz="800" dirty="0" err="1">
                <a:solidFill>
                  <a:srgbClr val="007BB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Arial" charset="0"/>
              </a:rPr>
              <a:t>Carrer</a:t>
            </a:r>
            <a:r>
              <a:rPr lang="es-ES_tradnl" sz="800" dirty="0">
                <a:solidFill>
                  <a:srgbClr val="007BB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Arial" charset="0"/>
              </a:rPr>
              <a:t> </a:t>
            </a:r>
            <a:r>
              <a:rPr lang="es-ES_tradnl" sz="800" dirty="0" err="1">
                <a:solidFill>
                  <a:srgbClr val="007BB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Arial" charset="0"/>
              </a:rPr>
              <a:t>Bruc</a:t>
            </a:r>
            <a:r>
              <a:rPr lang="es-ES_tradnl" sz="800" dirty="0">
                <a:solidFill>
                  <a:srgbClr val="007BB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Arial" charset="0"/>
              </a:rPr>
              <a:t> 72-74, 1r. 08009 Barcelona · Tel. 93 209 36 99 · www.uch.com</a:t>
            </a:r>
          </a:p>
        </p:txBody>
      </p:sp>
      <p:sp>
        <p:nvSpPr>
          <p:cNvPr id="27" name="Rectángulo 26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ca-ES">
              <a:solidFill>
                <a:srgbClr val="FFFFFF"/>
              </a:solidFill>
              <a:latin typeface="Calibri" charset="0"/>
              <a:ea typeface="ＭＳ Ｐゴシック" charset="-128"/>
              <a:cs typeface="+mn-cs"/>
            </a:endParaRPr>
          </a:p>
        </p:txBody>
      </p:sp>
      <p:pic>
        <p:nvPicPr>
          <p:cNvPr id="1029" name="Imagen 24" descr="unioCatalanaHospitals.ai"/>
          <p:cNvPicPr>
            <a:picLocks noChangeAspect="1"/>
          </p:cNvPicPr>
          <p:nvPr userDrawn="1"/>
        </p:nvPicPr>
        <p:blipFill>
          <a:blip r:embed="rId3"/>
          <a:srcRect l="3751" t="33746" r="3751" b="33746"/>
          <a:stretch>
            <a:fillRect/>
          </a:stretch>
        </p:blipFill>
        <p:spPr bwMode="auto">
          <a:xfrm>
            <a:off x="457200" y="152400"/>
            <a:ext cx="173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Imagen 30" descr="DNV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10563" y="152400"/>
            <a:ext cx="4524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unioCatalanaHospitals.ai"/>
          <p:cNvPicPr>
            <a:picLocks noChangeAspect="1"/>
          </p:cNvPicPr>
          <p:nvPr userDrawn="1"/>
        </p:nvPicPr>
        <p:blipFill>
          <a:blip r:embed="rId5"/>
          <a:srcRect l="3751" t="33746" r="63742" b="33746"/>
          <a:stretch>
            <a:fillRect/>
          </a:stretch>
        </p:blipFill>
        <p:spPr bwMode="auto">
          <a:xfrm>
            <a:off x="2795588" y="6543675"/>
            <a:ext cx="252412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h.cat/index.php?md=jornades&amp;accio=fitxa_jornada&amp;id=55" TargetMode="External"/><Relationship Id="rId2" Type="http://schemas.openxmlformats.org/officeDocument/2006/relationships/hyperlink" Target="http://www.uch.cat/index.php?md=jornades&amp;accio=fitxa_jornada&amp;id=5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uadroTexto 6"/>
          <p:cNvSpPr txBox="1">
            <a:spLocks noChangeArrowheads="1"/>
          </p:cNvSpPr>
          <p:nvPr/>
        </p:nvSpPr>
        <p:spPr bwMode="auto">
          <a:xfrm>
            <a:off x="457200" y="1266840"/>
            <a:ext cx="3971924" cy="451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/>
            <a:r>
              <a:rPr lang="ca-ES" sz="1100" b="1" dirty="0" smtClean="0">
                <a:solidFill>
                  <a:schemeClr val="bg1"/>
                </a:solidFill>
                <a:cs typeface="Arial" pitchFamily="34" charset="0"/>
              </a:rPr>
              <a:t>Un dels reptes importants per al nostre sistema sanitari públic és assolir el nivell d’integració necessari per tal de garantir l’eficiència i la qualitat en els resultats assistencials. Aquest repte és especialment important en el nostre entorn on el valor de la diversitat i heterogeneïtat de proveïdors ha de ser preservat.</a:t>
            </a:r>
          </a:p>
          <a:p>
            <a:pPr algn="just"/>
            <a:endParaRPr lang="ca-ES" sz="1100" b="1" dirty="0" smtClean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r>
              <a:rPr lang="ca-ES" sz="1100" b="1" dirty="0" smtClean="0">
                <a:solidFill>
                  <a:schemeClr val="bg1"/>
                </a:solidFill>
                <a:cs typeface="Arial" pitchFamily="34" charset="0"/>
              </a:rPr>
              <a:t>El desenvolupament d’instruments que incentivin i ajudin a assolir aquest objectius comuns i compartits per diferents proveïdors en els diferents àmbits territorials són cabdals: el model de contractació, el sistema de pagament, i els sistemes d’informació són bàsics per a facilitar l’assoliment.</a:t>
            </a:r>
          </a:p>
          <a:p>
            <a:pPr algn="just"/>
            <a:endParaRPr lang="ca-ES" sz="1100" b="1" dirty="0" smtClean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r>
              <a:rPr lang="ca-ES" sz="1100" b="1" dirty="0" smtClean="0">
                <a:solidFill>
                  <a:schemeClr val="bg1"/>
                </a:solidFill>
                <a:cs typeface="Arial" pitchFamily="34" charset="0"/>
              </a:rPr>
              <a:t>El Pacte d'Accessibilitat i Resolució (PAR) ha de ser un instrument per  a  garantir l’assoliment dels objectius de salut en un context </a:t>
            </a:r>
            <a:r>
              <a:rPr lang="ca-ES" sz="1100" b="1" dirty="0" err="1" smtClean="0">
                <a:solidFill>
                  <a:schemeClr val="bg1"/>
                </a:solidFill>
                <a:cs typeface="Arial" pitchFamily="34" charset="0"/>
              </a:rPr>
              <a:t>d’integralitat</a:t>
            </a:r>
            <a:r>
              <a:rPr lang="ca-ES" sz="1100" b="1" dirty="0" smtClean="0">
                <a:solidFill>
                  <a:schemeClr val="bg1"/>
                </a:solidFill>
                <a:cs typeface="Arial" pitchFamily="34" charset="0"/>
              </a:rPr>
              <a:t> de l’atenció. </a:t>
            </a:r>
          </a:p>
          <a:p>
            <a:pPr algn="just"/>
            <a:endParaRPr lang="ca-ES" sz="1100" b="1" dirty="0" smtClean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r>
              <a:rPr lang="ca-ES" sz="1100" b="1" dirty="0" smtClean="0">
                <a:solidFill>
                  <a:schemeClr val="bg1"/>
                </a:solidFill>
                <a:cs typeface="Arial" pitchFamily="34" charset="0"/>
              </a:rPr>
              <a:t>Per això, a iniciativa del Consell de Sector de Serveis Assistencials Integrals de La Unió s’ha organitzat aquesta sessió tècnica que té com objectiu analitzar quina és la proposta conceptual i quins reptes presenta la proposta operativa per tal de que el PAR sigui un instrument vàlid per al sistema i de millora continua de les organitzacions.</a:t>
            </a:r>
          </a:p>
          <a:p>
            <a:pPr algn="just"/>
            <a:endParaRPr lang="ca-ES" sz="1100" b="1" dirty="0" smtClean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r>
              <a:rPr lang="ca-ES" sz="1100" b="1" dirty="0" smtClean="0">
                <a:solidFill>
                  <a:schemeClr val="bg1"/>
                </a:solidFill>
                <a:cs typeface="Arial" pitchFamily="34" charset="0"/>
              </a:rPr>
              <a:t>La sessió va adreçada fonamentalment als gerents i directius de l’àmbit assistencial de tots els proveïdors del sistema sanitari, implicats en les condicions d’aquest pacte.</a:t>
            </a:r>
          </a:p>
          <a:p>
            <a:pPr algn="just"/>
            <a:endParaRPr lang="ca-ES" sz="1100" b="1" dirty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endParaRPr lang="ca-ES" sz="1100" dirty="0">
              <a:solidFill>
                <a:schemeClr val="bg1"/>
              </a:solidFill>
            </a:endParaRPr>
          </a:p>
          <a:p>
            <a:pPr algn="just"/>
            <a:endParaRPr lang="ca-ES" sz="1100" b="1" dirty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endParaRPr lang="ca-ES" sz="1100" dirty="0">
              <a:solidFill>
                <a:schemeClr val="bg1"/>
              </a:solidFill>
            </a:endParaRPr>
          </a:p>
          <a:p>
            <a:pPr algn="just"/>
            <a:endParaRPr lang="ca-E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953000" y="3071810"/>
            <a:ext cx="228600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s-ES_tradnl" sz="2000" dirty="0">
                <a:solidFill>
                  <a:schemeClr val="bg1"/>
                </a:solidFill>
                <a:ea typeface="ＭＳ Ｐゴシック" charset="-128"/>
                <a:cs typeface="Arial" pitchFamily="34" charset="0"/>
              </a:rPr>
              <a:t>Programa</a:t>
            </a:r>
          </a:p>
        </p:txBody>
      </p:sp>
      <p:sp>
        <p:nvSpPr>
          <p:cNvPr id="2052" name="CuadroTexto 9"/>
          <p:cNvSpPr txBox="1">
            <a:spLocks noChangeArrowheads="1"/>
          </p:cNvSpPr>
          <p:nvPr/>
        </p:nvSpPr>
        <p:spPr bwMode="auto">
          <a:xfrm>
            <a:off x="4953000" y="3500438"/>
            <a:ext cx="3810000" cy="2187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28650" indent="-628650">
              <a:spcAft>
                <a:spcPts val="800"/>
              </a:spcAft>
            </a:pPr>
            <a:r>
              <a:rPr lang="ca-ES" sz="1050" b="1" dirty="0" smtClean="0">
                <a:solidFill>
                  <a:schemeClr val="bg2"/>
                </a:solidFill>
                <a:cs typeface="Arial" pitchFamily="34" charset="0"/>
              </a:rPr>
              <a:t>10:00 h</a:t>
            </a:r>
            <a:r>
              <a:rPr lang="ca-ES" sz="1050" b="1" dirty="0">
                <a:solidFill>
                  <a:schemeClr val="bg2"/>
                </a:solidFill>
                <a:cs typeface="Arial" pitchFamily="34" charset="0"/>
              </a:rPr>
              <a:t>.</a:t>
            </a:r>
            <a:r>
              <a:rPr lang="ca-ES" sz="1050" dirty="0">
                <a:cs typeface="Arial" pitchFamily="34" charset="0"/>
              </a:rPr>
              <a:t>	</a:t>
            </a:r>
            <a:r>
              <a:rPr lang="ca-ES" sz="1050" b="1" dirty="0">
                <a:solidFill>
                  <a:srgbClr val="FFFFFF"/>
                </a:solidFill>
                <a:cs typeface="Arial" pitchFamily="34" charset="0"/>
              </a:rPr>
              <a:t>Presentació de la sessió</a:t>
            </a:r>
            <a:r>
              <a:rPr lang="ca-ES" sz="1050" dirty="0">
                <a:solidFill>
                  <a:srgbClr val="C5C9CE"/>
                </a:solidFill>
                <a:cs typeface="Arial" pitchFamily="34" charset="0"/>
              </a:rPr>
              <a:t>, a càrrec de </a:t>
            </a:r>
            <a:r>
              <a:rPr lang="ca-ES" sz="1050" dirty="0" smtClean="0">
                <a:solidFill>
                  <a:srgbClr val="C5C9CE"/>
                </a:solidFill>
                <a:cs typeface="Arial" pitchFamily="34" charset="0"/>
              </a:rPr>
              <a:t>Roser </a:t>
            </a:r>
            <a:r>
              <a:rPr lang="ca-ES" sz="1050" dirty="0">
                <a:solidFill>
                  <a:srgbClr val="C5C9CE"/>
                </a:solidFill>
                <a:cs typeface="Arial" pitchFamily="34" charset="0"/>
              </a:rPr>
              <a:t>Fernández, directora general de La Unió.</a:t>
            </a:r>
          </a:p>
          <a:p>
            <a:pPr marL="628650" indent="-628650">
              <a:spcAft>
                <a:spcPts val="800"/>
              </a:spcAft>
            </a:pPr>
            <a:r>
              <a:rPr lang="ca-ES" sz="1050" b="1" dirty="0" smtClean="0">
                <a:solidFill>
                  <a:schemeClr val="bg2"/>
                </a:solidFill>
                <a:cs typeface="Arial" pitchFamily="34" charset="0"/>
              </a:rPr>
              <a:t>10:15 h.</a:t>
            </a:r>
            <a:r>
              <a:rPr lang="ca-ES" sz="1050" dirty="0" smtClean="0">
                <a:cs typeface="Arial" pitchFamily="34" charset="0"/>
              </a:rPr>
              <a:t>	</a:t>
            </a:r>
            <a:r>
              <a:rPr lang="ca-ES" sz="1050" b="1" dirty="0" smtClean="0">
                <a:solidFill>
                  <a:schemeClr val="bg1"/>
                </a:solidFill>
                <a:cs typeface="Arial" pitchFamily="34" charset="0"/>
              </a:rPr>
              <a:t>1) </a:t>
            </a:r>
            <a:r>
              <a:rPr lang="ca-ES" sz="1050" b="1" dirty="0" err="1" smtClean="0">
                <a:solidFill>
                  <a:schemeClr val="bg1"/>
                </a:solidFill>
                <a:cs typeface="Arial" pitchFamily="34" charset="0"/>
              </a:rPr>
              <a:t>Operativització</a:t>
            </a:r>
            <a:r>
              <a:rPr lang="ca-ES" sz="1050" b="1" dirty="0" smtClean="0">
                <a:solidFill>
                  <a:schemeClr val="bg1"/>
                </a:solidFill>
                <a:cs typeface="Arial" pitchFamily="34" charset="0"/>
              </a:rPr>
              <a:t> del PAR, propostes conceptuals.</a:t>
            </a:r>
            <a:r>
              <a:rPr lang="ca-ES" sz="1050" dirty="0" smtClean="0">
                <a:solidFill>
                  <a:srgbClr val="C5C9CE"/>
                </a:solidFill>
                <a:cs typeface="Arial" pitchFamily="34" charset="0"/>
              </a:rPr>
              <a:t> A càrrec  de Josep Maria  </a:t>
            </a:r>
            <a:r>
              <a:rPr lang="ca-ES" sz="1050" dirty="0" err="1" smtClean="0">
                <a:solidFill>
                  <a:srgbClr val="C5C9CE"/>
                </a:solidFill>
                <a:cs typeface="Arial" pitchFamily="34" charset="0"/>
              </a:rPr>
              <a:t>Argimon</a:t>
            </a:r>
            <a:r>
              <a:rPr lang="ca-ES" sz="1050" dirty="0" smtClean="0">
                <a:solidFill>
                  <a:srgbClr val="C5C9CE"/>
                </a:solidFill>
                <a:cs typeface="Arial" pitchFamily="34" charset="0"/>
              </a:rPr>
              <a:t>, Gerent de l’Àrea Compra i Avaluació de Serveis Assistencials, </a:t>
            </a:r>
            <a:r>
              <a:rPr lang="ca-ES" sz="1050" dirty="0" err="1" smtClean="0">
                <a:solidFill>
                  <a:srgbClr val="C5C9CE"/>
                </a:solidFill>
                <a:cs typeface="Arial" pitchFamily="34" charset="0"/>
              </a:rPr>
              <a:t>CatSalut</a:t>
            </a:r>
            <a:r>
              <a:rPr lang="ca-ES" sz="1050" dirty="0" smtClean="0">
                <a:solidFill>
                  <a:srgbClr val="C5C9CE"/>
                </a:solidFill>
                <a:cs typeface="Arial" pitchFamily="34" charset="0"/>
              </a:rPr>
              <a:t>.</a:t>
            </a:r>
            <a:endParaRPr lang="ca-ES" sz="1050" dirty="0">
              <a:solidFill>
                <a:srgbClr val="C5C9CE"/>
              </a:solidFill>
              <a:cs typeface="Arial" pitchFamily="34" charset="0"/>
            </a:endParaRPr>
          </a:p>
          <a:p>
            <a:pPr marL="628650" indent="-628650">
              <a:spcAft>
                <a:spcPts val="800"/>
              </a:spcAft>
            </a:pPr>
            <a:r>
              <a:rPr lang="ca-ES" sz="1050" dirty="0">
                <a:solidFill>
                  <a:srgbClr val="C5C9CE"/>
                </a:solidFill>
                <a:cs typeface="Arial" pitchFamily="34" charset="0"/>
              </a:rPr>
              <a:t>                   </a:t>
            </a:r>
            <a:r>
              <a:rPr lang="ca-ES" sz="1050" b="1" dirty="0" smtClean="0">
                <a:solidFill>
                  <a:schemeClr val="bg1"/>
                </a:solidFill>
                <a:cs typeface="Arial" pitchFamily="34" charset="0"/>
              </a:rPr>
              <a:t>2) Reptes per a la seva implantació: oportunitats i dificultats</a:t>
            </a:r>
            <a:r>
              <a:rPr lang="ca-ES" sz="1050" dirty="0" smtClean="0">
                <a:solidFill>
                  <a:srgbClr val="C5C9CE"/>
                </a:solidFill>
                <a:cs typeface="Arial" pitchFamily="34" charset="0"/>
              </a:rPr>
              <a:t>, a càrrec de Francesc Brosa, </a:t>
            </a:r>
            <a:r>
              <a:rPr lang="pt-BR" sz="1050" dirty="0" smtClean="0">
                <a:solidFill>
                  <a:srgbClr val="C5C9CE"/>
                </a:solidFill>
                <a:cs typeface="Arial" pitchFamily="34" charset="0"/>
              </a:rPr>
              <a:t>Director de </a:t>
            </a:r>
            <a:r>
              <a:rPr lang="pt-BR" sz="1050" dirty="0" err="1" smtClean="0">
                <a:solidFill>
                  <a:srgbClr val="C5C9CE"/>
                </a:solidFill>
                <a:cs typeface="Arial" pitchFamily="34" charset="0"/>
              </a:rPr>
              <a:t>l'Àrea</a:t>
            </a:r>
            <a:r>
              <a:rPr lang="pt-BR" sz="1050" dirty="0" smtClean="0">
                <a:solidFill>
                  <a:srgbClr val="C5C9CE"/>
                </a:solidFill>
                <a:cs typeface="Arial" pitchFamily="34" charset="0"/>
              </a:rPr>
              <a:t> de Serveis i </a:t>
            </a:r>
            <a:r>
              <a:rPr lang="pt-BR" sz="1050" dirty="0" err="1" smtClean="0">
                <a:solidFill>
                  <a:srgbClr val="C5C9CE"/>
                </a:solidFill>
                <a:cs typeface="Arial" pitchFamily="34" charset="0"/>
              </a:rPr>
              <a:t>Qualitat</a:t>
            </a:r>
            <a:r>
              <a:rPr lang="pt-BR" sz="1050" dirty="0" smtClean="0">
                <a:solidFill>
                  <a:srgbClr val="C5C9CE"/>
                </a:solidFill>
                <a:cs typeface="Arial" pitchFamily="34" charset="0"/>
              </a:rPr>
              <a:t>.</a:t>
            </a:r>
            <a:endParaRPr lang="ca-ES" sz="1050" dirty="0">
              <a:solidFill>
                <a:srgbClr val="C5C9CE"/>
              </a:solidFill>
              <a:cs typeface="Arial" pitchFamily="34" charset="0"/>
            </a:endParaRPr>
          </a:p>
          <a:p>
            <a:pPr marL="628650" indent="-628650">
              <a:spcAft>
                <a:spcPts val="800"/>
              </a:spcAft>
            </a:pPr>
            <a:r>
              <a:rPr lang="ca-ES" sz="1050" b="1" dirty="0" smtClean="0">
                <a:solidFill>
                  <a:schemeClr val="bg2"/>
                </a:solidFill>
                <a:cs typeface="Arial" pitchFamily="34" charset="0"/>
              </a:rPr>
              <a:t>11:00 </a:t>
            </a:r>
            <a:r>
              <a:rPr lang="ca-ES" sz="1050" b="1" dirty="0">
                <a:solidFill>
                  <a:schemeClr val="bg2"/>
                </a:solidFill>
                <a:cs typeface="Arial" pitchFamily="34" charset="0"/>
              </a:rPr>
              <a:t>h.	</a:t>
            </a:r>
            <a:r>
              <a:rPr lang="ca-ES" sz="1050" b="1" dirty="0">
                <a:solidFill>
                  <a:schemeClr val="bg1"/>
                </a:solidFill>
                <a:cs typeface="Arial" pitchFamily="34" charset="0"/>
              </a:rPr>
              <a:t>Debat </a:t>
            </a:r>
          </a:p>
          <a:p>
            <a:pPr marL="628650" indent="-628650">
              <a:spcAft>
                <a:spcPts val="800"/>
              </a:spcAft>
            </a:pPr>
            <a:r>
              <a:rPr lang="ca-ES" sz="1050" b="1" dirty="0" smtClean="0">
                <a:solidFill>
                  <a:schemeClr val="bg1"/>
                </a:solidFill>
                <a:cs typeface="Arial" pitchFamily="34" charset="0"/>
              </a:rPr>
              <a:t>12:00 </a:t>
            </a:r>
            <a:r>
              <a:rPr lang="ca-ES" sz="1050" b="1" dirty="0">
                <a:solidFill>
                  <a:schemeClr val="bg1"/>
                </a:solidFill>
                <a:cs typeface="Arial" pitchFamily="34" charset="0"/>
              </a:rPr>
              <a:t>h.    </a:t>
            </a:r>
            <a:r>
              <a:rPr lang="ca-ES" sz="1050" b="1" dirty="0" smtClean="0">
                <a:solidFill>
                  <a:schemeClr val="bg1"/>
                </a:solidFill>
                <a:cs typeface="Arial" pitchFamily="34" charset="0"/>
              </a:rPr>
              <a:t>Cloenda</a:t>
            </a:r>
            <a:endParaRPr lang="ca-ES" sz="10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53" name="CuadroTexto 10"/>
          <p:cNvSpPr txBox="1">
            <a:spLocks noChangeArrowheads="1"/>
          </p:cNvSpPr>
          <p:nvPr/>
        </p:nvSpPr>
        <p:spPr bwMode="auto">
          <a:xfrm>
            <a:off x="4743480" y="5791589"/>
            <a:ext cx="39719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1200" b="1" dirty="0">
                <a:solidFill>
                  <a:srgbClr val="C5C9CE"/>
                </a:solidFill>
                <a:cs typeface="Arial" pitchFamily="34" charset="0"/>
              </a:rPr>
              <a:t>Per realitzar la inscripció de forma gratuïta </a:t>
            </a:r>
          </a:p>
        </p:txBody>
      </p:sp>
      <p:sp>
        <p:nvSpPr>
          <p:cNvPr id="12" name="Rectángulo redondeado 11">
            <a:hlinkClick r:id="rId2"/>
          </p:cNvPr>
          <p:cNvSpPr/>
          <p:nvPr/>
        </p:nvSpPr>
        <p:spPr>
          <a:xfrm>
            <a:off x="5657872" y="6068587"/>
            <a:ext cx="1800000" cy="289371"/>
          </a:xfrm>
          <a:prstGeom prst="roundRect">
            <a:avLst>
              <a:gd name="adj" fmla="val 50000"/>
            </a:avLst>
          </a:prstGeom>
          <a:gradFill>
            <a:gsLst>
              <a:gs pos="40000">
                <a:srgbClr val="9A9EA2"/>
              </a:gs>
              <a:gs pos="60000">
                <a:srgbClr val="DADEE4"/>
              </a:gs>
              <a:gs pos="0">
                <a:srgbClr val="C8CCD1"/>
              </a:gs>
            </a:gsLst>
          </a:gradFill>
          <a:ln>
            <a:noFill/>
          </a:ln>
          <a:effectLst>
            <a:outerShdw blurRad="25400" dist="12700" dir="5400000" rotWithShape="0">
              <a:srgbClr val="000000">
                <a:alpha val="50000"/>
              </a:srgbClr>
            </a:outerShdw>
            <a:reflection stA="20000" endPos="600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3"/>
              </a:rPr>
              <a:t>Feu</a:t>
            </a:r>
            <a:r>
              <a:rPr lang="es-ES_tradnl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3"/>
              </a:rPr>
              <a:t> clic aquí</a:t>
            </a:r>
            <a:endParaRPr lang="es-ES_tradnl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" dist="25400" dir="5400000" algn="tl" rotWithShape="0">
                  <a:schemeClr val="bg1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Rectángulo redondeado 12"/>
          <p:cNvSpPr>
            <a:spLocks noChangeArrowheads="1"/>
          </p:cNvSpPr>
          <p:nvPr/>
        </p:nvSpPr>
        <p:spPr bwMode="auto">
          <a:xfrm>
            <a:off x="4953000" y="990600"/>
            <a:ext cx="3810000" cy="2028821"/>
          </a:xfrm>
          <a:prstGeom prst="roundRect">
            <a:avLst>
              <a:gd name="adj" fmla="val 3903"/>
            </a:avLst>
          </a:prstGeom>
          <a:gradFill rotWithShape="1">
            <a:gsLst>
              <a:gs pos="0">
                <a:srgbClr val="EBF0F6"/>
              </a:gs>
              <a:gs pos="39999">
                <a:srgbClr val="EBF0F6"/>
              </a:gs>
              <a:gs pos="100000">
                <a:srgbClr val="9B9FA3"/>
              </a:gs>
            </a:gsLst>
            <a:lin ang="5400000"/>
          </a:gradFill>
          <a:ln w="9525">
            <a:noFill/>
            <a:round/>
            <a:headEnd/>
            <a:tailEnd/>
          </a:ln>
          <a:effectLst>
            <a:outerShdw dist="12700" dir="5400000" algn="tl" rotWithShape="0">
              <a:srgbClr val="808080">
                <a:alpha val="79999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ca-ES" sz="1200" dirty="0" smtClean="0">
                <a:latin typeface="Arial" charset="0"/>
                <a:ea typeface="ＭＳ Ｐゴシック" charset="-128"/>
                <a:cs typeface="Arial" charset="0"/>
              </a:rPr>
              <a:t>Sessió </a:t>
            </a:r>
            <a:r>
              <a:rPr lang="ca-ES" sz="1200" dirty="0">
                <a:latin typeface="Arial" charset="0"/>
                <a:ea typeface="ＭＳ Ｐゴシック" charset="-128"/>
                <a:cs typeface="Arial" charset="0"/>
              </a:rPr>
              <a:t>tècnica:</a:t>
            </a:r>
          </a:p>
          <a:p>
            <a:pPr algn="ctr">
              <a:spcBef>
                <a:spcPct val="50000"/>
              </a:spcBef>
              <a:defRPr/>
            </a:pPr>
            <a:r>
              <a:rPr lang="ca-ES" sz="1400" b="1" dirty="0" smtClean="0">
                <a:latin typeface="Arial" charset="0"/>
                <a:ea typeface="ＭＳ Ｐゴシック" charset="-128"/>
                <a:cs typeface="Arial" charset="0"/>
              </a:rPr>
              <a:t>PACTE D’ACCESSIBILITAT I RESOLUCIÓ (PAR): instrument per a fomentar la </a:t>
            </a:r>
            <a:r>
              <a:rPr lang="ca-ES" sz="1400" b="1" dirty="0" err="1" smtClean="0">
                <a:latin typeface="Arial" charset="0"/>
                <a:ea typeface="ＭＳ Ｐゴシック" charset="-128"/>
                <a:cs typeface="Arial" charset="0"/>
              </a:rPr>
              <a:t>integralitat</a:t>
            </a:r>
            <a:r>
              <a:rPr lang="ca-ES" sz="1400" b="1" dirty="0" smtClean="0">
                <a:latin typeface="Arial" charset="0"/>
                <a:ea typeface="ＭＳ Ｐゴシック" charset="-128"/>
                <a:cs typeface="Arial" charset="0"/>
              </a:rPr>
              <a:t> de l’atenció i els objectius de salut</a:t>
            </a:r>
            <a:endParaRPr lang="ca-ES" sz="1400" b="1" dirty="0">
              <a:latin typeface="Arial" charset="0"/>
              <a:ea typeface="ＭＳ Ｐゴシック" charset="-128"/>
              <a:cs typeface="Arial" charset="0"/>
            </a:endParaRPr>
          </a:p>
          <a:p>
            <a:pPr algn="ctr">
              <a:lnSpc>
                <a:spcPct val="40000"/>
              </a:lnSpc>
              <a:spcBef>
                <a:spcPct val="20000"/>
              </a:spcBef>
              <a:defRPr/>
            </a:pPr>
            <a:endParaRPr lang="ca-ES" sz="1200" dirty="0">
              <a:latin typeface="Arial" charset="0"/>
              <a:ea typeface="ＭＳ Ｐゴシック" charset="-128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000" dirty="0" smtClean="0">
                <a:latin typeface="Arial" charset="0"/>
                <a:ea typeface="ＭＳ Ｐゴシック" charset="-128"/>
                <a:cs typeface="Arial" charset="0"/>
              </a:rPr>
              <a:t>13 de maig de 2010 </a:t>
            </a:r>
            <a:r>
              <a:rPr lang="ca-ES" sz="1000" dirty="0">
                <a:latin typeface="Arial" charset="0"/>
                <a:ea typeface="ＭＳ Ｐゴシック" charset="-128"/>
                <a:cs typeface="Arial" charset="0"/>
              </a:rPr>
              <a:t>de </a:t>
            </a:r>
            <a:r>
              <a:rPr lang="ca-ES" sz="1000" dirty="0" smtClean="0">
                <a:latin typeface="Arial" charset="0"/>
                <a:ea typeface="ＭＳ Ｐゴシック" charset="-128"/>
                <a:cs typeface="Arial" charset="0"/>
              </a:rPr>
              <a:t>10 </a:t>
            </a:r>
            <a:r>
              <a:rPr lang="ca-ES" sz="1000" dirty="0">
                <a:latin typeface="Arial" charset="0"/>
                <a:ea typeface="ＭＳ Ｐゴシック" charset="-128"/>
                <a:cs typeface="Arial" charset="0"/>
              </a:rPr>
              <a:t>a </a:t>
            </a:r>
            <a:r>
              <a:rPr lang="ca-ES" sz="1000" dirty="0" smtClean="0">
                <a:latin typeface="Arial" charset="0"/>
                <a:ea typeface="ＭＳ Ｐゴシック" charset="-128"/>
                <a:cs typeface="Arial" charset="0"/>
              </a:rPr>
              <a:t>12 </a:t>
            </a:r>
            <a:r>
              <a:rPr lang="ca-ES" sz="1000" dirty="0">
                <a:latin typeface="Arial" charset="0"/>
                <a:ea typeface="ＭＳ Ｐゴシック" charset="-128"/>
                <a:cs typeface="Arial" charset="0"/>
              </a:rPr>
              <a:t>h.</a:t>
            </a:r>
          </a:p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lang="ca-ES" sz="1000" dirty="0" smtClean="0">
                <a:latin typeface="Arial" charset="0"/>
                <a:ea typeface="ＭＳ Ｐゴシック" charset="-128"/>
                <a:cs typeface="Arial" charset="0"/>
              </a:rPr>
              <a:t>Sala de Juntes de </a:t>
            </a:r>
            <a:r>
              <a:rPr lang="ca-ES" sz="1000" dirty="0">
                <a:latin typeface="Arial" charset="0"/>
                <a:ea typeface="ＭＳ Ｐゴシック" charset="-128"/>
                <a:cs typeface="Arial" charset="0"/>
              </a:rPr>
              <a:t>La Unió. </a:t>
            </a:r>
            <a:endParaRPr lang="ca-ES" sz="1000" dirty="0" smtClean="0">
              <a:latin typeface="Arial" charset="0"/>
              <a:ea typeface="ＭＳ Ｐゴシック" charset="-128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lang="ca-ES" sz="1000" dirty="0" smtClean="0">
                <a:latin typeface="Arial" charset="0"/>
                <a:ea typeface="ＭＳ Ｐゴシック" charset="-128"/>
                <a:cs typeface="Arial" charset="0"/>
              </a:rPr>
              <a:t>Bruc </a:t>
            </a:r>
            <a:r>
              <a:rPr lang="ca-ES" sz="1000" dirty="0">
                <a:latin typeface="Arial" charset="0"/>
                <a:ea typeface="ＭＳ Ｐゴシック" charset="-128"/>
                <a:cs typeface="Arial" charset="0"/>
              </a:rPr>
              <a:t>72-74 </a:t>
            </a:r>
            <a:r>
              <a:rPr lang="ca-ES" sz="1000" dirty="0" smtClean="0">
                <a:latin typeface="Arial" charset="0"/>
                <a:ea typeface="ＭＳ Ｐゴシック" charset="-128"/>
                <a:cs typeface="Arial" charset="0"/>
              </a:rPr>
              <a:t>, 1er.  </a:t>
            </a:r>
            <a:r>
              <a:rPr lang="ca-ES" sz="1000" dirty="0">
                <a:latin typeface="Arial" charset="0"/>
                <a:ea typeface="ＭＳ Ｐゴシック" charset="-128"/>
                <a:cs typeface="Arial" charset="0"/>
              </a:rPr>
              <a:t>Barcelona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274</Words>
  <Application>Microsoft Office PowerPoint</Application>
  <PresentationFormat>Presentación en pantalla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Baruch Bouis López</dc:creator>
  <cp:lastModifiedBy>caragues</cp:lastModifiedBy>
  <cp:revision>147</cp:revision>
  <dcterms:created xsi:type="dcterms:W3CDTF">2009-01-28T09:14:44Z</dcterms:created>
  <dcterms:modified xsi:type="dcterms:W3CDTF">2010-04-22T08:15:11Z</dcterms:modified>
</cp:coreProperties>
</file>